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324" r:id="rId2"/>
    <p:sldId id="330" r:id="rId3"/>
    <p:sldId id="359" r:id="rId4"/>
    <p:sldId id="310" r:id="rId5"/>
    <p:sldId id="322" r:id="rId6"/>
    <p:sldId id="316" r:id="rId7"/>
    <p:sldId id="326" r:id="rId8"/>
    <p:sldId id="327" r:id="rId9"/>
    <p:sldId id="321" r:id="rId10"/>
    <p:sldId id="328" r:id="rId11"/>
    <p:sldId id="345" r:id="rId12"/>
    <p:sldId id="279" r:id="rId13"/>
    <p:sldId id="271" r:id="rId14"/>
    <p:sldId id="273" r:id="rId15"/>
    <p:sldId id="274" r:id="rId16"/>
    <p:sldId id="386" r:id="rId17"/>
    <p:sldId id="276" r:id="rId18"/>
    <p:sldId id="384" r:id="rId19"/>
    <p:sldId id="385" r:id="rId20"/>
    <p:sldId id="307" r:id="rId21"/>
    <p:sldId id="308" r:id="rId22"/>
    <p:sldId id="282" r:id="rId23"/>
    <p:sldId id="283" r:id="rId24"/>
    <p:sldId id="383" r:id="rId25"/>
    <p:sldId id="389" r:id="rId26"/>
    <p:sldId id="382" r:id="rId27"/>
    <p:sldId id="285" r:id="rId28"/>
    <p:sldId id="286" r:id="rId29"/>
    <p:sldId id="287" r:id="rId30"/>
    <p:sldId id="288" r:id="rId31"/>
    <p:sldId id="289" r:id="rId32"/>
    <p:sldId id="343" r:id="rId33"/>
    <p:sldId id="398" r:id="rId34"/>
    <p:sldId id="280" r:id="rId35"/>
    <p:sldId id="292" r:id="rId36"/>
    <p:sldId id="317" r:id="rId37"/>
    <p:sldId id="392" r:id="rId38"/>
    <p:sldId id="391" r:id="rId39"/>
    <p:sldId id="393" r:id="rId40"/>
    <p:sldId id="394" r:id="rId41"/>
    <p:sldId id="311" r:id="rId42"/>
    <p:sldId id="277" r:id="rId43"/>
    <p:sldId id="278" r:id="rId44"/>
    <p:sldId id="265" r:id="rId45"/>
    <p:sldId id="266" r:id="rId46"/>
    <p:sldId id="267" r:id="rId47"/>
    <p:sldId id="268" r:id="rId48"/>
    <p:sldId id="270" r:id="rId49"/>
    <p:sldId id="376" r:id="rId50"/>
    <p:sldId id="269" r:id="rId51"/>
    <p:sldId id="378" r:id="rId52"/>
    <p:sldId id="338" r:id="rId53"/>
    <p:sldId id="332" r:id="rId54"/>
    <p:sldId id="341" r:id="rId55"/>
    <p:sldId id="340" r:id="rId56"/>
    <p:sldId id="342" r:id="rId57"/>
    <p:sldId id="377" r:id="rId58"/>
    <p:sldId id="281" r:id="rId59"/>
    <p:sldId id="360" r:id="rId60"/>
    <p:sldId id="361" r:id="rId61"/>
    <p:sldId id="362" r:id="rId62"/>
    <p:sldId id="363" r:id="rId63"/>
    <p:sldId id="364" r:id="rId64"/>
    <p:sldId id="365" r:id="rId65"/>
    <p:sldId id="366" r:id="rId66"/>
    <p:sldId id="313" r:id="rId67"/>
    <p:sldId id="395" r:id="rId68"/>
    <p:sldId id="381" r:id="rId69"/>
    <p:sldId id="379" r:id="rId70"/>
    <p:sldId id="396" r:id="rId71"/>
    <p:sldId id="397" r:id="rId72"/>
    <p:sldId id="380" r:id="rId73"/>
    <p:sldId id="367" r:id="rId74"/>
    <p:sldId id="368" r:id="rId75"/>
    <p:sldId id="357" r:id="rId76"/>
    <p:sldId id="312" r:id="rId77"/>
    <p:sldId id="347" r:id="rId78"/>
    <p:sldId id="348" r:id="rId79"/>
    <p:sldId id="349" r:id="rId80"/>
    <p:sldId id="351" r:id="rId81"/>
    <p:sldId id="344" r:id="rId82"/>
    <p:sldId id="375" r:id="rId83"/>
    <p:sldId id="387" r:id="rId84"/>
    <p:sldId id="352" r:id="rId85"/>
    <p:sldId id="371" r:id="rId86"/>
    <p:sldId id="372" r:id="rId87"/>
    <p:sldId id="374" r:id="rId88"/>
    <p:sldId id="370" r:id="rId89"/>
    <p:sldId id="353" r:id="rId90"/>
    <p:sldId id="358" r:id="rId91"/>
    <p:sldId id="354" r:id="rId92"/>
    <p:sldId id="356" r:id="rId93"/>
    <p:sldId id="334" r:id="rId94"/>
    <p:sldId id="336" r:id="rId95"/>
    <p:sldId id="337" r:id="rId96"/>
    <p:sldId id="388" r:id="rId97"/>
    <p:sldId id="315" r:id="rId98"/>
    <p:sldId id="295" r:id="rId99"/>
    <p:sldId id="296" r:id="rId100"/>
    <p:sldId id="314" r:id="rId101"/>
    <p:sldId id="299" r:id="rId102"/>
    <p:sldId id="300" r:id="rId103"/>
    <p:sldId id="301"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381B712-5460-5E4C-970A-48FD2D64FEF7}">
          <p14:sldIdLst>
            <p14:sldId id="324"/>
            <p14:sldId id="330"/>
            <p14:sldId id="359"/>
          </p14:sldIdLst>
        </p14:section>
        <p14:section name="Introduce Donut" id="{26FCC940-461C-044A-8EE9-CF934E875092}">
          <p14:sldIdLst>
            <p14:sldId id="310"/>
            <p14:sldId id="322"/>
            <p14:sldId id="316"/>
            <p14:sldId id="326"/>
            <p14:sldId id="327"/>
            <p14:sldId id="321"/>
            <p14:sldId id="328"/>
            <p14:sldId id="345"/>
          </p14:sldIdLst>
        </p14:section>
        <p14:section name="GPT Refactoring" id="{9B9944E9-A93A-6445-B2DD-07DD606A1EDD}">
          <p14:sldIdLst>
            <p14:sldId id="279"/>
            <p14:sldId id="271"/>
            <p14:sldId id="273"/>
            <p14:sldId id="274"/>
            <p14:sldId id="386"/>
            <p14:sldId id="276"/>
            <p14:sldId id="384"/>
            <p14:sldId id="385"/>
            <p14:sldId id="307"/>
            <p14:sldId id="308"/>
            <p14:sldId id="282"/>
            <p14:sldId id="283"/>
            <p14:sldId id="383"/>
            <p14:sldId id="389"/>
            <p14:sldId id="382"/>
            <p14:sldId id="285"/>
            <p14:sldId id="286"/>
            <p14:sldId id="287"/>
            <p14:sldId id="288"/>
            <p14:sldId id="289"/>
            <p14:sldId id="343"/>
            <p14:sldId id="398"/>
            <p14:sldId id="280"/>
            <p14:sldId id="292"/>
            <p14:sldId id="317"/>
            <p14:sldId id="392"/>
            <p14:sldId id="391"/>
            <p14:sldId id="393"/>
            <p14:sldId id="394"/>
            <p14:sldId id="311"/>
            <p14:sldId id="277"/>
            <p14:sldId id="278"/>
            <p14:sldId id="265"/>
            <p14:sldId id="266"/>
            <p14:sldId id="267"/>
            <p14:sldId id="268"/>
            <p14:sldId id="270"/>
            <p14:sldId id="376"/>
            <p14:sldId id="269"/>
            <p14:sldId id="378"/>
            <p14:sldId id="338"/>
            <p14:sldId id="332"/>
            <p14:sldId id="341"/>
            <p14:sldId id="340"/>
            <p14:sldId id="342"/>
            <p14:sldId id="377"/>
            <p14:sldId id="281"/>
            <p14:sldId id="360"/>
            <p14:sldId id="361"/>
            <p14:sldId id="362"/>
            <p14:sldId id="363"/>
            <p14:sldId id="364"/>
            <p14:sldId id="365"/>
            <p14:sldId id="366"/>
          </p14:sldIdLst>
        </p14:section>
        <p14:section name="Learning" id="{07BE0F64-5026-6246-BC7B-5408A521053D}">
          <p14:sldIdLst>
            <p14:sldId id="313"/>
            <p14:sldId id="395"/>
            <p14:sldId id="381"/>
            <p14:sldId id="379"/>
            <p14:sldId id="396"/>
            <p14:sldId id="397"/>
            <p14:sldId id="380"/>
          </p14:sldIdLst>
        </p14:section>
        <p14:section name="Final Puzzle" id="{DE20E6B8-C8A9-7A43-A0D2-6B6EBBF18706}">
          <p14:sldIdLst>
            <p14:sldId id="367"/>
            <p14:sldId id="368"/>
            <p14:sldId id="357"/>
            <p14:sldId id="312"/>
            <p14:sldId id="347"/>
            <p14:sldId id="348"/>
            <p14:sldId id="349"/>
            <p14:sldId id="351"/>
            <p14:sldId id="344"/>
            <p14:sldId id="375"/>
            <p14:sldId id="387"/>
            <p14:sldId id="352"/>
            <p14:sldId id="371"/>
            <p14:sldId id="372"/>
            <p14:sldId id="374"/>
            <p14:sldId id="370"/>
            <p14:sldId id="353"/>
            <p14:sldId id="358"/>
            <p14:sldId id="354"/>
            <p14:sldId id="356"/>
            <p14:sldId id="334"/>
            <p14:sldId id="336"/>
            <p14:sldId id="337"/>
            <p14:sldId id="388"/>
          </p14:sldIdLst>
        </p14:section>
        <p14:section name="Extras" id="{DB7C1C30-E468-6A40-807C-852A6E497EC2}">
          <p14:sldIdLst>
            <p14:sldId id="315"/>
            <p14:sldId id="295"/>
            <p14:sldId id="296"/>
            <p14:sldId id="314"/>
            <p14:sldId id="299"/>
            <p14:sldId id="300"/>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6F2FF"/>
    <a:srgbClr val="FFE699"/>
    <a:srgbClr val="DDF4FF"/>
    <a:srgbClr val="F6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B77759-CECC-1442-94E1-197A839F625A}" v="2256" dt="2024-05-30T08:14:56.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12"/>
    <p:restoredTop sz="94776"/>
  </p:normalViewPr>
  <p:slideViewPr>
    <p:cSldViewPr snapToGrid="0">
      <p:cViewPr>
        <p:scale>
          <a:sx n="65" d="100"/>
          <a:sy n="65" d="100"/>
        </p:scale>
        <p:origin x="1200" y="16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5FA48-1695-A647-92DE-D7B77D1AAA53}" type="datetimeFigureOut">
              <a:rPr lang="en-US" smtClean="0"/>
              <a:t>5/28/24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6A80C-30C2-A846-9560-39EBF52AF157}" type="slidenum">
              <a:rPr lang="en-US" smtClean="0"/>
              <a:t>‹#›</a:t>
            </a:fld>
            <a:endParaRPr lang="en-US"/>
          </a:p>
        </p:txBody>
      </p:sp>
    </p:spTree>
    <p:extLst>
      <p:ext uri="{BB962C8B-B14F-4D97-AF65-F5344CB8AC3E}">
        <p14:creationId xmlns:p14="http://schemas.microsoft.com/office/powerpoint/2010/main" val="1507395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A548-6F7D-B823-970D-1C19A23253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C9B12E-067E-1D94-1CC1-3B1CE3B2C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A32C43-91F6-4AC3-A6DE-919ED648F88E}"/>
              </a:ext>
            </a:extLst>
          </p:cNvPr>
          <p:cNvSpPr>
            <a:spLocks noGrp="1"/>
          </p:cNvSpPr>
          <p:nvPr>
            <p:ph type="dt" sz="half" idx="10"/>
          </p:nvPr>
        </p:nvSpPr>
        <p:spPr/>
        <p:txBody>
          <a:bodyPr/>
          <a:lstStyle/>
          <a:p>
            <a:fld id="{CFCB6495-F6BB-F04B-AF5E-B83D1743B4D0}" type="datetimeFigureOut">
              <a:rPr lang="en-US" smtClean="0"/>
              <a:t>5/28/24</a:t>
            </a:fld>
            <a:endParaRPr lang="en-US"/>
          </a:p>
        </p:txBody>
      </p:sp>
      <p:sp>
        <p:nvSpPr>
          <p:cNvPr id="5" name="Footer Placeholder 4">
            <a:extLst>
              <a:ext uri="{FF2B5EF4-FFF2-40B4-BE49-F238E27FC236}">
                <a16:creationId xmlns:a16="http://schemas.microsoft.com/office/drawing/2014/main" id="{F7C0BD76-BFF2-7506-04ED-55D40DAD1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02EA7-F5E7-0499-61F8-360017E4DB56}"/>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520386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6D90B-4643-4017-F0DB-1A3CBFB44D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B28E80-EFEA-B30C-7759-B6D3DEFF6F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6BC639-25E2-D965-2043-21991B99DBCE}"/>
              </a:ext>
            </a:extLst>
          </p:cNvPr>
          <p:cNvSpPr>
            <a:spLocks noGrp="1"/>
          </p:cNvSpPr>
          <p:nvPr>
            <p:ph type="dt" sz="half" idx="10"/>
          </p:nvPr>
        </p:nvSpPr>
        <p:spPr/>
        <p:txBody>
          <a:bodyPr/>
          <a:lstStyle/>
          <a:p>
            <a:fld id="{CFCB6495-F6BB-F04B-AF5E-B83D1743B4D0}" type="datetimeFigureOut">
              <a:rPr lang="en-US" smtClean="0"/>
              <a:t>5/28/24</a:t>
            </a:fld>
            <a:endParaRPr lang="en-US"/>
          </a:p>
        </p:txBody>
      </p:sp>
      <p:sp>
        <p:nvSpPr>
          <p:cNvPr id="5" name="Footer Placeholder 4">
            <a:extLst>
              <a:ext uri="{FF2B5EF4-FFF2-40B4-BE49-F238E27FC236}">
                <a16:creationId xmlns:a16="http://schemas.microsoft.com/office/drawing/2014/main" id="{9F5CFE8C-73EF-39FC-9C48-973A0B211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B8958-4B32-F750-13C2-536E282EE0CC}"/>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106841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4C4C92-B275-8B6B-DE17-A814892E3C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64E826-51B7-61E1-CB0C-96199D5EEA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DDEED4-858C-C145-D121-B646A9CD78CA}"/>
              </a:ext>
            </a:extLst>
          </p:cNvPr>
          <p:cNvSpPr>
            <a:spLocks noGrp="1"/>
          </p:cNvSpPr>
          <p:nvPr>
            <p:ph type="dt" sz="half" idx="10"/>
          </p:nvPr>
        </p:nvSpPr>
        <p:spPr/>
        <p:txBody>
          <a:bodyPr/>
          <a:lstStyle/>
          <a:p>
            <a:fld id="{CFCB6495-F6BB-F04B-AF5E-B83D1743B4D0}" type="datetimeFigureOut">
              <a:rPr lang="en-US" smtClean="0"/>
              <a:t>5/28/24</a:t>
            </a:fld>
            <a:endParaRPr lang="en-US"/>
          </a:p>
        </p:txBody>
      </p:sp>
      <p:sp>
        <p:nvSpPr>
          <p:cNvPr id="5" name="Footer Placeholder 4">
            <a:extLst>
              <a:ext uri="{FF2B5EF4-FFF2-40B4-BE49-F238E27FC236}">
                <a16:creationId xmlns:a16="http://schemas.microsoft.com/office/drawing/2014/main" id="{0214C38C-19D5-2B82-9221-DA9CD4BF8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25725-0728-CB65-54AC-1681EF304322}"/>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3500935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FC6B-583A-5297-C89F-CC5455ED5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708AD6-F168-0BE0-10CB-41CAA5C34E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02F5B-7B66-E875-6E9A-3A4E86703950}"/>
              </a:ext>
            </a:extLst>
          </p:cNvPr>
          <p:cNvSpPr>
            <a:spLocks noGrp="1"/>
          </p:cNvSpPr>
          <p:nvPr>
            <p:ph type="dt" sz="half" idx="10"/>
          </p:nvPr>
        </p:nvSpPr>
        <p:spPr/>
        <p:txBody>
          <a:bodyPr/>
          <a:lstStyle/>
          <a:p>
            <a:fld id="{CFCB6495-F6BB-F04B-AF5E-B83D1743B4D0}" type="datetimeFigureOut">
              <a:rPr lang="en-US" smtClean="0"/>
              <a:t>5/28/24</a:t>
            </a:fld>
            <a:endParaRPr lang="en-US"/>
          </a:p>
        </p:txBody>
      </p:sp>
      <p:sp>
        <p:nvSpPr>
          <p:cNvPr id="5" name="Footer Placeholder 4">
            <a:extLst>
              <a:ext uri="{FF2B5EF4-FFF2-40B4-BE49-F238E27FC236}">
                <a16:creationId xmlns:a16="http://schemas.microsoft.com/office/drawing/2014/main" id="{AE33DCA0-B57F-6C81-2184-36D022940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F5C61-AC9C-7E16-533C-96A10305F8C5}"/>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83599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F9425-A90E-4E9A-60F6-16CAF49342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F7D4E4-2A4B-CA31-F30F-213FD449B9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3F308C-B87F-D195-D618-C1911BBA4FD5}"/>
              </a:ext>
            </a:extLst>
          </p:cNvPr>
          <p:cNvSpPr>
            <a:spLocks noGrp="1"/>
          </p:cNvSpPr>
          <p:nvPr>
            <p:ph type="dt" sz="half" idx="10"/>
          </p:nvPr>
        </p:nvSpPr>
        <p:spPr/>
        <p:txBody>
          <a:bodyPr/>
          <a:lstStyle/>
          <a:p>
            <a:fld id="{CFCB6495-F6BB-F04B-AF5E-B83D1743B4D0}" type="datetimeFigureOut">
              <a:rPr lang="en-US" smtClean="0"/>
              <a:t>5/28/24</a:t>
            </a:fld>
            <a:endParaRPr lang="en-US"/>
          </a:p>
        </p:txBody>
      </p:sp>
      <p:sp>
        <p:nvSpPr>
          <p:cNvPr id="5" name="Footer Placeholder 4">
            <a:extLst>
              <a:ext uri="{FF2B5EF4-FFF2-40B4-BE49-F238E27FC236}">
                <a16:creationId xmlns:a16="http://schemas.microsoft.com/office/drawing/2014/main" id="{0F560610-2852-365B-38DD-B23A28C17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26252B-4CC8-572F-E5D4-A38BD62122DF}"/>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3487690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1FCE-37FF-EAE4-0F44-A80E35664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DF7E18-29CF-C812-9E53-1751A6030F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698512-1E3E-2310-3771-6B0221A7FA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C15166-1932-3F3D-82E1-E1658675CE40}"/>
              </a:ext>
            </a:extLst>
          </p:cNvPr>
          <p:cNvSpPr>
            <a:spLocks noGrp="1"/>
          </p:cNvSpPr>
          <p:nvPr>
            <p:ph type="dt" sz="half" idx="10"/>
          </p:nvPr>
        </p:nvSpPr>
        <p:spPr/>
        <p:txBody>
          <a:bodyPr/>
          <a:lstStyle/>
          <a:p>
            <a:fld id="{CFCB6495-F6BB-F04B-AF5E-B83D1743B4D0}" type="datetimeFigureOut">
              <a:rPr lang="en-US" smtClean="0"/>
              <a:t>5/28/24</a:t>
            </a:fld>
            <a:endParaRPr lang="en-US"/>
          </a:p>
        </p:txBody>
      </p:sp>
      <p:sp>
        <p:nvSpPr>
          <p:cNvPr id="6" name="Footer Placeholder 5">
            <a:extLst>
              <a:ext uri="{FF2B5EF4-FFF2-40B4-BE49-F238E27FC236}">
                <a16:creationId xmlns:a16="http://schemas.microsoft.com/office/drawing/2014/main" id="{94F340B2-0879-3F94-8226-E9657C12F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03FC47-0C0B-B774-D8DF-E5A01EBF7C37}"/>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1009034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98-530F-455E-F4E2-853C7558A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B386E3-9681-5307-B2DC-8E484C70C6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C5297-4CA3-018D-B101-0727AD0028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98FBC8-8946-F85A-C3B3-C1839D1FD3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525B90-4E21-9F3E-E6FF-92FD7D8F93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274DE4-BB3B-9E5D-F513-D10E227DF065}"/>
              </a:ext>
            </a:extLst>
          </p:cNvPr>
          <p:cNvSpPr>
            <a:spLocks noGrp="1"/>
          </p:cNvSpPr>
          <p:nvPr>
            <p:ph type="dt" sz="half" idx="10"/>
          </p:nvPr>
        </p:nvSpPr>
        <p:spPr/>
        <p:txBody>
          <a:bodyPr/>
          <a:lstStyle/>
          <a:p>
            <a:fld id="{CFCB6495-F6BB-F04B-AF5E-B83D1743B4D0}" type="datetimeFigureOut">
              <a:rPr lang="en-US" smtClean="0"/>
              <a:t>5/28/24</a:t>
            </a:fld>
            <a:endParaRPr lang="en-US"/>
          </a:p>
        </p:txBody>
      </p:sp>
      <p:sp>
        <p:nvSpPr>
          <p:cNvPr id="8" name="Footer Placeholder 7">
            <a:extLst>
              <a:ext uri="{FF2B5EF4-FFF2-40B4-BE49-F238E27FC236}">
                <a16:creationId xmlns:a16="http://schemas.microsoft.com/office/drawing/2014/main" id="{0D3167DE-8307-40BB-CD6B-B0C9F9CBB4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FD75AE-563B-A402-E336-397E9D415B95}"/>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1738100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D33A-3D3F-CEF0-9EE9-5840F7B7BA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D1828B-F14E-9328-79B4-AAB7B7F899DB}"/>
              </a:ext>
            </a:extLst>
          </p:cNvPr>
          <p:cNvSpPr>
            <a:spLocks noGrp="1"/>
          </p:cNvSpPr>
          <p:nvPr>
            <p:ph type="dt" sz="half" idx="10"/>
          </p:nvPr>
        </p:nvSpPr>
        <p:spPr/>
        <p:txBody>
          <a:bodyPr/>
          <a:lstStyle/>
          <a:p>
            <a:fld id="{CFCB6495-F6BB-F04B-AF5E-B83D1743B4D0}" type="datetimeFigureOut">
              <a:rPr lang="en-US" smtClean="0"/>
              <a:t>5/28/24</a:t>
            </a:fld>
            <a:endParaRPr lang="en-US"/>
          </a:p>
        </p:txBody>
      </p:sp>
      <p:sp>
        <p:nvSpPr>
          <p:cNvPr id="4" name="Footer Placeholder 3">
            <a:extLst>
              <a:ext uri="{FF2B5EF4-FFF2-40B4-BE49-F238E27FC236}">
                <a16:creationId xmlns:a16="http://schemas.microsoft.com/office/drawing/2014/main" id="{7B42FABF-1FD3-757C-FEEC-72D316AFEB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91E1CB-6CC0-7F46-BD07-4EE3053F9F23}"/>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3842191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0B892D-AC43-2B21-CE57-DD3A3D1B71F2}"/>
              </a:ext>
            </a:extLst>
          </p:cNvPr>
          <p:cNvSpPr>
            <a:spLocks noGrp="1"/>
          </p:cNvSpPr>
          <p:nvPr>
            <p:ph type="dt" sz="half" idx="10"/>
          </p:nvPr>
        </p:nvSpPr>
        <p:spPr/>
        <p:txBody>
          <a:bodyPr/>
          <a:lstStyle/>
          <a:p>
            <a:fld id="{CFCB6495-F6BB-F04B-AF5E-B83D1743B4D0}" type="datetimeFigureOut">
              <a:rPr lang="en-US" smtClean="0"/>
              <a:t>5/28/24</a:t>
            </a:fld>
            <a:endParaRPr lang="en-US"/>
          </a:p>
        </p:txBody>
      </p:sp>
      <p:sp>
        <p:nvSpPr>
          <p:cNvPr id="3" name="Footer Placeholder 2">
            <a:extLst>
              <a:ext uri="{FF2B5EF4-FFF2-40B4-BE49-F238E27FC236}">
                <a16:creationId xmlns:a16="http://schemas.microsoft.com/office/drawing/2014/main" id="{67C606CF-AD91-7ABD-D441-398CA53D87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5708E0-E658-5217-2A7A-C3D441A40E4C}"/>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338799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887D-945B-559E-7E35-F267890D5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6DEA2A-47E1-66BA-F42E-24CA167173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F72B6F-21BA-FBE0-8926-9ED16056A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77908-1B7D-EF01-B51C-637BEF22EB2B}"/>
              </a:ext>
            </a:extLst>
          </p:cNvPr>
          <p:cNvSpPr>
            <a:spLocks noGrp="1"/>
          </p:cNvSpPr>
          <p:nvPr>
            <p:ph type="dt" sz="half" idx="10"/>
          </p:nvPr>
        </p:nvSpPr>
        <p:spPr/>
        <p:txBody>
          <a:bodyPr/>
          <a:lstStyle/>
          <a:p>
            <a:fld id="{CFCB6495-F6BB-F04B-AF5E-B83D1743B4D0}" type="datetimeFigureOut">
              <a:rPr lang="en-US" smtClean="0"/>
              <a:t>5/28/24</a:t>
            </a:fld>
            <a:endParaRPr lang="en-US"/>
          </a:p>
        </p:txBody>
      </p:sp>
      <p:sp>
        <p:nvSpPr>
          <p:cNvPr id="6" name="Footer Placeholder 5">
            <a:extLst>
              <a:ext uri="{FF2B5EF4-FFF2-40B4-BE49-F238E27FC236}">
                <a16:creationId xmlns:a16="http://schemas.microsoft.com/office/drawing/2014/main" id="{3A2A4AF5-E888-55B3-A7F7-2F1C6207F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C88FF-7E6C-0EA1-D0F2-2E85689ECCA2}"/>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2063603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CD0E8-1D52-2F35-742D-BDCC21D16A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CA8EA9-00AE-290F-3B34-2E5BAE6DF2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F66627-B774-0835-5B21-32DB86AC0B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928E6-DBDF-28BE-7813-9694037DD569}"/>
              </a:ext>
            </a:extLst>
          </p:cNvPr>
          <p:cNvSpPr>
            <a:spLocks noGrp="1"/>
          </p:cNvSpPr>
          <p:nvPr>
            <p:ph type="dt" sz="half" idx="10"/>
          </p:nvPr>
        </p:nvSpPr>
        <p:spPr/>
        <p:txBody>
          <a:bodyPr/>
          <a:lstStyle/>
          <a:p>
            <a:fld id="{CFCB6495-F6BB-F04B-AF5E-B83D1743B4D0}" type="datetimeFigureOut">
              <a:rPr lang="en-US" smtClean="0"/>
              <a:t>5/28/24</a:t>
            </a:fld>
            <a:endParaRPr lang="en-US"/>
          </a:p>
        </p:txBody>
      </p:sp>
      <p:sp>
        <p:nvSpPr>
          <p:cNvPr id="6" name="Footer Placeholder 5">
            <a:extLst>
              <a:ext uri="{FF2B5EF4-FFF2-40B4-BE49-F238E27FC236}">
                <a16:creationId xmlns:a16="http://schemas.microsoft.com/office/drawing/2014/main" id="{3CFC7577-2095-8D6E-DB55-41415F4C9D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92AFDB-3B64-3E02-4442-714B0D7AAD9B}"/>
              </a:ext>
            </a:extLst>
          </p:cNvPr>
          <p:cNvSpPr>
            <a:spLocks noGrp="1"/>
          </p:cNvSpPr>
          <p:nvPr>
            <p:ph type="sldNum" sz="quarter" idx="12"/>
          </p:nvPr>
        </p:nvSpPr>
        <p:spPr/>
        <p:txBody>
          <a:bodyPr/>
          <a:lstStyle/>
          <a:p>
            <a:fld id="{5ED93434-D90D-E244-8D72-5C21121114B5}" type="slidenum">
              <a:rPr lang="en-US" smtClean="0"/>
              <a:t>‹#›</a:t>
            </a:fld>
            <a:endParaRPr lang="en-US"/>
          </a:p>
        </p:txBody>
      </p:sp>
    </p:spTree>
    <p:extLst>
      <p:ext uri="{BB962C8B-B14F-4D97-AF65-F5344CB8AC3E}">
        <p14:creationId xmlns:p14="http://schemas.microsoft.com/office/powerpoint/2010/main" val="1676137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E5FDA3-FB4A-E6C6-987F-499F28FCC4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4967DB-3AAE-ADA3-603F-852855DEFE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91000-100C-0A82-0E32-6D851368D4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CB6495-F6BB-F04B-AF5E-B83D1743B4D0}" type="datetimeFigureOut">
              <a:rPr lang="en-US" smtClean="0"/>
              <a:t>5/28/24</a:t>
            </a:fld>
            <a:endParaRPr lang="en-US"/>
          </a:p>
        </p:txBody>
      </p:sp>
      <p:sp>
        <p:nvSpPr>
          <p:cNvPr id="5" name="Footer Placeholder 4">
            <a:extLst>
              <a:ext uri="{FF2B5EF4-FFF2-40B4-BE49-F238E27FC236}">
                <a16:creationId xmlns:a16="http://schemas.microsoft.com/office/drawing/2014/main" id="{00C40A71-0AB1-3E30-008F-900CE28C8C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D115D1-B5D3-01DD-AF4F-B090232646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93434-D90D-E244-8D72-5C21121114B5}" type="slidenum">
              <a:rPr lang="en-US" smtClean="0"/>
              <a:t>‹#›</a:t>
            </a:fld>
            <a:endParaRPr lang="en-US"/>
          </a:p>
        </p:txBody>
      </p:sp>
    </p:spTree>
    <p:extLst>
      <p:ext uri="{BB962C8B-B14F-4D97-AF65-F5344CB8AC3E}">
        <p14:creationId xmlns:p14="http://schemas.microsoft.com/office/powerpoint/2010/main" val="1780143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5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9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880ADD-5222-2261-6662-BD8476CDC17C}"/>
              </a:ext>
            </a:extLst>
          </p:cNvPr>
          <p:cNvSpPr/>
          <p:nvPr/>
        </p:nvSpPr>
        <p:spPr>
          <a:xfrm>
            <a:off x="0" y="1961356"/>
            <a:ext cx="12191999" cy="2228850"/>
          </a:xfrm>
          <a:prstGeom prst="rect">
            <a:avLst/>
          </a:prstGeom>
          <a:solidFill>
            <a:schemeClr val="accent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1A026B-6550-C11E-A5BB-50902972DB68}"/>
              </a:ext>
            </a:extLst>
          </p:cNvPr>
          <p:cNvSpPr>
            <a:spLocks noGrp="1"/>
          </p:cNvSpPr>
          <p:nvPr>
            <p:ph type="ctrTitle"/>
          </p:nvPr>
        </p:nvSpPr>
        <p:spPr>
          <a:xfrm>
            <a:off x="1524000" y="2457449"/>
            <a:ext cx="9144000" cy="1052513"/>
          </a:xfrm>
        </p:spPr>
        <p:txBody>
          <a:bodyPr>
            <a:normAutofit/>
          </a:bodyPr>
          <a:lstStyle/>
          <a:p>
            <a:r>
              <a:rPr lang="en-US" sz="5400" b="1" dirty="0"/>
              <a:t>Code Mending in the AI Age</a:t>
            </a:r>
          </a:p>
        </p:txBody>
      </p:sp>
      <p:sp>
        <p:nvSpPr>
          <p:cNvPr id="3" name="Subtitle 2">
            <a:extLst>
              <a:ext uri="{FF2B5EF4-FFF2-40B4-BE49-F238E27FC236}">
                <a16:creationId xmlns:a16="http://schemas.microsoft.com/office/drawing/2014/main" id="{7DA84305-121C-66F7-1998-B8566392593F}"/>
              </a:ext>
            </a:extLst>
          </p:cNvPr>
          <p:cNvSpPr>
            <a:spLocks noGrp="1"/>
          </p:cNvSpPr>
          <p:nvPr>
            <p:ph type="subTitle" idx="1"/>
          </p:nvPr>
        </p:nvSpPr>
        <p:spPr>
          <a:xfrm>
            <a:off x="1524000" y="4551362"/>
            <a:ext cx="9144000" cy="484187"/>
          </a:xfrm>
        </p:spPr>
        <p:txBody>
          <a:bodyPr/>
          <a:lstStyle/>
          <a:p>
            <a:r>
              <a:rPr lang="en-US" dirty="0"/>
              <a:t>Ray Myers</a:t>
            </a:r>
          </a:p>
        </p:txBody>
      </p:sp>
      <p:pic>
        <p:nvPicPr>
          <p:cNvPr id="5" name="Picture 6" descr="Craft Conference">
            <a:extLst>
              <a:ext uri="{FF2B5EF4-FFF2-40B4-BE49-F238E27FC236}">
                <a16:creationId xmlns:a16="http://schemas.microsoft.com/office/drawing/2014/main" id="{5DA576D2-DB0F-5313-EA55-947921C09F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0" t="13133" r="682" b="4207"/>
          <a:stretch/>
        </p:blipFill>
        <p:spPr bwMode="auto">
          <a:xfrm>
            <a:off x="9701212" y="5757862"/>
            <a:ext cx="2228851" cy="1017308"/>
          </a:xfrm>
          <a:prstGeom prst="rect">
            <a:avLst/>
          </a:prstGeom>
          <a:noFill/>
          <a:effectLst>
            <a:glow>
              <a:schemeClr val="bg1">
                <a:alpha val="47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980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8CE2D529-F090-027C-F3D4-E6F825959E2C}"/>
              </a:ext>
            </a:extLst>
          </p:cNvPr>
          <p:cNvPicPr>
            <a:picLocks noChangeAspect="1"/>
          </p:cNvPicPr>
          <p:nvPr/>
        </p:nvPicPr>
        <p:blipFill>
          <a:blip r:embed="rId2"/>
          <a:stretch>
            <a:fillRect/>
          </a:stretch>
        </p:blipFill>
        <p:spPr>
          <a:xfrm>
            <a:off x="4657725" y="-1067841"/>
            <a:ext cx="7534275" cy="7925841"/>
          </a:xfrm>
          <a:prstGeom prst="rect">
            <a:avLst/>
          </a:prstGeom>
        </p:spPr>
      </p:pic>
      <p:sp>
        <p:nvSpPr>
          <p:cNvPr id="4" name="TextBox 3">
            <a:extLst>
              <a:ext uri="{FF2B5EF4-FFF2-40B4-BE49-F238E27FC236}">
                <a16:creationId xmlns:a16="http://schemas.microsoft.com/office/drawing/2014/main" id="{B236F305-B1AF-358A-1D82-CAD261B2284E}"/>
              </a:ext>
            </a:extLst>
          </p:cNvPr>
          <p:cNvSpPr txBox="1"/>
          <p:nvPr/>
        </p:nvSpPr>
        <p:spPr>
          <a:xfrm>
            <a:off x="628650" y="2814638"/>
            <a:ext cx="3776034" cy="1446550"/>
          </a:xfrm>
          <a:prstGeom prst="rect">
            <a:avLst/>
          </a:prstGeom>
          <a:noFill/>
        </p:spPr>
        <p:txBody>
          <a:bodyPr wrap="none" rtlCol="0">
            <a:spAutoFit/>
          </a:bodyPr>
          <a:lstStyle/>
          <a:p>
            <a:r>
              <a:rPr lang="en-US" sz="2800" dirty="0"/>
              <a:t>Doesn’t </a:t>
            </a:r>
            <a:r>
              <a:rPr lang="en-US" sz="3200" dirty="0"/>
              <a:t>even</a:t>
            </a:r>
            <a:r>
              <a:rPr lang="en-US" sz="2800" dirty="0"/>
              <a:t> compile….</a:t>
            </a:r>
          </a:p>
          <a:p>
            <a:endParaRPr lang="en-US" sz="2800" dirty="0"/>
          </a:p>
          <a:p>
            <a:r>
              <a:rPr lang="en-US" sz="2800" dirty="0"/>
              <a:t>Good ideas though!</a:t>
            </a:r>
          </a:p>
        </p:txBody>
      </p:sp>
    </p:spTree>
    <p:extLst>
      <p:ext uri="{BB962C8B-B14F-4D97-AF65-F5344CB8AC3E}">
        <p14:creationId xmlns:p14="http://schemas.microsoft.com/office/powerpoint/2010/main" val="14190964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0191B7-166C-9816-96CF-B260C6DE32BA}"/>
              </a:ext>
            </a:extLst>
          </p:cNvPr>
          <p:cNvSpPr txBox="1"/>
          <p:nvPr/>
        </p:nvSpPr>
        <p:spPr>
          <a:xfrm>
            <a:off x="2934599" y="1443841"/>
            <a:ext cx="5931106" cy="3970318"/>
          </a:xfrm>
          <a:prstGeom prst="rect">
            <a:avLst/>
          </a:prstGeom>
          <a:noFill/>
        </p:spPr>
        <p:txBody>
          <a:bodyPr wrap="square" rtlCol="0">
            <a:spAutoFit/>
          </a:bodyPr>
          <a:lstStyle/>
          <a:p>
            <a:r>
              <a:rPr lang="en-US" dirty="0"/>
              <a:t>Further Enhancements</a:t>
            </a:r>
          </a:p>
          <a:p>
            <a:endParaRPr lang="en-US" dirty="0"/>
          </a:p>
          <a:p>
            <a:r>
              <a:rPr lang="en-US" dirty="0"/>
              <a:t>These prompts are still doing too much</a:t>
            </a:r>
          </a:p>
          <a:p>
            <a:endParaRPr lang="en-US" dirty="0"/>
          </a:p>
          <a:p>
            <a:r>
              <a:rPr lang="en-US" dirty="0"/>
              <a:t>One task, small code snippet</a:t>
            </a:r>
          </a:p>
          <a:p>
            <a:endParaRPr lang="en-US" dirty="0"/>
          </a:p>
          <a:p>
            <a:r>
              <a:rPr lang="en-US" dirty="0"/>
              <a:t>Directly connect LLM-tool use to refactoring tools</a:t>
            </a:r>
          </a:p>
          <a:p>
            <a:endParaRPr lang="en-US" dirty="0"/>
          </a:p>
          <a:p>
            <a:r>
              <a:rPr lang="en-US" dirty="0"/>
              <a:t>Give them code with line numbers</a:t>
            </a:r>
          </a:p>
          <a:p>
            <a:endParaRPr lang="en-US" dirty="0"/>
          </a:p>
          <a:p>
            <a:r>
              <a:rPr lang="en-US" dirty="0"/>
              <a:t>Refactoring recommendations have established research</a:t>
            </a:r>
          </a:p>
          <a:p>
            <a:endParaRPr lang="en-US" dirty="0"/>
          </a:p>
          <a:p>
            <a:endParaRPr lang="en-US" dirty="0"/>
          </a:p>
          <a:p>
            <a:endParaRPr lang="en-US" dirty="0"/>
          </a:p>
        </p:txBody>
      </p:sp>
    </p:spTree>
    <p:extLst>
      <p:ext uri="{BB962C8B-B14F-4D97-AF65-F5344CB8AC3E}">
        <p14:creationId xmlns:p14="http://schemas.microsoft.com/office/powerpoint/2010/main" val="4294906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B7A3BF-3E19-F2B3-6F86-E1A5785ADAA6}"/>
              </a:ext>
            </a:extLst>
          </p:cNvPr>
          <p:cNvSpPr txBox="1"/>
          <p:nvPr/>
        </p:nvSpPr>
        <p:spPr>
          <a:xfrm>
            <a:off x="812076" y="706100"/>
            <a:ext cx="10408918" cy="19051369"/>
          </a:xfrm>
          <a:prstGeom prst="rect">
            <a:avLst/>
          </a:prstGeom>
          <a:noFill/>
        </p:spPr>
        <p:txBody>
          <a:bodyPr wrap="square" rtlCol="0">
            <a:spAutoFit/>
          </a:bodyPr>
          <a:lstStyle/>
          <a:p>
            <a:pPr rtl="0">
              <a:spcBef>
                <a:spcPts val="0"/>
              </a:spcBef>
              <a:spcAft>
                <a:spcPts val="0"/>
              </a:spcAft>
            </a:pPr>
            <a:r>
              <a:rPr lang="en-US" sz="2800" i="0" u="none" strike="noStrike" dirty="0">
                <a:effectLst/>
                <a:latin typeface="Roboto" panose="02000000000000000000" pitchFamily="2" charset="0"/>
              </a:rPr>
              <a:t>You are an expert in software engineering including maintainability and refactoring.</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b="1" strike="noStrike" dirty="0">
                <a:effectLst/>
                <a:latin typeface="Roboto" panose="02000000000000000000" pitchFamily="2" charset="0"/>
              </a:rPr>
              <a:t>You have studied under Marianne Bellotti, Martin Fowler, and Llewellyn Falco</a:t>
            </a:r>
            <a:r>
              <a:rPr lang="en-US" sz="2800" i="0" u="none" strike="noStrike" dirty="0">
                <a:effectLst/>
                <a:latin typeface="Roboto" panose="02000000000000000000" pitchFamily="2" charset="0"/>
              </a:rPr>
              <a:t>.</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For every block of source code you are given, suggest several opportunities for renames.</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b="1" i="0" strike="noStrike" dirty="0">
                <a:effectLst/>
                <a:latin typeface="Roboto" panose="02000000000000000000" pitchFamily="2" charset="0"/>
              </a:rPr>
              <a:t>Suggestions should help make the code more clear and honest, without being more verbose than needed</a:t>
            </a:r>
            <a:r>
              <a:rPr lang="en-US" sz="2800" i="0" u="none" strike="noStrike" dirty="0">
                <a:effectLst/>
                <a:latin typeface="Roboto" panose="02000000000000000000" pitchFamily="2" charset="0"/>
              </a:rPr>
              <a:t>.</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Only show suggestions, never the updated code.</a:t>
            </a:r>
          </a:p>
          <a:p>
            <a:pPr rtl="0">
              <a:spcBef>
                <a:spcPts val="0"/>
              </a:spcBef>
              <a:spcAft>
                <a:spcPts val="0"/>
              </a:spcAft>
            </a:pPr>
            <a:r>
              <a:rPr lang="en-US" sz="2800" b="1" i="0" u="none" strike="noStrike" dirty="0">
                <a:effectLst/>
                <a:latin typeface="Roboto" panose="02000000000000000000" pitchFamily="2" charset="0"/>
              </a:rPr>
              <a:t>Keep responses brief.</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Behavior</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You will receive code. When you receive code, list the available Hot Keys! When a hot key is pressed, take that action. Again, you will list the hot keys, the user presses them.</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Hot Keys</a:t>
            </a:r>
          </a:p>
          <a:p>
            <a:pPr rtl="0">
              <a:spcBef>
                <a:spcPts val="0"/>
              </a:spcBef>
              <a:spcAft>
                <a:spcPts val="0"/>
              </a:spcAft>
            </a:pPr>
            <a:r>
              <a:rPr lang="en-US" sz="2800" i="0" u="none" strike="noStrike" dirty="0">
                <a:effectLst/>
                <a:latin typeface="Roboto" panose="02000000000000000000" pitchFamily="2" charset="0"/>
              </a:rPr>
              <a:t>These are the hotkeys you list after the user inputs code.</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r: Renames</a:t>
            </a:r>
          </a:p>
          <a:p>
            <a:pPr rtl="0">
              <a:spcBef>
                <a:spcPts val="0"/>
              </a:spcBef>
              <a:spcAft>
                <a:spcPts val="0"/>
              </a:spcAft>
            </a:pPr>
            <a:r>
              <a:rPr lang="en-US" sz="2800" i="0" u="none" strike="noStrike" dirty="0">
                <a:effectLst/>
                <a:latin typeface="Roboto" panose="02000000000000000000" pitchFamily="2" charset="0"/>
              </a:rPr>
              <a:t>- s: Smells</a:t>
            </a:r>
          </a:p>
          <a:p>
            <a:pPr rtl="0">
              <a:spcBef>
                <a:spcPts val="0"/>
              </a:spcBef>
              <a:spcAft>
                <a:spcPts val="0"/>
              </a:spcAft>
            </a:pPr>
            <a:r>
              <a:rPr lang="en-US" sz="2800" i="0" u="none" strike="noStrike" dirty="0">
                <a:effectLst/>
                <a:latin typeface="Roboto" panose="02000000000000000000" pitchFamily="2" charset="0"/>
              </a:rPr>
              <a:t>- c: Comment</a:t>
            </a:r>
          </a:p>
          <a:p>
            <a:pPr rtl="0">
              <a:spcBef>
                <a:spcPts val="0"/>
              </a:spcBef>
              <a:spcAft>
                <a:spcPts val="0"/>
              </a:spcAft>
            </a:pPr>
            <a:r>
              <a:rPr lang="en-US" sz="2800" i="0" u="none" strike="noStrike" dirty="0">
                <a:effectLst/>
                <a:latin typeface="Roboto" panose="02000000000000000000" pitchFamily="2" charset="0"/>
              </a:rPr>
              <a:t>- l: Set Language</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Rename response format</a:t>
            </a:r>
          </a:p>
          <a:p>
            <a:pPr rtl="0">
              <a:spcBef>
                <a:spcPts val="0"/>
              </a:spcBef>
              <a:spcAft>
                <a:spcPts val="0"/>
              </a:spcAft>
            </a:pPr>
            <a:r>
              <a:rPr lang="en-US" sz="2800" i="0" u="none" strike="noStrike" dirty="0">
                <a:effectLst/>
                <a:latin typeface="Roboto" panose="02000000000000000000" pitchFamily="2" charset="0"/>
              </a:rPr>
              <a:t>* oldName1 -&gt; newName1</a:t>
            </a:r>
          </a:p>
          <a:p>
            <a:pPr rtl="0">
              <a:spcBef>
                <a:spcPts val="0"/>
              </a:spcBef>
              <a:spcAft>
                <a:spcPts val="0"/>
              </a:spcAft>
            </a:pPr>
            <a:r>
              <a:rPr lang="en-US" sz="2800" i="0" u="none" strike="noStrike" dirty="0">
                <a:effectLst/>
                <a:latin typeface="Roboto" panose="02000000000000000000" pitchFamily="2" charset="0"/>
              </a:rPr>
              <a:t>* oldName2 -&gt; newName2</a:t>
            </a:r>
          </a:p>
          <a:p>
            <a:pPr rtl="0">
              <a:spcBef>
                <a:spcPts val="0"/>
              </a:spcBef>
              <a:spcAft>
                <a:spcPts val="0"/>
              </a:spcAft>
            </a:pPr>
            <a:r>
              <a:rPr lang="en-US" sz="2800" i="0" u="none" strike="noStrike" dirty="0">
                <a:effectLst/>
                <a:latin typeface="Roboto" panose="02000000000000000000" pitchFamily="2" charset="0"/>
              </a:rPr>
              <a:t>* oldName3 -&gt; newName3</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Smells response format</a:t>
            </a:r>
          </a:p>
          <a:p>
            <a:pPr rtl="0">
              <a:spcBef>
                <a:spcPts val="0"/>
              </a:spcBef>
              <a:spcAft>
                <a:spcPts val="0"/>
              </a:spcAft>
            </a:pPr>
            <a:r>
              <a:rPr lang="en-US" sz="2800" i="0" u="none" strike="noStrike" dirty="0">
                <a:effectLst/>
                <a:latin typeface="Roboto" panose="02000000000000000000" pitchFamily="2" charset="0"/>
              </a:rPr>
              <a:t>* smell1</a:t>
            </a:r>
          </a:p>
          <a:p>
            <a:pPr rtl="0">
              <a:spcBef>
                <a:spcPts val="0"/>
              </a:spcBef>
              <a:spcAft>
                <a:spcPts val="0"/>
              </a:spcAft>
            </a:pPr>
            <a:r>
              <a:rPr lang="en-US" sz="2800" i="0" u="none" strike="noStrike" dirty="0">
                <a:effectLst/>
                <a:latin typeface="Roboto" panose="02000000000000000000" pitchFamily="2" charset="0"/>
              </a:rPr>
              <a:t>* smell2</a:t>
            </a:r>
          </a:p>
          <a:p>
            <a:pPr rtl="0">
              <a:spcBef>
                <a:spcPts val="0"/>
              </a:spcBef>
              <a:spcAft>
                <a:spcPts val="0"/>
              </a:spcAft>
            </a:pPr>
            <a:r>
              <a:rPr lang="en-US" sz="2800" i="0" u="none" strike="noStrike" dirty="0">
                <a:effectLst/>
                <a:latin typeface="Roboto" panose="02000000000000000000" pitchFamily="2" charset="0"/>
              </a:rPr>
              <a:t>* smell3</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Comment response format (use comment prefix for the language)</a:t>
            </a:r>
          </a:p>
          <a:p>
            <a:pPr rtl="0">
              <a:spcBef>
                <a:spcPts val="0"/>
              </a:spcBef>
              <a:spcAft>
                <a:spcPts val="0"/>
              </a:spcAft>
            </a:pPr>
            <a:r>
              <a:rPr lang="en-US" sz="2800" i="0" u="none" strike="noStrike" dirty="0">
                <a:effectLst/>
                <a:latin typeface="Roboto" panose="02000000000000000000" pitchFamily="2" charset="0"/>
              </a:rPr>
              <a:t>```</a:t>
            </a:r>
          </a:p>
          <a:p>
            <a:pPr rtl="0">
              <a:spcBef>
                <a:spcPts val="0"/>
              </a:spcBef>
              <a:spcAft>
                <a:spcPts val="0"/>
              </a:spcAft>
            </a:pPr>
            <a:r>
              <a:rPr lang="en-US" sz="2800" i="0" u="none" strike="noStrike" dirty="0">
                <a:effectLst/>
                <a:latin typeface="Roboto" panose="02000000000000000000" pitchFamily="2" charset="0"/>
              </a:rPr>
              <a:t>// a comment</a:t>
            </a:r>
          </a:p>
          <a:p>
            <a:pPr rtl="0">
              <a:spcBef>
                <a:spcPts val="0"/>
              </a:spcBef>
              <a:spcAft>
                <a:spcPts val="0"/>
              </a:spcAft>
            </a:pPr>
            <a:r>
              <a:rPr lang="en-US" sz="2800" i="0" u="none" strike="noStrike" dirty="0">
                <a:effectLst/>
                <a:latin typeface="Roboto" panose="02000000000000000000" pitchFamily="2" charset="0"/>
              </a:rPr>
              <a:t>```</a:t>
            </a:r>
            <a:endParaRPr lang="en-US" sz="2800" dirty="0"/>
          </a:p>
        </p:txBody>
      </p:sp>
      <p:sp>
        <p:nvSpPr>
          <p:cNvPr id="4" name="TextBox 3">
            <a:extLst>
              <a:ext uri="{FF2B5EF4-FFF2-40B4-BE49-F238E27FC236}">
                <a16:creationId xmlns:a16="http://schemas.microsoft.com/office/drawing/2014/main" id="{8F639C96-3181-CFE4-DE39-4A53F4ECFD2C}"/>
              </a:ext>
            </a:extLst>
          </p:cNvPr>
          <p:cNvSpPr txBox="1"/>
          <p:nvPr/>
        </p:nvSpPr>
        <p:spPr>
          <a:xfrm>
            <a:off x="3697138" y="182880"/>
            <a:ext cx="5995167" cy="523220"/>
          </a:xfrm>
          <a:prstGeom prst="rect">
            <a:avLst/>
          </a:prstGeom>
          <a:noFill/>
        </p:spPr>
        <p:txBody>
          <a:bodyPr wrap="none" rtlCol="0">
            <a:spAutoFit/>
          </a:bodyPr>
          <a:lstStyle/>
          <a:p>
            <a:r>
              <a:rPr lang="en-US" sz="2800" dirty="0" err="1"/>
              <a:t>RefactorGPT</a:t>
            </a:r>
            <a:r>
              <a:rPr lang="en-US" sz="2800" dirty="0"/>
              <a:t>: GPTs Store Edition [pt 1/3]</a:t>
            </a:r>
          </a:p>
        </p:txBody>
      </p:sp>
    </p:spTree>
    <p:extLst>
      <p:ext uri="{BB962C8B-B14F-4D97-AF65-F5344CB8AC3E}">
        <p14:creationId xmlns:p14="http://schemas.microsoft.com/office/powerpoint/2010/main" val="106317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B7A3BF-3E19-F2B3-6F86-E1A5785ADAA6}"/>
              </a:ext>
            </a:extLst>
          </p:cNvPr>
          <p:cNvSpPr txBox="1"/>
          <p:nvPr/>
        </p:nvSpPr>
        <p:spPr>
          <a:xfrm>
            <a:off x="812076" y="706100"/>
            <a:ext cx="10408918" cy="13880723"/>
          </a:xfrm>
          <a:prstGeom prst="rect">
            <a:avLst/>
          </a:prstGeom>
          <a:noFill/>
        </p:spPr>
        <p:txBody>
          <a:bodyPr wrap="square" rtlCol="0">
            <a:spAutoFit/>
          </a:bodyPr>
          <a:lstStyle/>
          <a:p>
            <a:pPr rtl="0">
              <a:spcBef>
                <a:spcPts val="0"/>
              </a:spcBef>
              <a:spcAft>
                <a:spcPts val="0"/>
              </a:spcAft>
            </a:pPr>
            <a:r>
              <a:rPr lang="en-US" sz="2800" i="0" u="none" strike="noStrike" dirty="0">
                <a:effectLst/>
                <a:latin typeface="Roboto" panose="02000000000000000000" pitchFamily="2" charset="0"/>
              </a:rPr>
              <a:t>…</a:t>
            </a:r>
          </a:p>
          <a:p>
            <a:pPr rtl="0">
              <a:spcBef>
                <a:spcPts val="0"/>
              </a:spcBef>
              <a:spcAft>
                <a:spcPts val="0"/>
              </a:spcAft>
            </a:pPr>
            <a:r>
              <a:rPr lang="en-US" sz="2800" b="1" i="0" u="none" strike="noStrike" dirty="0">
                <a:effectLst/>
                <a:latin typeface="Roboto" panose="02000000000000000000" pitchFamily="2" charset="0"/>
              </a:rPr>
              <a:t># Behavior</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You will receive code. </a:t>
            </a:r>
            <a:r>
              <a:rPr lang="en-US" sz="2800" b="1" i="0" u="none" strike="noStrike" dirty="0">
                <a:effectLst/>
                <a:latin typeface="Roboto" panose="02000000000000000000" pitchFamily="2" charset="0"/>
              </a:rPr>
              <a:t>When you receive code, list the available Hot Keys! </a:t>
            </a:r>
            <a:r>
              <a:rPr lang="en-US" sz="2800" i="0" u="none" strike="noStrike" dirty="0">
                <a:effectLst/>
                <a:latin typeface="Roboto" panose="02000000000000000000" pitchFamily="2" charset="0"/>
              </a:rPr>
              <a:t>When a hot key is pressed, take that action. Again, you will list the hot keys, the user presses them.</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b="1" i="0" u="none" strike="noStrike" dirty="0">
                <a:effectLst/>
                <a:latin typeface="Roboto" panose="02000000000000000000" pitchFamily="2" charset="0"/>
              </a:rPr>
              <a:t># Hot Keys</a:t>
            </a:r>
          </a:p>
          <a:p>
            <a:pPr rtl="0">
              <a:spcBef>
                <a:spcPts val="0"/>
              </a:spcBef>
              <a:spcAft>
                <a:spcPts val="0"/>
              </a:spcAft>
            </a:pPr>
            <a:r>
              <a:rPr lang="en-US" sz="2800" i="0" u="none" strike="noStrike" dirty="0">
                <a:effectLst/>
                <a:latin typeface="Roboto" panose="02000000000000000000" pitchFamily="2" charset="0"/>
              </a:rPr>
              <a:t>These are the hotkeys you list after the user inputs code.</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r: Renames</a:t>
            </a:r>
          </a:p>
          <a:p>
            <a:pPr rtl="0">
              <a:spcBef>
                <a:spcPts val="0"/>
              </a:spcBef>
              <a:spcAft>
                <a:spcPts val="0"/>
              </a:spcAft>
            </a:pPr>
            <a:r>
              <a:rPr lang="en-US" sz="2800" i="0" u="none" strike="noStrike" dirty="0">
                <a:effectLst/>
                <a:latin typeface="Roboto" panose="02000000000000000000" pitchFamily="2" charset="0"/>
              </a:rPr>
              <a:t>- s: Smells</a:t>
            </a:r>
          </a:p>
          <a:p>
            <a:pPr rtl="0">
              <a:spcBef>
                <a:spcPts val="0"/>
              </a:spcBef>
              <a:spcAft>
                <a:spcPts val="0"/>
              </a:spcAft>
            </a:pPr>
            <a:r>
              <a:rPr lang="en-US" sz="2800" i="0" u="none" strike="noStrike" dirty="0">
                <a:effectLst/>
                <a:latin typeface="Roboto" panose="02000000000000000000" pitchFamily="2" charset="0"/>
              </a:rPr>
              <a:t>- c: Comment</a:t>
            </a:r>
          </a:p>
          <a:p>
            <a:pPr rtl="0">
              <a:spcBef>
                <a:spcPts val="0"/>
              </a:spcBef>
              <a:spcAft>
                <a:spcPts val="0"/>
              </a:spcAft>
            </a:pPr>
            <a:r>
              <a:rPr lang="en-US" sz="2800" i="0" u="none" strike="noStrike" dirty="0">
                <a:effectLst/>
                <a:latin typeface="Roboto" panose="02000000000000000000" pitchFamily="2" charset="0"/>
              </a:rPr>
              <a:t>- l: Set Language</a:t>
            </a:r>
          </a:p>
          <a:p>
            <a:pPr rtl="0">
              <a:spcBef>
                <a:spcPts val="0"/>
              </a:spcBef>
              <a:spcAft>
                <a:spcPts val="0"/>
              </a:spcAft>
            </a:pPr>
            <a:r>
              <a:rPr lang="en-US" sz="2800" i="0" u="none" strike="noStrike" dirty="0">
                <a:effectLst/>
                <a:latin typeface="Roboto" panose="02000000000000000000" pitchFamily="2" charset="0"/>
              </a:rPr>
              <a:t>…</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Rename response format</a:t>
            </a:r>
          </a:p>
          <a:p>
            <a:pPr rtl="0">
              <a:spcBef>
                <a:spcPts val="0"/>
              </a:spcBef>
              <a:spcAft>
                <a:spcPts val="0"/>
              </a:spcAft>
            </a:pPr>
            <a:r>
              <a:rPr lang="en-US" sz="2800" i="0" u="none" strike="noStrike" dirty="0">
                <a:effectLst/>
                <a:latin typeface="Roboto" panose="02000000000000000000" pitchFamily="2" charset="0"/>
              </a:rPr>
              <a:t>* oldName1 -&gt; newName1</a:t>
            </a:r>
          </a:p>
          <a:p>
            <a:pPr rtl="0">
              <a:spcBef>
                <a:spcPts val="0"/>
              </a:spcBef>
              <a:spcAft>
                <a:spcPts val="0"/>
              </a:spcAft>
            </a:pPr>
            <a:r>
              <a:rPr lang="en-US" sz="2800" i="0" u="none" strike="noStrike" dirty="0">
                <a:effectLst/>
                <a:latin typeface="Roboto" panose="02000000000000000000" pitchFamily="2" charset="0"/>
              </a:rPr>
              <a:t>* oldName2 -&gt; newName2</a:t>
            </a:r>
          </a:p>
          <a:p>
            <a:pPr rtl="0">
              <a:spcBef>
                <a:spcPts val="0"/>
              </a:spcBef>
              <a:spcAft>
                <a:spcPts val="0"/>
              </a:spcAft>
            </a:pPr>
            <a:r>
              <a:rPr lang="en-US" sz="2800" i="0" u="none" strike="noStrike" dirty="0">
                <a:effectLst/>
                <a:latin typeface="Roboto" panose="02000000000000000000" pitchFamily="2" charset="0"/>
              </a:rPr>
              <a:t>* oldName3 -&gt; newName3</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Smells response format</a:t>
            </a:r>
          </a:p>
          <a:p>
            <a:pPr rtl="0">
              <a:spcBef>
                <a:spcPts val="0"/>
              </a:spcBef>
              <a:spcAft>
                <a:spcPts val="0"/>
              </a:spcAft>
            </a:pPr>
            <a:r>
              <a:rPr lang="en-US" sz="2800" i="0" u="none" strike="noStrike" dirty="0">
                <a:effectLst/>
                <a:latin typeface="Roboto" panose="02000000000000000000" pitchFamily="2" charset="0"/>
              </a:rPr>
              <a:t>* smell1</a:t>
            </a:r>
          </a:p>
          <a:p>
            <a:pPr rtl="0">
              <a:spcBef>
                <a:spcPts val="0"/>
              </a:spcBef>
              <a:spcAft>
                <a:spcPts val="0"/>
              </a:spcAft>
            </a:pPr>
            <a:r>
              <a:rPr lang="en-US" sz="2800" i="0" u="none" strike="noStrike" dirty="0">
                <a:effectLst/>
                <a:latin typeface="Roboto" panose="02000000000000000000" pitchFamily="2" charset="0"/>
              </a:rPr>
              <a:t>* smell2</a:t>
            </a:r>
          </a:p>
          <a:p>
            <a:pPr rtl="0">
              <a:spcBef>
                <a:spcPts val="0"/>
              </a:spcBef>
              <a:spcAft>
                <a:spcPts val="0"/>
              </a:spcAft>
            </a:pPr>
            <a:r>
              <a:rPr lang="en-US" sz="2800" i="0" u="none" strike="noStrike" dirty="0">
                <a:effectLst/>
                <a:latin typeface="Roboto" panose="02000000000000000000" pitchFamily="2" charset="0"/>
              </a:rPr>
              <a:t>* smell3</a:t>
            </a:r>
          </a:p>
          <a:p>
            <a:pPr rtl="0">
              <a:spcBef>
                <a:spcPts val="0"/>
              </a:spcBef>
              <a:spcAft>
                <a:spcPts val="0"/>
              </a:spcAft>
            </a:pPr>
            <a:endParaRPr lang="en-US" sz="2800" i="0" u="none" strike="noStrike" dirty="0">
              <a:effectLst/>
              <a:latin typeface="Roboto" panose="02000000000000000000" pitchFamily="2" charset="0"/>
            </a:endParaRPr>
          </a:p>
          <a:p>
            <a:pPr rtl="0">
              <a:spcBef>
                <a:spcPts val="0"/>
              </a:spcBef>
              <a:spcAft>
                <a:spcPts val="0"/>
              </a:spcAft>
            </a:pPr>
            <a:r>
              <a:rPr lang="en-US" sz="2800" i="0" u="none" strike="noStrike" dirty="0">
                <a:effectLst/>
                <a:latin typeface="Roboto" panose="02000000000000000000" pitchFamily="2" charset="0"/>
              </a:rPr>
              <a:t>## Comment response format (use comment prefix for the language)</a:t>
            </a:r>
          </a:p>
          <a:p>
            <a:pPr rtl="0">
              <a:spcBef>
                <a:spcPts val="0"/>
              </a:spcBef>
              <a:spcAft>
                <a:spcPts val="0"/>
              </a:spcAft>
            </a:pPr>
            <a:r>
              <a:rPr lang="en-US" sz="2800" i="0" u="none" strike="noStrike" dirty="0">
                <a:effectLst/>
                <a:latin typeface="Roboto" panose="02000000000000000000" pitchFamily="2" charset="0"/>
              </a:rPr>
              <a:t>```</a:t>
            </a:r>
          </a:p>
          <a:p>
            <a:pPr rtl="0">
              <a:spcBef>
                <a:spcPts val="0"/>
              </a:spcBef>
              <a:spcAft>
                <a:spcPts val="0"/>
              </a:spcAft>
            </a:pPr>
            <a:r>
              <a:rPr lang="en-US" sz="2800" i="0" u="none" strike="noStrike" dirty="0">
                <a:effectLst/>
                <a:latin typeface="Roboto" panose="02000000000000000000" pitchFamily="2" charset="0"/>
              </a:rPr>
              <a:t>// a comment</a:t>
            </a:r>
          </a:p>
          <a:p>
            <a:pPr rtl="0">
              <a:spcBef>
                <a:spcPts val="0"/>
              </a:spcBef>
              <a:spcAft>
                <a:spcPts val="0"/>
              </a:spcAft>
            </a:pPr>
            <a:r>
              <a:rPr lang="en-US" sz="2800" i="0" u="none" strike="noStrike" dirty="0">
                <a:effectLst/>
                <a:latin typeface="Roboto" panose="02000000000000000000" pitchFamily="2" charset="0"/>
              </a:rPr>
              <a:t>```</a:t>
            </a:r>
            <a:endParaRPr lang="en-US" sz="2800" dirty="0"/>
          </a:p>
        </p:txBody>
      </p:sp>
      <p:sp>
        <p:nvSpPr>
          <p:cNvPr id="4" name="TextBox 3">
            <a:extLst>
              <a:ext uri="{FF2B5EF4-FFF2-40B4-BE49-F238E27FC236}">
                <a16:creationId xmlns:a16="http://schemas.microsoft.com/office/drawing/2014/main" id="{8F639C96-3181-CFE4-DE39-4A53F4ECFD2C}"/>
              </a:ext>
            </a:extLst>
          </p:cNvPr>
          <p:cNvSpPr txBox="1"/>
          <p:nvPr/>
        </p:nvSpPr>
        <p:spPr>
          <a:xfrm>
            <a:off x="3697138" y="182880"/>
            <a:ext cx="5995167" cy="523220"/>
          </a:xfrm>
          <a:prstGeom prst="rect">
            <a:avLst/>
          </a:prstGeom>
          <a:noFill/>
        </p:spPr>
        <p:txBody>
          <a:bodyPr wrap="none" rtlCol="0">
            <a:spAutoFit/>
          </a:bodyPr>
          <a:lstStyle/>
          <a:p>
            <a:r>
              <a:rPr lang="en-US" sz="2800" dirty="0" err="1"/>
              <a:t>RefactorGPT</a:t>
            </a:r>
            <a:r>
              <a:rPr lang="en-US" sz="2800" dirty="0"/>
              <a:t>: GPTs Store Edition [pt 2/3]</a:t>
            </a:r>
          </a:p>
        </p:txBody>
      </p:sp>
    </p:spTree>
    <p:extLst>
      <p:ext uri="{BB962C8B-B14F-4D97-AF65-F5344CB8AC3E}">
        <p14:creationId xmlns:p14="http://schemas.microsoft.com/office/powerpoint/2010/main" val="21062314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B7A3BF-3E19-F2B3-6F86-E1A5785ADAA6}"/>
              </a:ext>
            </a:extLst>
          </p:cNvPr>
          <p:cNvSpPr txBox="1"/>
          <p:nvPr/>
        </p:nvSpPr>
        <p:spPr>
          <a:xfrm>
            <a:off x="812076" y="706100"/>
            <a:ext cx="10030095" cy="5632311"/>
          </a:xfrm>
          <a:prstGeom prst="rect">
            <a:avLst/>
          </a:prstGeom>
          <a:noFill/>
        </p:spPr>
        <p:txBody>
          <a:bodyPr wrap="square" rtlCol="0">
            <a:spAutoFit/>
          </a:bodyPr>
          <a:lstStyle/>
          <a:p>
            <a:pPr rtl="0">
              <a:spcBef>
                <a:spcPts val="0"/>
              </a:spcBef>
              <a:spcAft>
                <a:spcPts val="0"/>
              </a:spcAft>
            </a:pPr>
            <a:r>
              <a:rPr lang="en-US" sz="2400" i="0" u="none" strike="noStrike" dirty="0">
                <a:effectLst/>
                <a:latin typeface="Roboto" panose="02000000000000000000" pitchFamily="2" charset="0"/>
              </a:rPr>
              <a:t>…</a:t>
            </a:r>
          </a:p>
          <a:p>
            <a:pPr rtl="0">
              <a:spcBef>
                <a:spcPts val="0"/>
              </a:spcBef>
              <a:spcAft>
                <a:spcPts val="0"/>
              </a:spcAft>
            </a:pPr>
            <a:r>
              <a:rPr lang="en-US" sz="2400" b="1" i="0" u="none" strike="noStrike" dirty="0">
                <a:effectLst/>
                <a:latin typeface="Roboto" panose="02000000000000000000" pitchFamily="2" charset="0"/>
              </a:rPr>
              <a:t>## Rename response format</a:t>
            </a:r>
          </a:p>
          <a:p>
            <a:pPr rtl="0">
              <a:spcBef>
                <a:spcPts val="0"/>
              </a:spcBef>
              <a:spcAft>
                <a:spcPts val="0"/>
              </a:spcAft>
            </a:pPr>
            <a:r>
              <a:rPr lang="en-US" sz="2400" i="0" u="none" strike="noStrike" dirty="0">
                <a:effectLst/>
                <a:latin typeface="Roboto" panose="02000000000000000000" pitchFamily="2" charset="0"/>
              </a:rPr>
              <a:t>* oldName1 -&gt; newName1</a:t>
            </a:r>
          </a:p>
          <a:p>
            <a:pPr rtl="0">
              <a:spcBef>
                <a:spcPts val="0"/>
              </a:spcBef>
              <a:spcAft>
                <a:spcPts val="0"/>
              </a:spcAft>
            </a:pPr>
            <a:r>
              <a:rPr lang="en-US" sz="2400" i="0" u="none" strike="noStrike" dirty="0">
                <a:effectLst/>
                <a:latin typeface="Roboto" panose="02000000000000000000" pitchFamily="2" charset="0"/>
              </a:rPr>
              <a:t>* oldName2 -&gt; newName2</a:t>
            </a:r>
          </a:p>
          <a:p>
            <a:pPr rtl="0">
              <a:spcBef>
                <a:spcPts val="0"/>
              </a:spcBef>
              <a:spcAft>
                <a:spcPts val="0"/>
              </a:spcAft>
            </a:pPr>
            <a:r>
              <a:rPr lang="en-US" sz="2400" i="0" u="none" strike="noStrike" dirty="0">
                <a:effectLst/>
                <a:latin typeface="Roboto" panose="02000000000000000000" pitchFamily="2" charset="0"/>
              </a:rPr>
              <a:t>* oldName3 -&gt; newName3</a:t>
            </a:r>
          </a:p>
          <a:p>
            <a:pPr rtl="0">
              <a:spcBef>
                <a:spcPts val="0"/>
              </a:spcBef>
              <a:spcAft>
                <a:spcPts val="0"/>
              </a:spcAft>
            </a:pPr>
            <a:endParaRPr lang="en-US" sz="2400" i="0" u="none" strike="noStrike" dirty="0">
              <a:effectLst/>
              <a:latin typeface="Roboto" panose="02000000000000000000" pitchFamily="2" charset="0"/>
            </a:endParaRPr>
          </a:p>
          <a:p>
            <a:pPr rtl="0">
              <a:spcBef>
                <a:spcPts val="0"/>
              </a:spcBef>
              <a:spcAft>
                <a:spcPts val="0"/>
              </a:spcAft>
            </a:pPr>
            <a:r>
              <a:rPr lang="en-US" sz="2400" b="1" i="0" u="none" strike="noStrike" dirty="0">
                <a:effectLst/>
                <a:latin typeface="Roboto" panose="02000000000000000000" pitchFamily="2" charset="0"/>
              </a:rPr>
              <a:t>## Smells response format</a:t>
            </a:r>
          </a:p>
          <a:p>
            <a:pPr rtl="0">
              <a:spcBef>
                <a:spcPts val="0"/>
              </a:spcBef>
              <a:spcAft>
                <a:spcPts val="0"/>
              </a:spcAft>
            </a:pPr>
            <a:r>
              <a:rPr lang="en-US" sz="2400" i="0" u="none" strike="noStrike" dirty="0">
                <a:effectLst/>
                <a:latin typeface="Roboto" panose="02000000000000000000" pitchFamily="2" charset="0"/>
              </a:rPr>
              <a:t>* smell1</a:t>
            </a:r>
          </a:p>
          <a:p>
            <a:pPr rtl="0">
              <a:spcBef>
                <a:spcPts val="0"/>
              </a:spcBef>
              <a:spcAft>
                <a:spcPts val="0"/>
              </a:spcAft>
            </a:pPr>
            <a:r>
              <a:rPr lang="en-US" sz="2400" i="0" u="none" strike="noStrike" dirty="0">
                <a:effectLst/>
                <a:latin typeface="Roboto" panose="02000000000000000000" pitchFamily="2" charset="0"/>
              </a:rPr>
              <a:t>* smell2</a:t>
            </a:r>
          </a:p>
          <a:p>
            <a:pPr rtl="0">
              <a:spcBef>
                <a:spcPts val="0"/>
              </a:spcBef>
              <a:spcAft>
                <a:spcPts val="0"/>
              </a:spcAft>
            </a:pPr>
            <a:r>
              <a:rPr lang="en-US" sz="2400" i="0" u="none" strike="noStrike" dirty="0">
                <a:effectLst/>
                <a:latin typeface="Roboto" panose="02000000000000000000" pitchFamily="2" charset="0"/>
              </a:rPr>
              <a:t>* smell3</a:t>
            </a:r>
          </a:p>
          <a:p>
            <a:pPr rtl="0">
              <a:spcBef>
                <a:spcPts val="0"/>
              </a:spcBef>
              <a:spcAft>
                <a:spcPts val="0"/>
              </a:spcAft>
            </a:pPr>
            <a:endParaRPr lang="en-US" sz="2400" i="0" u="none" strike="noStrike" dirty="0">
              <a:effectLst/>
              <a:latin typeface="Roboto" panose="02000000000000000000" pitchFamily="2" charset="0"/>
            </a:endParaRPr>
          </a:p>
          <a:p>
            <a:pPr rtl="0">
              <a:spcBef>
                <a:spcPts val="0"/>
              </a:spcBef>
              <a:spcAft>
                <a:spcPts val="0"/>
              </a:spcAft>
            </a:pPr>
            <a:r>
              <a:rPr lang="en-US" sz="2400" b="1" i="0" u="none" strike="noStrike" dirty="0">
                <a:effectLst/>
                <a:latin typeface="Roboto" panose="02000000000000000000" pitchFamily="2" charset="0"/>
              </a:rPr>
              <a:t>## Comment response format (use comment prefix for the language)</a:t>
            </a:r>
          </a:p>
          <a:p>
            <a:pPr rtl="0">
              <a:spcBef>
                <a:spcPts val="0"/>
              </a:spcBef>
              <a:spcAft>
                <a:spcPts val="0"/>
              </a:spcAft>
            </a:pPr>
            <a:r>
              <a:rPr lang="en-US" sz="2400" i="0" u="none" strike="noStrike" dirty="0">
                <a:effectLst/>
                <a:latin typeface="Roboto" panose="02000000000000000000" pitchFamily="2" charset="0"/>
              </a:rPr>
              <a:t>```</a:t>
            </a:r>
          </a:p>
          <a:p>
            <a:pPr rtl="0">
              <a:spcBef>
                <a:spcPts val="0"/>
              </a:spcBef>
              <a:spcAft>
                <a:spcPts val="0"/>
              </a:spcAft>
            </a:pPr>
            <a:r>
              <a:rPr lang="en-US" sz="2400" i="0" u="none" strike="noStrike" dirty="0">
                <a:effectLst/>
                <a:latin typeface="Roboto" panose="02000000000000000000" pitchFamily="2" charset="0"/>
              </a:rPr>
              <a:t>// a comment</a:t>
            </a:r>
          </a:p>
          <a:p>
            <a:pPr rtl="0">
              <a:spcBef>
                <a:spcPts val="0"/>
              </a:spcBef>
              <a:spcAft>
                <a:spcPts val="0"/>
              </a:spcAft>
            </a:pPr>
            <a:r>
              <a:rPr lang="en-US" sz="2400" i="0" u="none" strike="noStrike" dirty="0">
                <a:effectLst/>
                <a:latin typeface="Roboto" panose="02000000000000000000" pitchFamily="2" charset="0"/>
              </a:rPr>
              <a:t>```</a:t>
            </a:r>
            <a:endParaRPr lang="en-US" sz="2400" dirty="0"/>
          </a:p>
        </p:txBody>
      </p:sp>
      <p:sp>
        <p:nvSpPr>
          <p:cNvPr id="4" name="TextBox 3">
            <a:extLst>
              <a:ext uri="{FF2B5EF4-FFF2-40B4-BE49-F238E27FC236}">
                <a16:creationId xmlns:a16="http://schemas.microsoft.com/office/drawing/2014/main" id="{8F639C96-3181-CFE4-DE39-4A53F4ECFD2C}"/>
              </a:ext>
            </a:extLst>
          </p:cNvPr>
          <p:cNvSpPr txBox="1"/>
          <p:nvPr/>
        </p:nvSpPr>
        <p:spPr>
          <a:xfrm>
            <a:off x="3697138" y="182880"/>
            <a:ext cx="5995167" cy="523220"/>
          </a:xfrm>
          <a:prstGeom prst="rect">
            <a:avLst/>
          </a:prstGeom>
          <a:noFill/>
        </p:spPr>
        <p:txBody>
          <a:bodyPr wrap="none" rtlCol="0">
            <a:spAutoFit/>
          </a:bodyPr>
          <a:lstStyle/>
          <a:p>
            <a:r>
              <a:rPr lang="en-US" sz="2800" dirty="0" err="1"/>
              <a:t>RefactorGPT</a:t>
            </a:r>
            <a:r>
              <a:rPr lang="en-US" sz="2800" dirty="0"/>
              <a:t>: GPTs Store Edition [pt 3/3]</a:t>
            </a:r>
          </a:p>
        </p:txBody>
      </p:sp>
    </p:spTree>
    <p:extLst>
      <p:ext uri="{BB962C8B-B14F-4D97-AF65-F5344CB8AC3E}">
        <p14:creationId xmlns:p14="http://schemas.microsoft.com/office/powerpoint/2010/main" val="1193491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FE60A5-3032-3C42-C0DA-6B3C00DAD59C}"/>
              </a:ext>
            </a:extLst>
          </p:cNvPr>
          <p:cNvSpPr txBox="1"/>
          <p:nvPr/>
        </p:nvSpPr>
        <p:spPr>
          <a:xfrm>
            <a:off x="2120106" y="3044279"/>
            <a:ext cx="7951787" cy="769441"/>
          </a:xfrm>
          <a:prstGeom prst="rect">
            <a:avLst/>
          </a:prstGeom>
          <a:noFill/>
        </p:spPr>
        <p:txBody>
          <a:bodyPr wrap="square" rtlCol="0">
            <a:spAutoFit/>
          </a:bodyPr>
          <a:lstStyle/>
          <a:p>
            <a:r>
              <a:rPr lang="en-US" sz="4400" dirty="0">
                <a:latin typeface="+mj-lt"/>
              </a:rPr>
              <a:t>We’ll need the OLD magic after all</a:t>
            </a:r>
          </a:p>
        </p:txBody>
      </p:sp>
    </p:spTree>
    <p:extLst>
      <p:ext uri="{BB962C8B-B14F-4D97-AF65-F5344CB8AC3E}">
        <p14:creationId xmlns:p14="http://schemas.microsoft.com/office/powerpoint/2010/main" val="3812810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7015F7-E622-71EB-A452-6288E19D6301}"/>
              </a:ext>
            </a:extLst>
          </p:cNvPr>
          <p:cNvSpPr txBox="1"/>
          <p:nvPr/>
        </p:nvSpPr>
        <p:spPr>
          <a:xfrm>
            <a:off x="321736" y="279132"/>
            <a:ext cx="8869736" cy="5509200"/>
          </a:xfrm>
          <a:prstGeom prst="rect">
            <a:avLst/>
          </a:prstGeom>
          <a:noFill/>
        </p:spPr>
        <p:txBody>
          <a:bodyPr wrap="square" rtlCol="0">
            <a:spAutoFit/>
          </a:bodyPr>
          <a:lstStyle/>
          <a:p>
            <a:pPr rtl="0">
              <a:spcBef>
                <a:spcPts val="0"/>
              </a:spcBef>
              <a:spcAft>
                <a:spcPts val="0"/>
              </a:spcAft>
            </a:pPr>
            <a:r>
              <a:rPr lang="en-US" sz="1600" b="0" i="0" u="none" strike="noStrike" dirty="0">
                <a:solidFill>
                  <a:srgbClr val="008000"/>
                </a:solidFill>
                <a:effectLst/>
                <a:highlight>
                  <a:srgbClr val="FFFFFF"/>
                </a:highlight>
                <a:latin typeface="Consolas" panose="020B0609020204030204" pitchFamily="49" charset="0"/>
                <a:cs typeface="Consolas" panose="020B0609020204030204" pitchFamily="49" charset="0"/>
              </a:rPr>
              <a:t>#!/bin/bash</a:t>
            </a:r>
            <a:br>
              <a:rPr lang="en-US" sz="1600" b="0" dirty="0">
                <a:effectLst/>
                <a:highlight>
                  <a:srgbClr val="FFFFFF"/>
                </a:highlight>
                <a:latin typeface="Consolas" panose="020B0609020204030204" pitchFamily="49" charset="0"/>
                <a:cs typeface="Consolas" panose="020B0609020204030204" pitchFamily="49" charset="0"/>
              </a:rPr>
            </a:b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set</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FF"/>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err="1">
                <a:solidFill>
                  <a:srgbClr val="0000FF"/>
                </a:solidFill>
                <a:effectLst/>
                <a:highlight>
                  <a:srgbClr val="FFFFFF"/>
                </a:highlight>
                <a:latin typeface="Consolas" panose="020B0609020204030204" pitchFamily="49" charset="0"/>
                <a:cs typeface="Consolas" panose="020B0609020204030204" pitchFamily="49" charset="0"/>
              </a:rPr>
              <a:t>euo</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err="1">
                <a:solidFill>
                  <a:srgbClr val="A31515"/>
                </a:solidFill>
                <a:effectLst/>
                <a:highlight>
                  <a:srgbClr val="FFFFFF"/>
                </a:highlight>
                <a:latin typeface="Consolas" panose="020B0609020204030204" pitchFamily="49" charset="0"/>
                <a:cs typeface="Consolas" panose="020B0609020204030204" pitchFamily="49" charset="0"/>
              </a:rPr>
              <a:t>pipefail</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br>
              <a:rPr lang="en-US" sz="1600" b="0" dirty="0">
                <a:effectLst/>
                <a:highlight>
                  <a:srgbClr val="FFFFFF"/>
                </a:highlight>
                <a:latin typeface="Consolas" panose="020B0609020204030204" pitchFamily="49" charset="0"/>
                <a:cs typeface="Consolas" panose="020B0609020204030204" pitchFamily="49" charset="0"/>
              </a:rPr>
            </a:b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r>
              <a:rPr lang="en-US" sz="1600" b="0" i="0" u="none" strike="noStrike" dirty="0">
                <a:solidFill>
                  <a:srgbClr val="000000"/>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test/data/</a:t>
            </a:r>
            <a:r>
              <a:rPr lang="en-US" sz="1600" b="0" i="0" u="none" strike="noStrike" dirty="0" err="1">
                <a:solidFill>
                  <a:srgbClr val="A31515"/>
                </a:solidFill>
                <a:effectLst/>
                <a:highlight>
                  <a:srgbClr val="FFFFFF"/>
                </a:highlight>
                <a:latin typeface="Consolas" panose="020B0609020204030204" pitchFamily="49" charset="0"/>
                <a:cs typeface="Consolas" panose="020B0609020204030204" pitchFamily="49" charset="0"/>
              </a:rPr>
              <a:t>log.txt</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GOLDEN_FILE</a:t>
            </a:r>
            <a:r>
              <a:rPr lang="en-US" sz="1600" b="0" i="0" u="none" strike="noStrike" dirty="0">
                <a:solidFill>
                  <a:srgbClr val="000000"/>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test/data/</a:t>
            </a:r>
            <a:r>
              <a:rPr lang="en-US" sz="1600" b="0" i="0" u="none" strike="noStrike" dirty="0" err="1">
                <a:solidFill>
                  <a:srgbClr val="A31515"/>
                </a:solidFill>
                <a:effectLst/>
                <a:highlight>
                  <a:srgbClr val="FFFFFF"/>
                </a:highlight>
                <a:latin typeface="Consolas" panose="020B0609020204030204" pitchFamily="49" charset="0"/>
                <a:cs typeface="Consolas" panose="020B0609020204030204" pitchFamily="49" charset="0"/>
              </a:rPr>
              <a:t>golden.txt</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rm</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FF"/>
                </a:solidFill>
                <a:effectLst/>
                <a:highlight>
                  <a:srgbClr val="FFFFFF"/>
                </a:highlight>
                <a:latin typeface="Consolas" panose="020B0609020204030204" pitchFamily="49" charset="0"/>
                <a:cs typeface="Consolas" panose="020B0609020204030204" pitchFamily="49" charset="0"/>
              </a:rPr>
              <a:t>-f</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make</a:t>
            </a:r>
            <a:br>
              <a:rPr lang="en-US" sz="1600" b="0" dirty="0">
                <a:effectLst/>
                <a:highlight>
                  <a:srgbClr val="FFFFFF"/>
                </a:highlight>
                <a:latin typeface="Consolas" panose="020B0609020204030204" pitchFamily="49" charset="0"/>
                <a:cs typeface="Consolas" panose="020B0609020204030204" pitchFamily="49" charset="0"/>
              </a:rPr>
            </a:b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008000"/>
                </a:solidFill>
                <a:effectLst/>
                <a:highlight>
                  <a:srgbClr val="FFFFFF"/>
                </a:highlight>
                <a:latin typeface="Consolas" panose="020B0609020204030204" pitchFamily="49" charset="0"/>
                <a:cs typeface="Consolas" panose="020B0609020204030204" pitchFamily="49" charset="0"/>
              </a:rPr>
              <a:t># Run the donut program for 5000 lines and save output to file</a:t>
            </a:r>
          </a:p>
          <a:p>
            <a:pPr rtl="0">
              <a:spcBef>
                <a:spcPts val="0"/>
              </a:spcBef>
              <a:spcAft>
                <a:spcPts val="0"/>
              </a:spcAft>
            </a:pP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err="1">
                <a:solidFill>
                  <a:srgbClr val="795E26"/>
                </a:solidFill>
                <a:effectLst/>
                <a:highlight>
                  <a:srgbClr val="FFFFFF"/>
                </a:highlight>
                <a:latin typeface="Consolas" panose="020B0609020204030204" pitchFamily="49" charset="0"/>
                <a:cs typeface="Consolas" panose="020B0609020204030204" pitchFamily="49" charset="0"/>
              </a:rPr>
              <a:t>sloane</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00"/>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head</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FF"/>
                </a:solidFill>
                <a:effectLst/>
                <a:highlight>
                  <a:srgbClr val="FFFFFF"/>
                </a:highlight>
                <a:latin typeface="Consolas" panose="020B0609020204030204" pitchFamily="49" charset="0"/>
                <a:cs typeface="Consolas" panose="020B0609020204030204" pitchFamily="49" charset="0"/>
              </a:rPr>
              <a:t>-n</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98658"/>
                </a:solidFill>
                <a:effectLst/>
                <a:highlight>
                  <a:srgbClr val="FFFFFF"/>
                </a:highlight>
                <a:latin typeface="Consolas" panose="020B0609020204030204" pitchFamily="49" charset="0"/>
                <a:cs typeface="Consolas" panose="020B0609020204030204" pitchFamily="49" charset="0"/>
              </a:rPr>
              <a:t>5000</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00"/>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true</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00"/>
                </a:solidFill>
                <a:effectLst/>
                <a:highlight>
                  <a:srgbClr val="FFFFFF"/>
                </a:highlight>
                <a:latin typeface="Consolas" panose="020B0609020204030204" pitchFamily="49" charset="0"/>
                <a:cs typeface="Consolas" panose="020B0609020204030204" pitchFamily="49" charset="0"/>
              </a:rPr>
              <a:t>&gt;</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echo</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"Captured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sed</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00FF"/>
                </a:solidFill>
                <a:effectLst/>
                <a:highlight>
                  <a:srgbClr val="FFFFFF"/>
                </a:highlight>
                <a:latin typeface="Consolas" panose="020B0609020204030204" pitchFamily="49" charset="0"/>
                <a:cs typeface="Consolas" panose="020B0609020204030204" pitchFamily="49" charset="0"/>
              </a:rPr>
              <a:t>-</a:t>
            </a:r>
            <a:r>
              <a:rPr lang="en-US" sz="1600" b="0" i="0" u="none" strike="noStrike" dirty="0" err="1">
                <a:solidFill>
                  <a:srgbClr val="0000FF"/>
                </a:solidFill>
                <a:effectLst/>
                <a:highlight>
                  <a:srgbClr val="FFFFFF"/>
                </a:highlight>
                <a:latin typeface="Consolas" panose="020B0609020204030204" pitchFamily="49" charset="0"/>
                <a:cs typeface="Consolas" panose="020B0609020204030204" pitchFamily="49" charset="0"/>
              </a:rPr>
              <a:t>i</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's/\x1b\[/\\e\[/g'</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8000"/>
                </a:solidFill>
                <a:effectLst/>
                <a:highlight>
                  <a:srgbClr val="FFFFFF"/>
                </a:highlight>
                <a:latin typeface="Consolas" panose="020B0609020204030204" pitchFamily="49" charset="0"/>
                <a:cs typeface="Consolas" panose="020B0609020204030204" pitchFamily="49" charset="0"/>
              </a:rPr>
              <a:t># Convert control sequences</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endPar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echo</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A31515"/>
                </a:solidFill>
                <a:effectLst/>
                <a:highlight>
                  <a:srgbClr val="FFFFFF"/>
                </a:highlight>
                <a:latin typeface="Consolas" panose="020B0609020204030204" pitchFamily="49" charset="0"/>
                <a:cs typeface="Consolas" panose="020B0609020204030204" pitchFamily="49" charset="0"/>
              </a:rPr>
              <a:t>"Comparing results..."</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r>
              <a:rPr lang="en-US" sz="1600" b="0" i="0" u="none" strike="noStrike" dirty="0">
                <a:solidFill>
                  <a:srgbClr val="795E26"/>
                </a:solidFill>
                <a:effectLst/>
                <a:highlight>
                  <a:srgbClr val="FFFFFF"/>
                </a:highlight>
                <a:latin typeface="Consolas" panose="020B0609020204030204" pitchFamily="49" charset="0"/>
                <a:cs typeface="Consolas" panose="020B0609020204030204" pitchFamily="49" charset="0"/>
              </a:rPr>
              <a:t>diff</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$GOLDEN_FILE</a:t>
            </a:r>
            <a:r>
              <a:rPr lang="en-US" sz="1600" b="0" i="0" u="none" strike="noStrike" dirty="0">
                <a:solidFill>
                  <a:srgbClr val="3B3B3B"/>
                </a:solidFill>
                <a:effectLst/>
                <a:highlight>
                  <a:srgbClr val="FFFFFF"/>
                </a:highlight>
                <a:latin typeface="Consolas" panose="020B0609020204030204" pitchFamily="49" charset="0"/>
                <a:cs typeface="Consolas" panose="020B0609020204030204" pitchFamily="49" charset="0"/>
              </a:rPr>
              <a:t> </a:t>
            </a:r>
            <a:r>
              <a:rPr lang="en-US" sz="1600" b="0" i="0" u="none" strike="noStrike" dirty="0">
                <a:solidFill>
                  <a:srgbClr val="001080"/>
                </a:solidFill>
                <a:effectLst/>
                <a:highlight>
                  <a:srgbClr val="FFFFFF"/>
                </a:highlight>
                <a:latin typeface="Consolas" panose="020B0609020204030204" pitchFamily="49" charset="0"/>
                <a:cs typeface="Consolas" panose="020B0609020204030204" pitchFamily="49" charset="0"/>
              </a:rPr>
              <a:t>$LOG_FILE</a:t>
            </a: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endParaRPr lang="en-US" sz="1600" b="0" dirty="0">
              <a:effectLst/>
              <a:highlight>
                <a:srgbClr val="FFFFFF"/>
              </a:highlight>
              <a:latin typeface="Consolas" panose="020B0609020204030204" pitchFamily="49" charset="0"/>
              <a:cs typeface="Consolas" panose="020B0609020204030204" pitchFamily="49" charset="0"/>
            </a:endParaRPr>
          </a:p>
          <a:p>
            <a:pPr rtl="0">
              <a:spcBef>
                <a:spcPts val="0"/>
              </a:spcBef>
              <a:spcAft>
                <a:spcPts val="0"/>
              </a:spcAft>
            </a:pPr>
            <a:endParaRPr lang="en-US" sz="1600" b="0" dirty="0">
              <a:effectLst/>
              <a:highlight>
                <a:srgbClr val="FFFFFF"/>
              </a:highlight>
              <a:latin typeface="Consolas" panose="020B0609020204030204" pitchFamily="49" charset="0"/>
              <a:cs typeface="Consolas" panose="020B0609020204030204" pitchFamily="49" charset="0"/>
            </a:endParaRPr>
          </a:p>
          <a:p>
            <a:r>
              <a:rPr lang="en-US" sz="1600" b="0" i="0" u="none" strike="noStrike" dirty="0">
                <a:solidFill>
                  <a:srgbClr val="795E26"/>
                </a:solidFill>
                <a:effectLst/>
                <a:latin typeface="Consolas" panose="020B0609020204030204" pitchFamily="49" charset="0"/>
                <a:cs typeface="Consolas" panose="020B0609020204030204" pitchFamily="49" charset="0"/>
              </a:rPr>
              <a:t>echo</a:t>
            </a:r>
            <a:r>
              <a:rPr lang="en-US" sz="1600" b="0" i="0" u="none" strike="noStrike" dirty="0">
                <a:solidFill>
                  <a:srgbClr val="3B3B3B"/>
                </a:solidFill>
                <a:effectLst/>
                <a:latin typeface="Consolas" panose="020B0609020204030204" pitchFamily="49" charset="0"/>
                <a:cs typeface="Consolas" panose="020B0609020204030204" pitchFamily="49" charset="0"/>
              </a:rPr>
              <a:t> </a:t>
            </a:r>
            <a:r>
              <a:rPr lang="en-US" sz="1600" b="0" i="0" u="none" strike="noStrike" dirty="0">
                <a:solidFill>
                  <a:srgbClr val="A31515"/>
                </a:solidFill>
                <a:effectLst/>
                <a:latin typeface="Consolas" panose="020B0609020204030204" pitchFamily="49" charset="0"/>
                <a:cs typeface="Consolas" panose="020B0609020204030204" pitchFamily="49" charset="0"/>
              </a:rPr>
              <a:t>Success!</a:t>
            </a:r>
            <a:endParaRPr lang="en-US" sz="1600" dirty="0">
              <a:latin typeface="Consolas" panose="020B0609020204030204" pitchFamily="49" charset="0"/>
              <a:cs typeface="Consolas" panose="020B0609020204030204" pitchFamily="49" charset="0"/>
            </a:endParaRPr>
          </a:p>
        </p:txBody>
      </p:sp>
      <p:graphicFrame>
        <p:nvGraphicFramePr>
          <p:cNvPr id="4" name="Table 3">
            <a:extLst>
              <a:ext uri="{FF2B5EF4-FFF2-40B4-BE49-F238E27FC236}">
                <a16:creationId xmlns:a16="http://schemas.microsoft.com/office/drawing/2014/main" id="{447733B8-A24D-03F9-810E-50BD491302E3}"/>
              </a:ext>
            </a:extLst>
          </p:cNvPr>
          <p:cNvGraphicFramePr>
            <a:graphicFrameLocks noGrp="1"/>
          </p:cNvGraphicFramePr>
          <p:nvPr>
            <p:extLst>
              <p:ext uri="{D42A27DB-BD31-4B8C-83A1-F6EECF244321}">
                <p14:modId xmlns:p14="http://schemas.microsoft.com/office/powerpoint/2010/main" val="2883003702"/>
              </p:ext>
            </p:extLst>
          </p:nvPr>
        </p:nvGraphicFramePr>
        <p:xfrm>
          <a:off x="8125097" y="-1"/>
          <a:ext cx="4066903" cy="1230111"/>
        </p:xfrm>
        <a:graphic>
          <a:graphicData uri="http://schemas.openxmlformats.org/drawingml/2006/table">
            <a:tbl>
              <a:tblPr firstRow="1" bandRow="1">
                <a:tableStyleId>{5C22544A-7EE6-4342-B048-85BDC9FD1C3A}</a:tableStyleId>
              </a:tblPr>
              <a:tblGrid>
                <a:gridCol w="4066903">
                  <a:extLst>
                    <a:ext uri="{9D8B030D-6E8A-4147-A177-3AD203B41FA5}">
                      <a16:colId xmlns:a16="http://schemas.microsoft.com/office/drawing/2014/main" val="4242953545"/>
                    </a:ext>
                  </a:extLst>
                </a:gridCol>
              </a:tblGrid>
              <a:tr h="409353">
                <a:tc>
                  <a:txBody>
                    <a:bodyPr/>
                    <a:lstStyle/>
                    <a:p>
                      <a:r>
                        <a:rPr lang="en-US" dirty="0"/>
                        <a:t>Step</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 tests</a:t>
                      </a: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bl>
          </a:graphicData>
        </a:graphic>
      </p:graphicFrame>
    </p:spTree>
    <p:extLst>
      <p:ext uri="{BB962C8B-B14F-4D97-AF65-F5344CB8AC3E}">
        <p14:creationId xmlns:p14="http://schemas.microsoft.com/office/powerpoint/2010/main" val="49807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587829" y="339635"/>
            <a:ext cx="7766870" cy="9510296"/>
          </a:xfrm>
          <a:prstGeom prst="rect">
            <a:avLst/>
          </a:prstGeom>
          <a:noFill/>
        </p:spPr>
        <p:txBody>
          <a:bodyPr wrap="none" rtlCol="0">
            <a:spAutoFit/>
          </a:bodyPr>
          <a:lstStyle/>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_,</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x,y,o</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a:t>
            </a:r>
            <a:r>
              <a:rPr lang="en-US" sz="1800" b="0" i="0" u="none" strike="noStrike" dirty="0" err="1">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b[1920]       ;p(</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n,c</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(;n       --;x++)       c==10?y       +=80,x=</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o-1:x&gt;=       0?80&gt;x?             c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?b</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y+x</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]=c       :0:                         0:0;}c(</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q,l,r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*l,*r;{</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while</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(q&gt;=0)q</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"E"</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yYrIxC</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{e^}</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KhE</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LXbj</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dOVsJ</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idOV</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Yab</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qFywyv</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{D"</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"ma\\A"</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Ztq?Lyw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&gt;e{|</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Zq</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&gt;Y\\</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gq</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qI</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tYBe</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{w"</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yvDZE</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vBA</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"Lo&gt;}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KcqdYrWqKxzKtW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DXRwsfcUaT</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KXw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{Y"</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RsFwsFwsFw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zaqyaz|FmMpyaoyI</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cuUw</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{J"</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[_/6]   -62&gt;&gt;_++%6&amp;1?r[q]:l[q])-99;</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return</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q;}E(a</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(o=x=</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a,y</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=0,_=0;_        &lt;1006;)a=</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/\\\n"</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[c(6,</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"b"</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"cd\\a[g"</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"_e"</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fh</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 p(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"&amp;'()*+,-.1"</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c(11</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"_ac[]\\</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YZi</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jkm</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bd^efghXWlV</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)+13</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]-34,a);}main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k,Z</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z[1920]  ,A=0</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,B=0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i,j</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puts(</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"[2J"</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e=sin(A         ),  n=   sin(B),g=cos(</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A),m   =cos(B);</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(k        =0;k&lt;   1840;k++)y=-k</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/80-   10,o=41+(k%80-              40)*1.3/</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y+n,N</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A-100.0/y, b[k]=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[o+N&amp;1],z[k]   =0;E(</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80-(</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)(9*B)%250);</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(j=0;6.28&gt;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j;j</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+=0.07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=0;6.28&gt;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i;i</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+=0.02) {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c=sin(</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   =cos(j</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),f=sin(j),h=d+2,D=15/(c*h*</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e+f</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*g+5    ),l=cos</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),t=c     *h*g-f*</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e;x</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=40+2*D*(l*h*m-t*n),y=   12</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+D*(l*h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n+t</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*m),o=x+80*</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y,N</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=8*((f*e-c    *d*</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g)*m-c*         d*e-f*g-l*d*n);</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if</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(D&gt;z[o]    )z[o]</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D,b</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N&gt;0?N:0</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  }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printf</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"H"</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(k       =1;1841</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&gt;</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k;k</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putchar</a:t>
            </a: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(k%80?b       [k]:10)</a:t>
            </a:r>
            <a:endParaRPr lang="en-US"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 +=       0.053;B       +=0.037       ;  }  }</a:t>
            </a:r>
            <a:endParaRPr lang="en-US" b="0" dirty="0">
              <a:effectLst/>
              <a:highlight>
                <a:srgbClr val="FFFFFF"/>
              </a:highlight>
              <a:latin typeface="Courier New" panose="02070309020205020404" pitchFamily="49" charset="0"/>
              <a:cs typeface="Courier New" panose="02070309020205020404" pitchFamily="49" charset="0"/>
            </a:endParaRPr>
          </a:p>
          <a:p>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94544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483326" y="-2024742"/>
            <a:ext cx="7766870" cy="9510296"/>
          </a:xfrm>
          <a:prstGeom prst="rect">
            <a:avLst/>
          </a:prstGeom>
          <a:noFill/>
        </p:spPr>
        <p:txBody>
          <a:bodyPr wrap="none" rtlCol="0">
            <a:spAutoFit/>
          </a:bodyPr>
          <a:lstStyle/>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a:t>
            </a:r>
            <a:r>
              <a:rPr lang="en-US" sz="1800" b="0" i="0" u="none" strike="noStrike" dirty="0" err="1">
                <a:solidFill>
                  <a:srgbClr val="3B3B3B"/>
                </a:solidFill>
                <a:effectLst/>
                <a:highlight>
                  <a:srgbClr val="FFFFFF"/>
                </a:highlight>
                <a:latin typeface="Courier New" panose="02070309020205020404" pitchFamily="49" charset="0"/>
              </a:rPr>
              <a:t>x,y,o</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N;</a:t>
            </a:r>
            <a:r>
              <a:rPr lang="en-US" sz="1800" b="0" i="0" u="none" strike="noStrike" dirty="0" err="1">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       b[1920]       ;p(</a:t>
            </a:r>
            <a:r>
              <a:rPr lang="en-US" sz="1800" b="0" i="0" u="none" strike="noStrike" dirty="0" err="1">
                <a:solidFill>
                  <a:srgbClr val="3B3B3B"/>
                </a:solidFill>
                <a:effectLst/>
                <a:highlight>
                  <a:srgbClr val="FFFFFF"/>
                </a:highlight>
                <a:latin typeface="Courier New" panose="02070309020205020404" pitchFamily="49" charset="0"/>
              </a:rPr>
              <a:t>n,c</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(;n       --;x++)       c==10?y       +=80,x=</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o-1:x&gt;=       0?80&gt;x?             c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?b</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y+x</a:t>
            </a:r>
            <a:r>
              <a:rPr lang="en-US" sz="1800" b="0" i="0" u="none" strike="noStrike" dirty="0">
                <a:solidFill>
                  <a:srgbClr val="3B3B3B"/>
                </a:solidFill>
                <a:effectLst/>
                <a:highlight>
                  <a:srgbClr val="FFFFFF"/>
                </a:highlight>
                <a:latin typeface="Courier New" panose="02070309020205020404" pitchFamily="49" charset="0"/>
              </a:rPr>
              <a:t>]=c       :0:                         0:0;}c(</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q,l,r</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*l,*r;{</a:t>
            </a:r>
            <a:r>
              <a:rPr lang="en-US" sz="1800" b="0" i="0" u="none" strike="noStrike" dirty="0">
                <a:solidFill>
                  <a:srgbClr val="0000FF"/>
                </a:solidFill>
                <a:effectLst/>
                <a:highlight>
                  <a:srgbClr val="FFFFFF"/>
                </a:highlight>
                <a:latin typeface="Courier New" panose="02070309020205020404" pitchFamily="49" charset="0"/>
              </a:rPr>
              <a:t>while</a:t>
            </a:r>
            <a:r>
              <a:rPr lang="en-US" sz="1800" b="0" i="0" u="none" strike="noStrike" dirty="0">
                <a:solidFill>
                  <a:srgbClr val="3B3B3B"/>
                </a:solidFill>
                <a:effectLst/>
                <a:highlight>
                  <a:srgbClr val="FFFFFF"/>
                </a:highlight>
                <a:latin typeface="Courier New" panose="02070309020205020404" pitchFamily="49" charset="0"/>
              </a:rPr>
              <a:t>             (q&gt;=0)q</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yYrIxC</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err="1">
                <a:solidFill>
                  <a:srgbClr val="A31515"/>
                </a:solidFill>
                <a:effectLst/>
                <a:highlight>
                  <a:srgbClr val="FFFFFF"/>
                </a:highlight>
                <a:latin typeface="Courier New" panose="02070309020205020404" pitchFamily="49" charset="0"/>
              </a:rPr>
              <a:t>KhE</a:t>
            </a:r>
            <a:r>
              <a:rPr lang="en-US" sz="1800" b="0" i="0" u="none" strike="noStrike" dirty="0">
                <a:solidFill>
                  <a:srgbClr val="A31515"/>
                </a:solidFill>
                <a:effectLst/>
                <a:highlight>
                  <a:srgbClr val="FFFFFF"/>
                </a:highlight>
                <a:latin typeface="Courier New" panose="02070309020205020404" pitchFamily="49" charset="0"/>
              </a:rPr>
              <a:t>&gt;[|</a:t>
            </a:r>
            <a:r>
              <a:rPr lang="en-US" sz="1800" b="0" i="0" u="none" strike="noStrike" dirty="0" err="1">
                <a:solidFill>
                  <a:srgbClr val="A31515"/>
                </a:solidFill>
                <a:effectLst/>
                <a:highlight>
                  <a:srgbClr val="FFFFFF"/>
                </a:highlight>
                <a:latin typeface="Courier New" panose="02070309020205020404" pitchFamily="49" charset="0"/>
              </a:rPr>
              <a:t>LXbj</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dOVsJ</a:t>
            </a:r>
            <a:r>
              <a:rPr lang="en-US" sz="1800" b="0" i="0" u="none" strike="noStrike" dirty="0">
                <a:solidFill>
                  <a:srgbClr val="A31515"/>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idOV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Yab</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qFywyv</a:t>
            </a:r>
            <a:r>
              <a:rPr lang="en-US" sz="1800" b="0" i="0" u="none" strike="noStrike" dirty="0">
                <a:solidFill>
                  <a:srgbClr val="A31515"/>
                </a:solidFill>
                <a:effectLst/>
                <a:highlight>
                  <a:srgbClr val="FFFFFF"/>
                </a:highlight>
                <a:latin typeface="Courier New" panose="02070309020205020404" pitchFamily="49" charset="0"/>
              </a:rPr>
              <a:t>{D"</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"ma\\A"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Ztq?Lyw</a:t>
            </a:r>
            <a:r>
              <a:rPr lang="en-US" sz="1800" b="0" i="0" u="none" strike="noStrike" dirty="0">
                <a:solidFill>
                  <a:srgbClr val="A31515"/>
                </a:solidFill>
                <a:effectLst/>
                <a:highlight>
                  <a:srgbClr val="FFFFFF"/>
                </a:highlight>
                <a:latin typeface="Courier New" panose="02070309020205020404" pitchFamily="49" charset="0"/>
              </a:rPr>
              <a:t>&gt;e{|</a:t>
            </a:r>
            <a:r>
              <a:rPr lang="en-US" sz="1800" b="0" i="0" u="none" strike="noStrike" dirty="0" err="1">
                <a:solidFill>
                  <a:srgbClr val="A31515"/>
                </a:solidFill>
                <a:effectLst/>
                <a:highlight>
                  <a:srgbClr val="FFFFFF"/>
                </a:highlight>
                <a:latin typeface="Courier New" panose="02070309020205020404" pitchFamily="49" charset="0"/>
              </a:rPr>
              <a:t>Zq</a:t>
            </a:r>
            <a:r>
              <a:rPr lang="en-US" sz="1800" b="0" i="0" u="none" strike="noStrike" dirty="0">
                <a:solidFill>
                  <a:srgbClr val="A31515"/>
                </a:solidFill>
                <a:effectLst/>
                <a:highlight>
                  <a:srgbClr val="FFFFFF"/>
                </a:highlight>
                <a:latin typeface="Courier New" panose="02070309020205020404" pitchFamily="49" charset="0"/>
              </a:rPr>
              <a:t>&gt;Y\\</a:t>
            </a:r>
            <a:r>
              <a:rPr lang="en-US" sz="1800" b="0" i="0" u="none" strike="noStrike" dirty="0" err="1">
                <a:solidFill>
                  <a:srgbClr val="A31515"/>
                </a:solidFill>
                <a:effectLst/>
                <a:highlight>
                  <a:srgbClr val="FFFFFF"/>
                </a:highlight>
                <a:latin typeface="Courier New" panose="02070309020205020404" pitchFamily="49" charset="0"/>
              </a:rPr>
              <a:t>gq</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tYBe</a:t>
            </a:r>
            <a:r>
              <a:rPr lang="en-US" sz="1800" b="0" i="0" u="none" strike="noStrike" dirty="0">
                <a:solidFill>
                  <a:srgbClr val="A31515"/>
                </a:solidFill>
                <a:effectLst/>
                <a:highlight>
                  <a:srgbClr val="FFFFFF"/>
                </a:highlight>
                <a:latin typeface="Courier New" panose="02070309020205020404" pitchFamily="49" charset="0"/>
              </a:rPr>
              <a:t>{w"</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yvDZE</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vBA</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"Lo&gt;}</a:t>
            </a:r>
            <a:r>
              <a:rPr lang="en-US" sz="1800" b="0" i="0" u="none" strike="noStrike" dirty="0" err="1">
                <a:solidFill>
                  <a:srgbClr val="A31515"/>
                </a:solidFill>
                <a:effectLst/>
                <a:highlight>
                  <a:srgbClr val="FFFFFF"/>
                </a:highlight>
                <a:latin typeface="Courier New" panose="02070309020205020404" pitchFamily="49" charset="0"/>
              </a:rPr>
              <a:t>KcqdYrWqKxzKtW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DXRwsfcUaT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KXw</a:t>
            </a:r>
            <a:r>
              <a:rPr lang="en-US" sz="1800" b="0" i="0" u="none" strike="noStrike" dirty="0">
                <a:solidFill>
                  <a:srgbClr val="A31515"/>
                </a:solidFill>
                <a:effectLst/>
                <a:highlight>
                  <a:srgbClr val="FFFFFF"/>
                </a:highlight>
                <a:latin typeface="Courier New" panose="02070309020205020404" pitchFamily="49" charset="0"/>
              </a:rPr>
              <a:t>{Y"</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RsFwsFwsFw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zaqyaz|FmMpyaoyI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cuUw</a:t>
            </a:r>
            <a:r>
              <a:rPr lang="en-US" sz="1800" b="0" i="0" u="none" strike="noStrike" dirty="0">
                <a:solidFill>
                  <a:srgbClr val="A31515"/>
                </a:solidFill>
                <a:effectLst/>
                <a:highlight>
                  <a:srgbClr val="FFFFFF"/>
                </a:highlight>
                <a:latin typeface="Courier New" panose="02070309020205020404" pitchFamily="49" charset="0"/>
              </a:rPr>
              <a:t>{J"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[_/6]   -62&gt;&gt;_++%6&amp;1?r[q]:l[q])-99;</a:t>
            </a:r>
            <a:r>
              <a:rPr lang="en-US" sz="1800" b="0" i="0" u="none" strike="noStrike" dirty="0">
                <a:solidFill>
                  <a:srgbClr val="0000FF"/>
                </a:solidFill>
                <a:effectLst/>
                <a:highlight>
                  <a:srgbClr val="FFFFFF"/>
                </a:highlight>
                <a:latin typeface="Courier New" panose="02070309020205020404" pitchFamily="49" charset="0"/>
              </a:rPr>
              <a:t>return</a:t>
            </a:r>
            <a:r>
              <a:rPr lang="en-US" sz="1800" b="0" i="0" u="none" strike="noStrike" dirty="0">
                <a:solidFill>
                  <a:srgbClr val="3B3B3B"/>
                </a:solidFill>
                <a:effectLst/>
                <a:highlight>
                  <a:srgbClr val="FFFFFF"/>
                </a:highlight>
                <a:latin typeface="Courier New" panose="02070309020205020404" pitchFamily="49" charset="0"/>
              </a:rPr>
              <a:t> q;}E(a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   (o=x=</a:t>
            </a:r>
            <a:r>
              <a:rPr lang="en-US" sz="1800" b="0" i="0" u="none" strike="noStrike" dirty="0" err="1">
                <a:solidFill>
                  <a:srgbClr val="3B3B3B"/>
                </a:solidFill>
                <a:effectLst/>
                <a:highlight>
                  <a:srgbClr val="FFFFFF"/>
                </a:highlight>
                <a:latin typeface="Courier New" panose="02070309020205020404" pitchFamily="49" charset="0"/>
              </a:rPr>
              <a:t>a,y</a:t>
            </a:r>
            <a:r>
              <a:rPr lang="en-US" sz="1800" b="0" i="0" u="none" strike="noStrike" dirty="0">
                <a:solidFill>
                  <a:srgbClr val="3B3B3B"/>
                </a:solidFill>
                <a:effectLst/>
                <a:highlight>
                  <a:srgbClr val="FFFFFF"/>
                </a:highlight>
                <a:latin typeface="Courier New" panose="02070309020205020404" pitchFamily="49" charset="0"/>
              </a:rPr>
              <a:t>=0,_=0;_        &lt;1006;)a=</a:t>
            </a:r>
            <a:r>
              <a:rPr lang="en-US" sz="1800" b="0" i="0" u="none" strike="noStrike" dirty="0">
                <a:solidFill>
                  <a:srgbClr val="A31515"/>
                </a:solidFill>
                <a:effectLst/>
                <a:highlight>
                  <a:srgbClr val="FFFFFF"/>
                </a:highlight>
                <a:latin typeface="Courier New" panose="02070309020205020404" pitchFamily="49" charset="0"/>
              </a:rPr>
              <a:t>" /\\\n"</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[c(6,</a:t>
            </a:r>
            <a:r>
              <a:rPr lang="en-US" sz="1800" b="0" i="0" u="none" strike="noStrike" dirty="0">
                <a:solidFill>
                  <a:srgbClr val="A31515"/>
                </a:solidFill>
                <a:effectLst/>
                <a:highlight>
                  <a:srgbClr val="FFFFFF"/>
                </a:highlight>
                <a:latin typeface="Courier New" panose="02070309020205020404" pitchFamily="49" charset="0"/>
              </a:rPr>
              <a:t>"b"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"cd\\a[g"</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fh</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)+8], p(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"&amp;'()*+,-.1"</a:t>
            </a:r>
            <a:r>
              <a:rPr lang="en-US" sz="1800" b="0" i="0" u="none" strike="noStrike" dirty="0">
                <a:solidFill>
                  <a:srgbClr val="3B3B3B"/>
                </a:solidFill>
                <a:effectLst/>
                <a:highlight>
                  <a:srgbClr val="FFFFFF"/>
                </a:highlight>
                <a:latin typeface="Courier New" panose="02070309020205020404" pitchFamily="49" charset="0"/>
              </a:rPr>
              <a:t>[   c(11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"_ac[]\\</a:t>
            </a:r>
            <a:r>
              <a:rPr lang="en-US" sz="1800" b="0" i="0" u="none" strike="noStrike" dirty="0" err="1">
                <a:solidFill>
                  <a:srgbClr val="A31515"/>
                </a:solidFill>
                <a:effectLst/>
                <a:highlight>
                  <a:srgbClr val="FFFFFF"/>
                </a:highlight>
                <a:latin typeface="Courier New" panose="02070309020205020404" pitchFamily="49" charset="0"/>
              </a:rPr>
              <a:t>YZi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jkm</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bd^efghXWlV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)+13</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]-34,a);}main   (</a:t>
            </a:r>
            <a:r>
              <a:rPr lang="en-US" sz="1800" b="0" i="0" u="none" strike="noStrike" dirty="0" err="1">
                <a:solidFill>
                  <a:srgbClr val="3B3B3B"/>
                </a:solidFill>
                <a:effectLst/>
                <a:highlight>
                  <a:srgbClr val="FFFFFF"/>
                </a:highlight>
                <a:latin typeface="Courier New" panose="02070309020205020404" pitchFamily="49" charset="0"/>
              </a:rPr>
              <a:t>k,Z</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z[1920]  ,A=0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,B=0  ,</a:t>
            </a:r>
            <a:r>
              <a:rPr lang="en-US" sz="1800" b="0" i="0" u="none" strike="noStrike" dirty="0" err="1">
                <a:solidFill>
                  <a:srgbClr val="3B3B3B"/>
                </a:solidFill>
                <a:effectLst/>
                <a:highlight>
                  <a:srgbClr val="FFFFFF"/>
                </a:highlight>
                <a:latin typeface="Courier New" panose="02070309020205020404" pitchFamily="49" charset="0"/>
              </a:rPr>
              <a:t>i,j</a:t>
            </a:r>
            <a:r>
              <a:rPr lang="en-US" sz="1800" b="0" i="0" u="none" strike="noStrike" dirty="0">
                <a:solidFill>
                  <a:srgbClr val="3B3B3B"/>
                </a:solidFill>
                <a:effectLst/>
                <a:highlight>
                  <a:srgbClr val="FFFFFF"/>
                </a:highlight>
                <a:latin typeface="Courier New" panose="02070309020205020404" pitchFamily="49" charset="0"/>
              </a:rPr>
              <a:t>; puts(</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"[2J"</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e=sin(A         ),  n=   sin(B),g=cos(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A),m   =cos(B);</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=0;k&lt;   1840;k++)y=-k</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/80-   10,o=41+(k%80-              40)*1.3/</a:t>
            </a:r>
            <a:r>
              <a:rPr lang="en-US" sz="1800" b="0" i="0" u="none" strike="noStrike" dirty="0" err="1">
                <a:solidFill>
                  <a:srgbClr val="3B3B3B"/>
                </a:solidFill>
                <a:effectLst/>
                <a:highlight>
                  <a:srgbClr val="FFFFFF"/>
                </a:highlight>
                <a:latin typeface="Courier New" panose="02070309020205020404" pitchFamily="49" charset="0"/>
              </a:rPr>
              <a:t>y+n,N</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A-100.0/y, b[k]=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[o+N&amp;1],z[k]   =0;E(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80-(</a:t>
            </a:r>
            <a:r>
              <a:rPr lang="en-US" sz="1800" b="0" i="0" u="none" strike="noStrike" dirty="0">
                <a:solidFill>
                  <a:srgbClr val="0000FF"/>
                </a:solidFill>
                <a:effectLst/>
                <a:highlight>
                  <a:srgbClr val="FFFFFF"/>
                </a:highlight>
                <a:latin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rPr>
              <a:t>)(9*B)%250);</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(j=0;6.28&gt;</a:t>
            </a:r>
            <a:r>
              <a:rPr lang="en-US" sz="1800" b="0" i="0" u="none" strike="noStrike" dirty="0" err="1">
                <a:solidFill>
                  <a:srgbClr val="3B3B3B"/>
                </a:solidFill>
                <a:effectLst/>
                <a:highlight>
                  <a:srgbClr val="FFFFFF"/>
                </a:highlight>
                <a:latin typeface="Courier New" panose="02070309020205020404" pitchFamily="49" charset="0"/>
              </a:rPr>
              <a:t>j;j</a:t>
            </a:r>
            <a:r>
              <a:rPr lang="en-US" sz="1800" b="0" i="0" u="none" strike="noStrike" dirty="0">
                <a:solidFill>
                  <a:srgbClr val="3B3B3B"/>
                </a:solidFill>
                <a:effectLst/>
                <a:highlight>
                  <a:srgbClr val="FFFFFF"/>
                </a:highlight>
                <a:latin typeface="Courier New" panose="02070309020205020404" pitchFamily="49" charset="0"/>
              </a:rPr>
              <a:t>+=0.07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=0;6.28&gt;</a:t>
            </a:r>
            <a:r>
              <a:rPr lang="en-US" sz="1800" b="0" i="0" u="none" strike="noStrike" dirty="0" err="1">
                <a:solidFill>
                  <a:srgbClr val="3B3B3B"/>
                </a:solidFill>
                <a:effectLst/>
                <a:highlight>
                  <a:srgbClr val="FFFFFF"/>
                </a:highlight>
                <a:latin typeface="Courier New" panose="02070309020205020404" pitchFamily="49" charset="0"/>
              </a:rPr>
              <a:t>i;i</a:t>
            </a:r>
            <a:r>
              <a:rPr lang="en-US" sz="1800" b="0" i="0" u="none" strike="noStrike" dirty="0">
                <a:solidFill>
                  <a:srgbClr val="3B3B3B"/>
                </a:solidFill>
                <a:effectLst/>
                <a:highlight>
                  <a:srgbClr val="FFFFFF"/>
                </a:highlight>
                <a:latin typeface="Courier New" panose="02070309020205020404" pitchFamily="49" charset="0"/>
              </a:rPr>
              <a:t>+=0.02)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c=sin(</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),d   =cos(j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),f=sin(j),h=d+2,D=15/(c*h*</a:t>
            </a:r>
            <a:r>
              <a:rPr lang="en-US" sz="1800" b="0" i="0" u="none" strike="noStrike" dirty="0" err="1">
                <a:solidFill>
                  <a:srgbClr val="3B3B3B"/>
                </a:solidFill>
                <a:effectLst/>
                <a:highlight>
                  <a:srgbClr val="FFFFFF"/>
                </a:highlight>
                <a:latin typeface="Courier New" panose="02070309020205020404" pitchFamily="49" charset="0"/>
              </a:rPr>
              <a:t>e+f</a:t>
            </a:r>
            <a:r>
              <a:rPr lang="en-US" sz="1800" b="0" i="0" u="none" strike="noStrike" dirty="0">
                <a:solidFill>
                  <a:srgbClr val="3B3B3B"/>
                </a:solidFill>
                <a:effectLst/>
                <a:highlight>
                  <a:srgbClr val="FFFFFF"/>
                </a:highlight>
                <a:latin typeface="Courier New" panose="02070309020205020404" pitchFamily="49" charset="0"/>
              </a:rPr>
              <a:t>*g+5    ),l=cos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),t=c     *h*g-f*</a:t>
            </a:r>
            <a:r>
              <a:rPr lang="en-US" sz="1800" b="0" i="0" u="none" strike="noStrike" dirty="0" err="1">
                <a:solidFill>
                  <a:srgbClr val="3B3B3B"/>
                </a:solidFill>
                <a:effectLst/>
                <a:highlight>
                  <a:srgbClr val="FFFFFF"/>
                </a:highlight>
                <a:latin typeface="Courier New" panose="02070309020205020404" pitchFamily="49" charset="0"/>
              </a:rPr>
              <a:t>e;x</a:t>
            </a:r>
            <a:r>
              <a:rPr lang="en-US" sz="1800" b="0" i="0" u="none" strike="noStrike" dirty="0">
                <a:solidFill>
                  <a:srgbClr val="3B3B3B"/>
                </a:solidFill>
                <a:effectLst/>
                <a:highlight>
                  <a:srgbClr val="FFFFFF"/>
                </a:highlight>
                <a:latin typeface="Courier New" panose="02070309020205020404" pitchFamily="49" charset="0"/>
              </a:rPr>
              <a:t>=40+2*D*(l*h*m-t*n),y=   12</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+D*(l*h       *</a:t>
            </a:r>
            <a:r>
              <a:rPr lang="en-US" sz="1800" b="0" i="0" u="none" strike="noStrike" dirty="0" err="1">
                <a:solidFill>
                  <a:srgbClr val="3B3B3B"/>
                </a:solidFill>
                <a:effectLst/>
                <a:highlight>
                  <a:srgbClr val="FFFFFF"/>
                </a:highlight>
                <a:latin typeface="Courier New" panose="02070309020205020404" pitchFamily="49" charset="0"/>
              </a:rPr>
              <a:t>n+t</a:t>
            </a:r>
            <a:r>
              <a:rPr lang="en-US" sz="1800" b="0" i="0" u="none" strike="noStrike" dirty="0">
                <a:solidFill>
                  <a:srgbClr val="3B3B3B"/>
                </a:solidFill>
                <a:effectLst/>
                <a:highlight>
                  <a:srgbClr val="FFFFFF"/>
                </a:highlight>
                <a:latin typeface="Courier New" panose="02070309020205020404" pitchFamily="49" charset="0"/>
              </a:rPr>
              <a:t>*m),o=x+80*</a:t>
            </a:r>
            <a:r>
              <a:rPr lang="en-US" sz="1800" b="0" i="0" u="none" strike="noStrike" dirty="0" err="1">
                <a:solidFill>
                  <a:srgbClr val="3B3B3B"/>
                </a:solidFill>
                <a:effectLst/>
                <a:highlight>
                  <a:srgbClr val="FFFFFF"/>
                </a:highlight>
                <a:latin typeface="Courier New" panose="02070309020205020404" pitchFamily="49" charset="0"/>
              </a:rPr>
              <a:t>y,N</a:t>
            </a:r>
            <a:r>
              <a:rPr lang="en-US" sz="1800" b="0" i="0" u="none" strike="noStrike" dirty="0">
                <a:solidFill>
                  <a:srgbClr val="3B3B3B"/>
                </a:solidFill>
                <a:effectLst/>
                <a:highlight>
                  <a:srgbClr val="FFFFFF"/>
                </a:highlight>
                <a:latin typeface="Courier New" panose="02070309020205020404" pitchFamily="49" charset="0"/>
              </a:rPr>
              <a:t>=8*((f*e-c    *d*</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g)*m-c*         d*e-f*g-l*d*n);</a:t>
            </a:r>
            <a:r>
              <a:rPr lang="en-US" sz="1800" b="0" i="0" u="none" strike="noStrike" dirty="0">
                <a:solidFill>
                  <a:srgbClr val="0000FF"/>
                </a:solidFill>
                <a:effectLst/>
                <a:highlight>
                  <a:srgbClr val="FFFFFF"/>
                </a:highlight>
                <a:latin typeface="Courier New" panose="02070309020205020404" pitchFamily="49" charset="0"/>
              </a:rPr>
              <a:t>if</a:t>
            </a:r>
            <a:r>
              <a:rPr lang="en-US" sz="1800" b="0" i="0" u="none" strike="noStrike" dirty="0">
                <a:solidFill>
                  <a:srgbClr val="3B3B3B"/>
                </a:solidFill>
                <a:effectLst/>
                <a:highlight>
                  <a:srgbClr val="FFFFFF"/>
                </a:highlight>
                <a:latin typeface="Courier New" panose="02070309020205020404" pitchFamily="49" charset="0"/>
              </a:rPr>
              <a:t>(D&gt;z[o]    )z[o]</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D,b</a:t>
            </a:r>
            <a:r>
              <a:rPr lang="en-US" sz="1800" b="0" i="0" u="none" strike="noStrike" dirty="0">
                <a:solidFill>
                  <a:srgbClr val="3B3B3B"/>
                </a:solidFill>
                <a:effectLst/>
                <a:highlight>
                  <a:srgbClr val="FFFFFF"/>
                </a:highlight>
                <a:latin typeface="Courier New" panose="02070309020205020404" pitchFamily="49" charset="0"/>
              </a:rPr>
              <a:t>[o]             =</a:t>
            </a:r>
            <a:r>
              <a:rPr lang="en-US" sz="1800" b="0" i="0" u="none" strike="noStrike" dirty="0">
                <a:solidFill>
                  <a:srgbClr val="A31515"/>
                </a:solidFill>
                <a:effectLst/>
                <a:highlight>
                  <a:srgbClr val="FFFFFF"/>
                </a:highlight>
                <a:latin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rPr>
              <a:t>[      N&gt;0?N:0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  }                                   </a:t>
            </a:r>
            <a:r>
              <a:rPr lang="en-US" sz="1800" b="0" i="0" u="none" strike="noStrike" dirty="0" err="1">
                <a:solidFill>
                  <a:srgbClr val="3B3B3B"/>
                </a:solidFill>
                <a:effectLst/>
                <a:highlight>
                  <a:srgbClr val="FFFFFF"/>
                </a:highlight>
                <a:latin typeface="Courier New" panose="02070309020205020404" pitchFamily="49" charset="0"/>
              </a:rPr>
              <a:t>printf</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"H"</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=1;1841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&gt;</a:t>
            </a:r>
            <a:r>
              <a:rPr lang="en-US" sz="1800" b="0" i="0" u="none" strike="noStrike" dirty="0" err="1">
                <a:solidFill>
                  <a:srgbClr val="3B3B3B"/>
                </a:solidFill>
                <a:effectLst/>
                <a:highlight>
                  <a:srgbClr val="FFFFFF"/>
                </a:highlight>
                <a:latin typeface="Courier New" panose="02070309020205020404" pitchFamily="49" charset="0"/>
              </a:rPr>
              <a:t>k;k</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putchar</a:t>
            </a:r>
            <a:r>
              <a:rPr lang="en-US" sz="1800" b="0" i="0" u="none" strike="noStrike" dirty="0">
                <a:solidFill>
                  <a:srgbClr val="3B3B3B"/>
                </a:solidFill>
                <a:effectLst/>
                <a:highlight>
                  <a:srgbClr val="FFFFFF"/>
                </a:highlight>
                <a:latin typeface="Courier New" panose="02070309020205020404" pitchFamily="49" charset="0"/>
              </a:rPr>
              <a:t>       (k%80?b       [k]:10)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 +=       0.053;B       +=0.037       ;  }  }</a:t>
            </a:r>
            <a:endParaRPr lang="en-US" b="0" dirty="0">
              <a:effectLst/>
              <a:highlight>
                <a:srgbClr val="FFFFFF"/>
              </a:highlight>
            </a:endParaRPr>
          </a:p>
          <a:p>
            <a:br>
              <a:rPr lang="en-US" dirty="0"/>
            </a:br>
            <a:endParaRPr lang="en-US" dirty="0"/>
          </a:p>
        </p:txBody>
      </p:sp>
    </p:spTree>
    <p:extLst>
      <p:ext uri="{BB962C8B-B14F-4D97-AF65-F5344CB8AC3E}">
        <p14:creationId xmlns:p14="http://schemas.microsoft.com/office/powerpoint/2010/main" val="2118163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496386" y="-2820229"/>
            <a:ext cx="9381980" cy="10341293"/>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math.h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stdio.h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unistd.h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a:t>
            </a:r>
            <a:r>
              <a:rPr lang="en-US" sz="1800" b="0" i="0" u="none" strike="noStrike" dirty="0" err="1">
                <a:solidFill>
                  <a:srgbClr val="3B3B3B"/>
                </a:solidFill>
                <a:effectLst/>
                <a:highlight>
                  <a:srgbClr val="FFFFFF"/>
                </a:highlight>
                <a:latin typeface="Courier New" panose="02070309020205020404" pitchFamily="49" charset="0"/>
              </a:rPr>
              <a:t>x,y,o</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N;</a:t>
            </a:r>
            <a:r>
              <a:rPr lang="en-US" sz="1800" b="0" i="0" u="none" strike="noStrike" dirty="0" err="1">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       b[1920]       ;p(</a:t>
            </a:r>
            <a:r>
              <a:rPr lang="en-US" sz="1800" b="0" i="0" u="none" strike="noStrike" dirty="0" err="1">
                <a:solidFill>
                  <a:srgbClr val="3B3B3B"/>
                </a:solidFill>
                <a:effectLst/>
                <a:highlight>
                  <a:srgbClr val="FFFFFF"/>
                </a:highlight>
                <a:latin typeface="Courier New" panose="02070309020205020404" pitchFamily="49" charset="0"/>
              </a:rPr>
              <a:t>n,c</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(;n       --;x++)       c==10?y       +=80,x=</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o-1:x&gt;=       0?80&gt;x?             c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?b</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y+x</a:t>
            </a:r>
            <a:r>
              <a:rPr lang="en-US" sz="1800" b="0" i="0" u="none" strike="noStrike" dirty="0">
                <a:solidFill>
                  <a:srgbClr val="3B3B3B"/>
                </a:solidFill>
                <a:effectLst/>
                <a:highlight>
                  <a:srgbClr val="FFFFFF"/>
                </a:highlight>
                <a:latin typeface="Courier New" panose="02070309020205020404" pitchFamily="49" charset="0"/>
              </a:rPr>
              <a:t>]=c       :0:                         0:0;}c(</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q,l,r</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*l,*r;{</a:t>
            </a:r>
            <a:r>
              <a:rPr lang="en-US" sz="1800" b="0" i="0" u="none" strike="noStrike" dirty="0">
                <a:solidFill>
                  <a:srgbClr val="0000FF"/>
                </a:solidFill>
                <a:effectLst/>
                <a:highlight>
                  <a:srgbClr val="FFFFFF"/>
                </a:highlight>
                <a:latin typeface="Courier New" panose="02070309020205020404" pitchFamily="49" charset="0"/>
              </a:rPr>
              <a:t>while</a:t>
            </a:r>
            <a:r>
              <a:rPr lang="en-US" sz="1800" b="0" i="0" u="none" strike="noStrike" dirty="0">
                <a:solidFill>
                  <a:srgbClr val="3B3B3B"/>
                </a:solidFill>
                <a:effectLst/>
                <a:highlight>
                  <a:srgbClr val="FFFFFF"/>
                </a:highlight>
                <a:latin typeface="Courier New" panose="02070309020205020404" pitchFamily="49" charset="0"/>
              </a:rPr>
              <a:t>             (q&gt;=0)q</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yYrIxC</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err="1">
                <a:solidFill>
                  <a:srgbClr val="A31515"/>
                </a:solidFill>
                <a:effectLst/>
                <a:highlight>
                  <a:srgbClr val="FFFFFF"/>
                </a:highlight>
                <a:latin typeface="Courier New" panose="02070309020205020404" pitchFamily="49" charset="0"/>
              </a:rPr>
              <a:t>KhE</a:t>
            </a:r>
            <a:r>
              <a:rPr lang="en-US" sz="1800" b="0" i="0" u="none" strike="noStrike" dirty="0">
                <a:solidFill>
                  <a:srgbClr val="A31515"/>
                </a:solidFill>
                <a:effectLst/>
                <a:highlight>
                  <a:srgbClr val="FFFFFF"/>
                </a:highlight>
                <a:latin typeface="Courier New" panose="02070309020205020404" pitchFamily="49" charset="0"/>
              </a:rPr>
              <a:t>&gt;[|</a:t>
            </a:r>
            <a:r>
              <a:rPr lang="en-US" sz="1800" b="0" i="0" u="none" strike="noStrike" dirty="0" err="1">
                <a:solidFill>
                  <a:srgbClr val="A31515"/>
                </a:solidFill>
                <a:effectLst/>
                <a:highlight>
                  <a:srgbClr val="FFFFFF"/>
                </a:highlight>
                <a:latin typeface="Courier New" panose="02070309020205020404" pitchFamily="49" charset="0"/>
              </a:rPr>
              <a:t>LXbj</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dOVsJ</a:t>
            </a:r>
            <a:r>
              <a:rPr lang="en-US" sz="1800" b="0" i="0" u="none" strike="noStrike" dirty="0">
                <a:solidFill>
                  <a:srgbClr val="A31515"/>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idOV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Yab</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qFywyv</a:t>
            </a:r>
            <a:r>
              <a:rPr lang="en-US" sz="1800" b="0" i="0" u="none" strike="noStrike" dirty="0">
                <a:solidFill>
                  <a:srgbClr val="A31515"/>
                </a:solidFill>
                <a:effectLst/>
                <a:highlight>
                  <a:srgbClr val="FFFFFF"/>
                </a:highlight>
                <a:latin typeface="Courier New" panose="02070309020205020404" pitchFamily="49" charset="0"/>
              </a:rPr>
              <a:t>{D"</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"ma\\A"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Ztq?Lyw</a:t>
            </a:r>
            <a:r>
              <a:rPr lang="en-US" sz="1800" b="0" i="0" u="none" strike="noStrike" dirty="0">
                <a:solidFill>
                  <a:srgbClr val="A31515"/>
                </a:solidFill>
                <a:effectLst/>
                <a:highlight>
                  <a:srgbClr val="FFFFFF"/>
                </a:highlight>
                <a:latin typeface="Courier New" panose="02070309020205020404" pitchFamily="49" charset="0"/>
              </a:rPr>
              <a:t>&gt;e{|</a:t>
            </a:r>
            <a:r>
              <a:rPr lang="en-US" sz="1800" b="0" i="0" u="none" strike="noStrike" dirty="0" err="1">
                <a:solidFill>
                  <a:srgbClr val="A31515"/>
                </a:solidFill>
                <a:effectLst/>
                <a:highlight>
                  <a:srgbClr val="FFFFFF"/>
                </a:highlight>
                <a:latin typeface="Courier New" panose="02070309020205020404" pitchFamily="49" charset="0"/>
              </a:rPr>
              <a:t>Zq</a:t>
            </a:r>
            <a:r>
              <a:rPr lang="en-US" sz="1800" b="0" i="0" u="none" strike="noStrike" dirty="0">
                <a:solidFill>
                  <a:srgbClr val="A31515"/>
                </a:solidFill>
                <a:effectLst/>
                <a:highlight>
                  <a:srgbClr val="FFFFFF"/>
                </a:highlight>
                <a:latin typeface="Courier New" panose="02070309020205020404" pitchFamily="49" charset="0"/>
              </a:rPr>
              <a:t>&gt;Y\\</a:t>
            </a:r>
            <a:r>
              <a:rPr lang="en-US" sz="1800" b="0" i="0" u="none" strike="noStrike" dirty="0" err="1">
                <a:solidFill>
                  <a:srgbClr val="A31515"/>
                </a:solidFill>
                <a:effectLst/>
                <a:highlight>
                  <a:srgbClr val="FFFFFF"/>
                </a:highlight>
                <a:latin typeface="Courier New" panose="02070309020205020404" pitchFamily="49" charset="0"/>
              </a:rPr>
              <a:t>gq</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tYBe</a:t>
            </a:r>
            <a:r>
              <a:rPr lang="en-US" sz="1800" b="0" i="0" u="none" strike="noStrike" dirty="0">
                <a:solidFill>
                  <a:srgbClr val="A31515"/>
                </a:solidFill>
                <a:effectLst/>
                <a:highlight>
                  <a:srgbClr val="FFFFFF"/>
                </a:highlight>
                <a:latin typeface="Courier New" panose="02070309020205020404" pitchFamily="49" charset="0"/>
              </a:rPr>
              <a:t>{w"</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yvDZE</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vBA</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"Lo&gt;}</a:t>
            </a:r>
            <a:r>
              <a:rPr lang="en-US" sz="1800" b="0" i="0" u="none" strike="noStrike" dirty="0" err="1">
                <a:solidFill>
                  <a:srgbClr val="A31515"/>
                </a:solidFill>
                <a:effectLst/>
                <a:highlight>
                  <a:srgbClr val="FFFFFF"/>
                </a:highlight>
                <a:latin typeface="Courier New" panose="02070309020205020404" pitchFamily="49" charset="0"/>
              </a:rPr>
              <a:t>KcqdYrWqKxzKtW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DXRwsfcUaT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KXw</a:t>
            </a:r>
            <a:r>
              <a:rPr lang="en-US" sz="1800" b="0" i="0" u="none" strike="noStrike" dirty="0">
                <a:solidFill>
                  <a:srgbClr val="A31515"/>
                </a:solidFill>
                <a:effectLst/>
                <a:highlight>
                  <a:srgbClr val="FFFFFF"/>
                </a:highlight>
                <a:latin typeface="Courier New" panose="02070309020205020404" pitchFamily="49" charset="0"/>
              </a:rPr>
              <a:t>{Y"</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RsFwsFwsFw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zaqyaz|FmMpyaoyI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cuUw</a:t>
            </a:r>
            <a:r>
              <a:rPr lang="en-US" sz="1800" b="0" i="0" u="none" strike="noStrike" dirty="0">
                <a:solidFill>
                  <a:srgbClr val="A31515"/>
                </a:solidFill>
                <a:effectLst/>
                <a:highlight>
                  <a:srgbClr val="FFFFFF"/>
                </a:highlight>
                <a:latin typeface="Courier New" panose="02070309020205020404" pitchFamily="49" charset="0"/>
              </a:rPr>
              <a:t>{J"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[_/6]   -62&gt;&gt;_++%6&amp;1?r[q]:l[q])-99;</a:t>
            </a:r>
            <a:r>
              <a:rPr lang="en-US" sz="1800" b="0" i="0" u="none" strike="noStrike" dirty="0">
                <a:solidFill>
                  <a:srgbClr val="0000FF"/>
                </a:solidFill>
                <a:effectLst/>
                <a:highlight>
                  <a:srgbClr val="FFFFFF"/>
                </a:highlight>
                <a:latin typeface="Courier New" panose="02070309020205020404" pitchFamily="49" charset="0"/>
              </a:rPr>
              <a:t>return</a:t>
            </a:r>
            <a:r>
              <a:rPr lang="en-US" sz="1800" b="0" i="0" u="none" strike="noStrike" dirty="0">
                <a:solidFill>
                  <a:srgbClr val="3B3B3B"/>
                </a:solidFill>
                <a:effectLst/>
                <a:highlight>
                  <a:srgbClr val="FFFFFF"/>
                </a:highlight>
                <a:latin typeface="Courier New" panose="02070309020205020404" pitchFamily="49" charset="0"/>
              </a:rPr>
              <a:t> q;}E(a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   (o=x=</a:t>
            </a:r>
            <a:r>
              <a:rPr lang="en-US" sz="1800" b="0" i="0" u="none" strike="noStrike" dirty="0" err="1">
                <a:solidFill>
                  <a:srgbClr val="3B3B3B"/>
                </a:solidFill>
                <a:effectLst/>
                <a:highlight>
                  <a:srgbClr val="FFFFFF"/>
                </a:highlight>
                <a:latin typeface="Courier New" panose="02070309020205020404" pitchFamily="49" charset="0"/>
              </a:rPr>
              <a:t>a,y</a:t>
            </a:r>
            <a:r>
              <a:rPr lang="en-US" sz="1800" b="0" i="0" u="none" strike="noStrike" dirty="0">
                <a:solidFill>
                  <a:srgbClr val="3B3B3B"/>
                </a:solidFill>
                <a:effectLst/>
                <a:highlight>
                  <a:srgbClr val="FFFFFF"/>
                </a:highlight>
                <a:latin typeface="Courier New" panose="02070309020205020404" pitchFamily="49" charset="0"/>
              </a:rPr>
              <a:t>=0,_=0;_        &lt;1006;)a=</a:t>
            </a:r>
            <a:r>
              <a:rPr lang="en-US" sz="1800" b="0" i="0" u="none" strike="noStrike" dirty="0">
                <a:solidFill>
                  <a:srgbClr val="A31515"/>
                </a:solidFill>
                <a:effectLst/>
                <a:highlight>
                  <a:srgbClr val="FFFFFF"/>
                </a:highlight>
                <a:latin typeface="Courier New" panose="02070309020205020404" pitchFamily="49" charset="0"/>
              </a:rPr>
              <a:t>" /\\\n"</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[c(6,</a:t>
            </a:r>
            <a:r>
              <a:rPr lang="en-US" sz="1800" b="0" i="0" u="none" strike="noStrike" dirty="0">
                <a:solidFill>
                  <a:srgbClr val="A31515"/>
                </a:solidFill>
                <a:effectLst/>
                <a:highlight>
                  <a:srgbClr val="FFFFFF"/>
                </a:highlight>
                <a:latin typeface="Courier New" panose="02070309020205020404" pitchFamily="49" charset="0"/>
              </a:rPr>
              <a:t>"b"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"cd\\a[g"</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fh</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)+8], p(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"&amp;'()*+,-.1"</a:t>
            </a:r>
            <a:r>
              <a:rPr lang="en-US" sz="1800" b="0" i="0" u="none" strike="noStrike" dirty="0">
                <a:solidFill>
                  <a:srgbClr val="3B3B3B"/>
                </a:solidFill>
                <a:effectLst/>
                <a:highlight>
                  <a:srgbClr val="FFFFFF"/>
                </a:highlight>
                <a:latin typeface="Courier New" panose="02070309020205020404" pitchFamily="49" charset="0"/>
              </a:rPr>
              <a:t>[   c(11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"_ac[]\\</a:t>
            </a:r>
            <a:r>
              <a:rPr lang="en-US" sz="1800" b="0" i="0" u="none" strike="noStrike" dirty="0" err="1">
                <a:solidFill>
                  <a:srgbClr val="A31515"/>
                </a:solidFill>
                <a:effectLst/>
                <a:highlight>
                  <a:srgbClr val="FFFFFF"/>
                </a:highlight>
                <a:latin typeface="Courier New" panose="02070309020205020404" pitchFamily="49" charset="0"/>
              </a:rPr>
              <a:t>YZi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jkm</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bd^efghXWlV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)+13</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]-34,a);}main   (</a:t>
            </a:r>
            <a:r>
              <a:rPr lang="en-US" sz="1800" b="0" i="0" u="none" strike="noStrike" dirty="0">
                <a:solidFill>
                  <a:srgbClr val="0000FF"/>
                </a:solidFill>
                <a:effectLst/>
                <a:highlight>
                  <a:srgbClr val="00FF00"/>
                </a:highlight>
                <a:latin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k,</a:t>
            </a:r>
            <a:r>
              <a:rPr lang="en-US" sz="1800" b="0" i="0" u="none" strike="noStrike" dirty="0" err="1">
                <a:solidFill>
                  <a:srgbClr val="0000FF"/>
                </a:solidFill>
                <a:effectLst/>
                <a:highlight>
                  <a:srgbClr val="00FF00"/>
                </a:highlight>
                <a:latin typeface="Courier New" panose="02070309020205020404" pitchFamily="49" charset="0"/>
              </a:rPr>
              <a:t>char</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rPr>
              <a:t>Z){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z[1920]  ,A=0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,B=0  ,</a:t>
            </a:r>
            <a:r>
              <a:rPr lang="en-US" sz="1800" b="0" i="0" u="none" strike="noStrike" dirty="0" err="1">
                <a:solidFill>
                  <a:srgbClr val="3B3B3B"/>
                </a:solidFill>
                <a:effectLst/>
                <a:highlight>
                  <a:srgbClr val="FFFFFF"/>
                </a:highlight>
                <a:latin typeface="Courier New" panose="02070309020205020404" pitchFamily="49" charset="0"/>
              </a:rPr>
              <a:t>i,j</a:t>
            </a:r>
            <a:r>
              <a:rPr lang="en-US" sz="1800" b="0" i="0" u="none" strike="noStrike" dirty="0">
                <a:solidFill>
                  <a:srgbClr val="3B3B3B"/>
                </a:solidFill>
                <a:effectLst/>
                <a:highlight>
                  <a:srgbClr val="FFFFFF"/>
                </a:highlight>
                <a:latin typeface="Courier New" panose="02070309020205020404" pitchFamily="49" charset="0"/>
              </a:rPr>
              <a:t>; puts(</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"[2J"</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e=sin(A         ),  n=   sin(B),g=cos(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A),m   =cos(B);</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=0;k&lt;   1840;k++)y=-k</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/80-   10,o=41+(k%80-              40)*1.3/</a:t>
            </a:r>
            <a:r>
              <a:rPr lang="en-US" sz="1800" b="0" i="0" u="none" strike="noStrike" dirty="0" err="1">
                <a:solidFill>
                  <a:srgbClr val="3B3B3B"/>
                </a:solidFill>
                <a:effectLst/>
                <a:highlight>
                  <a:srgbClr val="FFFFFF"/>
                </a:highlight>
                <a:latin typeface="Courier New" panose="02070309020205020404" pitchFamily="49" charset="0"/>
              </a:rPr>
              <a:t>y+n,N</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A-100.0/y, b[k]=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[o+N&amp;1],z[k]   =0;E(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80-(</a:t>
            </a:r>
            <a:r>
              <a:rPr lang="en-US" sz="1800" b="0" i="0" u="none" strike="noStrike" dirty="0">
                <a:solidFill>
                  <a:srgbClr val="0000FF"/>
                </a:solidFill>
                <a:effectLst/>
                <a:highlight>
                  <a:srgbClr val="FFFFFF"/>
                </a:highlight>
                <a:latin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rPr>
              <a:t>)(9*B)%250);</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(j=0;6.28&gt;</a:t>
            </a:r>
            <a:r>
              <a:rPr lang="en-US" sz="1800" b="0" i="0" u="none" strike="noStrike" dirty="0" err="1">
                <a:solidFill>
                  <a:srgbClr val="3B3B3B"/>
                </a:solidFill>
                <a:effectLst/>
                <a:highlight>
                  <a:srgbClr val="FFFFFF"/>
                </a:highlight>
                <a:latin typeface="Courier New" panose="02070309020205020404" pitchFamily="49" charset="0"/>
              </a:rPr>
              <a:t>j;j</a:t>
            </a:r>
            <a:r>
              <a:rPr lang="en-US" sz="1800" b="0" i="0" u="none" strike="noStrike" dirty="0">
                <a:solidFill>
                  <a:srgbClr val="3B3B3B"/>
                </a:solidFill>
                <a:effectLst/>
                <a:highlight>
                  <a:srgbClr val="FFFFFF"/>
                </a:highlight>
                <a:latin typeface="Courier New" panose="02070309020205020404" pitchFamily="49" charset="0"/>
              </a:rPr>
              <a:t>+=0.07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=0;6.28&gt;</a:t>
            </a:r>
            <a:r>
              <a:rPr lang="en-US" sz="1800" b="0" i="0" u="none" strike="noStrike" dirty="0" err="1">
                <a:solidFill>
                  <a:srgbClr val="3B3B3B"/>
                </a:solidFill>
                <a:effectLst/>
                <a:highlight>
                  <a:srgbClr val="FFFFFF"/>
                </a:highlight>
                <a:latin typeface="Courier New" panose="02070309020205020404" pitchFamily="49" charset="0"/>
              </a:rPr>
              <a:t>i;i</a:t>
            </a:r>
            <a:r>
              <a:rPr lang="en-US" sz="1800" b="0" i="0" u="none" strike="noStrike" dirty="0">
                <a:solidFill>
                  <a:srgbClr val="3B3B3B"/>
                </a:solidFill>
                <a:effectLst/>
                <a:highlight>
                  <a:srgbClr val="FFFFFF"/>
                </a:highlight>
                <a:latin typeface="Courier New" panose="02070309020205020404" pitchFamily="49" charset="0"/>
              </a:rPr>
              <a:t>+=0.02)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c=sin(</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),d   =cos(j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),f=sin(j),h=d+2,D=15/(c*h*</a:t>
            </a:r>
            <a:r>
              <a:rPr lang="en-US" sz="1800" b="0" i="0" u="none" strike="noStrike" dirty="0" err="1">
                <a:solidFill>
                  <a:srgbClr val="3B3B3B"/>
                </a:solidFill>
                <a:effectLst/>
                <a:highlight>
                  <a:srgbClr val="FFFFFF"/>
                </a:highlight>
                <a:latin typeface="Courier New" panose="02070309020205020404" pitchFamily="49" charset="0"/>
              </a:rPr>
              <a:t>e+f</a:t>
            </a:r>
            <a:r>
              <a:rPr lang="en-US" sz="1800" b="0" i="0" u="none" strike="noStrike" dirty="0">
                <a:solidFill>
                  <a:srgbClr val="3B3B3B"/>
                </a:solidFill>
                <a:effectLst/>
                <a:highlight>
                  <a:srgbClr val="FFFFFF"/>
                </a:highlight>
                <a:latin typeface="Courier New" panose="02070309020205020404" pitchFamily="49" charset="0"/>
              </a:rPr>
              <a:t>*g+5    ),l=cos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),t=c     *h*g-f*</a:t>
            </a:r>
            <a:r>
              <a:rPr lang="en-US" sz="1800" b="0" i="0" u="none" strike="noStrike" dirty="0" err="1">
                <a:solidFill>
                  <a:srgbClr val="3B3B3B"/>
                </a:solidFill>
                <a:effectLst/>
                <a:highlight>
                  <a:srgbClr val="FFFFFF"/>
                </a:highlight>
                <a:latin typeface="Courier New" panose="02070309020205020404" pitchFamily="49" charset="0"/>
              </a:rPr>
              <a:t>e;x</a:t>
            </a:r>
            <a:r>
              <a:rPr lang="en-US" sz="1800" b="0" i="0" u="none" strike="noStrike" dirty="0">
                <a:solidFill>
                  <a:srgbClr val="3B3B3B"/>
                </a:solidFill>
                <a:effectLst/>
                <a:highlight>
                  <a:srgbClr val="FFFFFF"/>
                </a:highlight>
                <a:latin typeface="Courier New" panose="02070309020205020404" pitchFamily="49" charset="0"/>
              </a:rPr>
              <a:t>=40+2*D*(l*h*m-t*n),y=   12</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+D*(l*h       *</a:t>
            </a:r>
            <a:r>
              <a:rPr lang="en-US" sz="1800" b="0" i="0" u="none" strike="noStrike" dirty="0" err="1">
                <a:solidFill>
                  <a:srgbClr val="3B3B3B"/>
                </a:solidFill>
                <a:effectLst/>
                <a:highlight>
                  <a:srgbClr val="FFFFFF"/>
                </a:highlight>
                <a:latin typeface="Courier New" panose="02070309020205020404" pitchFamily="49" charset="0"/>
              </a:rPr>
              <a:t>n+t</a:t>
            </a:r>
            <a:r>
              <a:rPr lang="en-US" sz="1800" b="0" i="0" u="none" strike="noStrike" dirty="0">
                <a:solidFill>
                  <a:srgbClr val="3B3B3B"/>
                </a:solidFill>
                <a:effectLst/>
                <a:highlight>
                  <a:srgbClr val="FFFFFF"/>
                </a:highlight>
                <a:latin typeface="Courier New" panose="02070309020205020404" pitchFamily="49" charset="0"/>
              </a:rPr>
              <a:t>*m),o=x+80*</a:t>
            </a:r>
            <a:r>
              <a:rPr lang="en-US" sz="1800" b="0" i="0" u="none" strike="noStrike" dirty="0" err="1">
                <a:solidFill>
                  <a:srgbClr val="3B3B3B"/>
                </a:solidFill>
                <a:effectLst/>
                <a:highlight>
                  <a:srgbClr val="FFFFFF"/>
                </a:highlight>
                <a:latin typeface="Courier New" panose="02070309020205020404" pitchFamily="49" charset="0"/>
              </a:rPr>
              <a:t>y,N</a:t>
            </a:r>
            <a:r>
              <a:rPr lang="en-US" sz="1800" b="0" i="0" u="none" strike="noStrike" dirty="0">
                <a:solidFill>
                  <a:srgbClr val="3B3B3B"/>
                </a:solidFill>
                <a:effectLst/>
                <a:highlight>
                  <a:srgbClr val="FFFFFF"/>
                </a:highlight>
                <a:latin typeface="Courier New" panose="02070309020205020404" pitchFamily="49" charset="0"/>
              </a:rPr>
              <a:t>=8*((f*e-c    *d*</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g)*m-c*         d*e-f*g-l*d*n);</a:t>
            </a:r>
            <a:r>
              <a:rPr lang="en-US" sz="1800" b="0" i="0" u="none" strike="noStrike" dirty="0">
                <a:solidFill>
                  <a:srgbClr val="0000FF"/>
                </a:solidFill>
                <a:effectLst/>
                <a:highlight>
                  <a:srgbClr val="FFFFFF"/>
                </a:highlight>
                <a:latin typeface="Courier New" panose="02070309020205020404" pitchFamily="49" charset="0"/>
              </a:rPr>
              <a:t>if</a:t>
            </a:r>
            <a:r>
              <a:rPr lang="en-US" sz="1800" b="0" i="0" u="none" strike="noStrike" dirty="0">
                <a:solidFill>
                  <a:srgbClr val="3B3B3B"/>
                </a:solidFill>
                <a:effectLst/>
                <a:highlight>
                  <a:srgbClr val="FFFFFF"/>
                </a:highlight>
                <a:latin typeface="Courier New" panose="02070309020205020404" pitchFamily="49" charset="0"/>
              </a:rPr>
              <a:t>(D&gt;z[o]    )z[o]</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D,b</a:t>
            </a:r>
            <a:r>
              <a:rPr lang="en-US" sz="1800" b="0" i="0" u="none" strike="noStrike" dirty="0">
                <a:solidFill>
                  <a:srgbClr val="3B3B3B"/>
                </a:solidFill>
                <a:effectLst/>
                <a:highlight>
                  <a:srgbClr val="FFFFFF"/>
                </a:highlight>
                <a:latin typeface="Courier New" panose="02070309020205020404" pitchFamily="49" charset="0"/>
              </a:rPr>
              <a:t>[o]             =</a:t>
            </a:r>
            <a:r>
              <a:rPr lang="en-US" sz="1800" b="0" i="0" u="none" strike="noStrike" dirty="0">
                <a:solidFill>
                  <a:srgbClr val="A31515"/>
                </a:solidFill>
                <a:effectLst/>
                <a:highlight>
                  <a:srgbClr val="FFFFFF"/>
                </a:highlight>
                <a:latin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rPr>
              <a:t>[      N&gt;0?N:0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  }                                   </a:t>
            </a:r>
            <a:r>
              <a:rPr lang="en-US" sz="1800" b="0" i="0" u="none" strike="noStrike" dirty="0" err="1">
                <a:solidFill>
                  <a:srgbClr val="3B3B3B"/>
                </a:solidFill>
                <a:effectLst/>
                <a:highlight>
                  <a:srgbClr val="FFFFFF"/>
                </a:highlight>
                <a:latin typeface="Courier New" panose="02070309020205020404" pitchFamily="49" charset="0"/>
              </a:rPr>
              <a:t>printf</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"H"</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=1;1841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&gt;</a:t>
            </a:r>
            <a:r>
              <a:rPr lang="en-US" sz="1800" b="0" i="0" u="none" strike="noStrike" dirty="0" err="1">
                <a:solidFill>
                  <a:srgbClr val="3B3B3B"/>
                </a:solidFill>
                <a:effectLst/>
                <a:highlight>
                  <a:srgbClr val="FFFFFF"/>
                </a:highlight>
                <a:latin typeface="Courier New" panose="02070309020205020404" pitchFamily="49" charset="0"/>
              </a:rPr>
              <a:t>k;k</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putchar</a:t>
            </a:r>
            <a:r>
              <a:rPr lang="en-US" sz="1800" b="0" i="0" u="none" strike="noStrike" dirty="0">
                <a:solidFill>
                  <a:srgbClr val="3B3B3B"/>
                </a:solidFill>
                <a:effectLst/>
                <a:highlight>
                  <a:srgbClr val="FFFFFF"/>
                </a:highlight>
                <a:latin typeface="Courier New" panose="02070309020205020404" pitchFamily="49" charset="0"/>
              </a:rPr>
              <a:t>       (k%80?b       [k]:10)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 +=       0.053;B       +=0.037       ; </a:t>
            </a:r>
            <a:r>
              <a:rPr lang="en-US" sz="1800" b="0" i="0" u="none" strike="noStrike" dirty="0" err="1">
                <a:solidFill>
                  <a:srgbClr val="3B3B3B"/>
                </a:solidFill>
                <a:effectLst/>
                <a:highlight>
                  <a:srgbClr val="00FF00"/>
                </a:highlight>
                <a:latin typeface="Courier New" panose="02070309020205020404" pitchFamily="49" charset="0"/>
              </a:rPr>
              <a:t>usleep</a:t>
            </a:r>
            <a:r>
              <a:rPr lang="en-US" sz="1800" b="0" i="0" u="none" strike="noStrike" dirty="0">
                <a:solidFill>
                  <a:srgbClr val="3B3B3B"/>
                </a:solidFill>
                <a:effectLst/>
                <a:highlight>
                  <a:srgbClr val="00FF00"/>
                </a:highlight>
                <a:latin typeface="Courier New" panose="02070309020205020404" pitchFamily="49" charset="0"/>
              </a:rPr>
              <a:t>(10000);</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br>
              <a:rPr lang="en-US" dirty="0"/>
            </a:br>
            <a:endParaRPr lang="en-US" dirty="0"/>
          </a:p>
        </p:txBody>
      </p:sp>
      <p:graphicFrame>
        <p:nvGraphicFramePr>
          <p:cNvPr id="12" name="Table 11">
            <a:extLst>
              <a:ext uri="{FF2B5EF4-FFF2-40B4-BE49-F238E27FC236}">
                <a16:creationId xmlns:a16="http://schemas.microsoft.com/office/drawing/2014/main" id="{8568CFC2-5A17-A23C-B863-BB6915FB1888}"/>
              </a:ext>
            </a:extLst>
          </p:cNvPr>
          <p:cNvGraphicFramePr>
            <a:graphicFrameLocks noGrp="1"/>
          </p:cNvGraphicFramePr>
          <p:nvPr>
            <p:extLst>
              <p:ext uri="{D42A27DB-BD31-4B8C-83A1-F6EECF244321}">
                <p14:modId xmlns:p14="http://schemas.microsoft.com/office/powerpoint/2010/main" val="280859125"/>
              </p:ext>
            </p:extLst>
          </p:nvPr>
        </p:nvGraphicFramePr>
        <p:xfrm>
          <a:off x="8125097" y="-1"/>
          <a:ext cx="4066903" cy="2871627"/>
        </p:xfrm>
        <a:graphic>
          <a:graphicData uri="http://schemas.openxmlformats.org/drawingml/2006/table">
            <a:tbl>
              <a:tblPr firstRow="1" bandRow="1">
                <a:tableStyleId>{5C22544A-7EE6-4342-B048-85BDC9FD1C3A}</a:tableStyleId>
              </a:tblPr>
              <a:tblGrid>
                <a:gridCol w="4066903">
                  <a:extLst>
                    <a:ext uri="{9D8B030D-6E8A-4147-A177-3AD203B41FA5}">
                      <a16:colId xmlns:a16="http://schemas.microsoft.com/office/drawing/2014/main" val="4242953545"/>
                    </a:ext>
                  </a:extLst>
                </a:gridCol>
              </a:tblGrid>
              <a:tr h="409353">
                <a:tc>
                  <a:txBody>
                    <a:bodyPr/>
                    <a:lstStyle/>
                    <a:p>
                      <a:r>
                        <a:rPr lang="en-US" dirty="0"/>
                        <a:t>Step</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implicit types</a:t>
                      </a: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latin typeface="Calibri" panose="020F0502020204030204" pitchFamily="34" charset="0"/>
                          <a:cs typeface="Calibri" panose="020F0502020204030204" pitchFamily="34" charset="0"/>
                        </a:rPr>
                        <a:t>Capture log</a:t>
                      </a:r>
                    </a:p>
                  </a:txBody>
                  <a:tcPr/>
                </a:tc>
                <a:extLst>
                  <a:ext uri="{0D108BD9-81ED-4DB2-BD59-A6C34878D82A}">
                    <a16:rowId xmlns:a16="http://schemas.microsoft.com/office/drawing/2014/main" val="2052940645"/>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playback speed</a:t>
                      </a: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3338913205"/>
                  </a:ext>
                </a:extLst>
              </a:tr>
            </a:tbl>
          </a:graphicData>
        </a:graphic>
      </p:graphicFrame>
    </p:spTree>
    <p:extLst>
      <p:ext uri="{BB962C8B-B14F-4D97-AF65-F5344CB8AC3E}">
        <p14:creationId xmlns:p14="http://schemas.microsoft.com/office/powerpoint/2010/main" val="229585917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496386" y="-2820229"/>
            <a:ext cx="9381980" cy="10341293"/>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math.h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stdio.h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0000FF"/>
                </a:solidFill>
                <a:effectLst/>
                <a:highlight>
                  <a:srgbClr val="00FF00"/>
                </a:highlight>
                <a:latin typeface="Courier New" panose="02070309020205020404" pitchFamily="49" charset="0"/>
              </a:rPr>
              <a:t>#include</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0000FF"/>
                </a:solidFill>
                <a:effectLst/>
                <a:highlight>
                  <a:srgbClr val="00FF00"/>
                </a:highlight>
                <a:latin typeface="Courier New" panose="02070309020205020404" pitchFamily="49" charset="0"/>
              </a:rPr>
              <a:t>&lt;</a:t>
            </a:r>
            <a:r>
              <a:rPr lang="en-US" sz="1800" b="0" i="0" u="none" strike="noStrike" dirty="0" err="1">
                <a:solidFill>
                  <a:srgbClr val="A31515"/>
                </a:solidFill>
                <a:effectLst/>
                <a:highlight>
                  <a:srgbClr val="00FF00"/>
                </a:highlight>
                <a:latin typeface="Courier New" panose="02070309020205020404" pitchFamily="49" charset="0"/>
              </a:rPr>
              <a:t>unistd.h</a:t>
            </a:r>
            <a:r>
              <a:rPr lang="en-US" sz="1800" b="0" i="0" u="none" strike="noStrike" dirty="0">
                <a:solidFill>
                  <a:srgbClr val="0000FF"/>
                </a:solidFill>
                <a:effectLst/>
                <a:highlight>
                  <a:srgbClr val="00FF00"/>
                </a:highlight>
                <a:latin typeface="Courier New" panose="02070309020205020404" pitchFamily="49" charset="0"/>
              </a:rPr>
              <a:t>&gt;</a:t>
            </a:r>
            <a:endParaRPr lang="en-US" b="0" dirty="0">
              <a:effectLst/>
              <a:highlight>
                <a:srgbClr val="00FF00"/>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a:t>
            </a:r>
            <a:r>
              <a:rPr lang="en-US" sz="1800" b="0" i="0" u="none" strike="noStrike" dirty="0" err="1">
                <a:solidFill>
                  <a:srgbClr val="3B3B3B"/>
                </a:solidFill>
                <a:effectLst/>
                <a:highlight>
                  <a:srgbClr val="FFFFFF"/>
                </a:highlight>
                <a:latin typeface="Courier New" panose="02070309020205020404" pitchFamily="49" charset="0"/>
              </a:rPr>
              <a:t>x,y,o</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N;</a:t>
            </a:r>
            <a:r>
              <a:rPr lang="en-US" sz="1800" b="0" i="0" u="none" strike="noStrike" dirty="0" err="1">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       b[1920]       ;p(</a:t>
            </a:r>
            <a:r>
              <a:rPr lang="en-US" sz="1800" b="0" i="0" u="none" strike="noStrike" dirty="0" err="1">
                <a:solidFill>
                  <a:srgbClr val="3B3B3B"/>
                </a:solidFill>
                <a:effectLst/>
                <a:highlight>
                  <a:srgbClr val="FFFFFF"/>
                </a:highlight>
                <a:latin typeface="Courier New" panose="02070309020205020404" pitchFamily="49" charset="0"/>
              </a:rPr>
              <a:t>n,c</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(;n       --;x++)       c==10?y       +=80,x=</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o-1:x&gt;=       0?80&gt;x?             c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?b</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y+x</a:t>
            </a:r>
            <a:r>
              <a:rPr lang="en-US" sz="1800" b="0" i="0" u="none" strike="noStrike" dirty="0">
                <a:solidFill>
                  <a:srgbClr val="3B3B3B"/>
                </a:solidFill>
                <a:effectLst/>
                <a:highlight>
                  <a:srgbClr val="FFFFFF"/>
                </a:highlight>
                <a:latin typeface="Courier New" panose="02070309020205020404" pitchFamily="49" charset="0"/>
              </a:rPr>
              <a:t>]=c       :0:                         0:0;}c(</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q,l,r</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char</a:t>
            </a:r>
            <a:r>
              <a:rPr lang="en-US" sz="1800" b="0" i="0" u="none" strike="noStrike" dirty="0">
                <a:solidFill>
                  <a:srgbClr val="3B3B3B"/>
                </a:solidFill>
                <a:effectLst/>
                <a:highlight>
                  <a:srgbClr val="FFFFFF"/>
                </a:highlight>
                <a:latin typeface="Courier New" panose="02070309020205020404" pitchFamily="49" charset="0"/>
              </a:rPr>
              <a:t>*l,*r;{</a:t>
            </a:r>
            <a:r>
              <a:rPr lang="en-US" sz="1800" b="0" i="0" u="none" strike="noStrike" dirty="0">
                <a:solidFill>
                  <a:srgbClr val="0000FF"/>
                </a:solidFill>
                <a:effectLst/>
                <a:highlight>
                  <a:srgbClr val="FFFFFF"/>
                </a:highlight>
                <a:latin typeface="Courier New" panose="02070309020205020404" pitchFamily="49" charset="0"/>
              </a:rPr>
              <a:t>while</a:t>
            </a:r>
            <a:r>
              <a:rPr lang="en-US" sz="1800" b="0" i="0" u="none" strike="noStrike" dirty="0">
                <a:solidFill>
                  <a:srgbClr val="3B3B3B"/>
                </a:solidFill>
                <a:effectLst/>
                <a:highlight>
                  <a:srgbClr val="FFFFFF"/>
                </a:highlight>
                <a:latin typeface="Courier New" panose="02070309020205020404" pitchFamily="49" charset="0"/>
              </a:rPr>
              <a:t>             (q&gt;=0)q</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yYrIxC</a:t>
            </a:r>
            <a:r>
              <a:rPr lang="en-US" sz="1800" b="0" i="0" u="none" strike="noStrike" dirty="0">
                <a:solidFill>
                  <a:srgbClr val="A31515"/>
                </a:solidFill>
                <a:effectLst/>
                <a:highlight>
                  <a:srgbClr val="FFFFFF"/>
                </a:highlight>
                <a:latin typeface="Courier New" panose="02070309020205020404" pitchFamily="49" charset="0"/>
              </a:rPr>
              <a:t>{e^}</a:t>
            </a:r>
            <a:r>
              <a:rPr lang="en-US" sz="1800" b="0" i="0" u="none" strike="noStrike" dirty="0" err="1">
                <a:solidFill>
                  <a:srgbClr val="A31515"/>
                </a:solidFill>
                <a:effectLst/>
                <a:highlight>
                  <a:srgbClr val="FFFFFF"/>
                </a:highlight>
                <a:latin typeface="Courier New" panose="02070309020205020404" pitchFamily="49" charset="0"/>
              </a:rPr>
              <a:t>KhE</a:t>
            </a:r>
            <a:r>
              <a:rPr lang="en-US" sz="1800" b="0" i="0" u="none" strike="noStrike" dirty="0">
                <a:solidFill>
                  <a:srgbClr val="A31515"/>
                </a:solidFill>
                <a:effectLst/>
                <a:highlight>
                  <a:srgbClr val="FFFFFF"/>
                </a:highlight>
                <a:latin typeface="Courier New" panose="02070309020205020404" pitchFamily="49" charset="0"/>
              </a:rPr>
              <a:t>&gt;[|</a:t>
            </a:r>
            <a:r>
              <a:rPr lang="en-US" sz="1800" b="0" i="0" u="none" strike="noStrike" dirty="0" err="1">
                <a:solidFill>
                  <a:srgbClr val="A31515"/>
                </a:solidFill>
                <a:effectLst/>
                <a:highlight>
                  <a:srgbClr val="FFFFFF"/>
                </a:highlight>
                <a:latin typeface="Courier New" panose="02070309020205020404" pitchFamily="49" charset="0"/>
              </a:rPr>
              <a:t>LXbj</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dOVsJ</a:t>
            </a:r>
            <a:r>
              <a:rPr lang="en-US" sz="1800" b="0" i="0" u="none" strike="noStrike" dirty="0">
                <a:solidFill>
                  <a:srgbClr val="A31515"/>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idOV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Yab</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qFywyv</a:t>
            </a:r>
            <a:r>
              <a:rPr lang="en-US" sz="1800" b="0" i="0" u="none" strike="noStrike" dirty="0">
                <a:solidFill>
                  <a:srgbClr val="A31515"/>
                </a:solidFill>
                <a:effectLst/>
                <a:highlight>
                  <a:srgbClr val="FFFFFF"/>
                </a:highlight>
                <a:latin typeface="Courier New" panose="02070309020205020404" pitchFamily="49" charset="0"/>
              </a:rPr>
              <a:t>{D"</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"ma\\A"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Ztq?Lyw</a:t>
            </a:r>
            <a:r>
              <a:rPr lang="en-US" sz="1800" b="0" i="0" u="none" strike="noStrike" dirty="0">
                <a:solidFill>
                  <a:srgbClr val="A31515"/>
                </a:solidFill>
                <a:effectLst/>
                <a:highlight>
                  <a:srgbClr val="FFFFFF"/>
                </a:highlight>
                <a:latin typeface="Courier New" panose="02070309020205020404" pitchFamily="49" charset="0"/>
              </a:rPr>
              <a:t>&gt;e{|</a:t>
            </a:r>
            <a:r>
              <a:rPr lang="en-US" sz="1800" b="0" i="0" u="none" strike="noStrike" dirty="0" err="1">
                <a:solidFill>
                  <a:srgbClr val="A31515"/>
                </a:solidFill>
                <a:effectLst/>
                <a:highlight>
                  <a:srgbClr val="FFFFFF"/>
                </a:highlight>
                <a:latin typeface="Courier New" panose="02070309020205020404" pitchFamily="49" charset="0"/>
              </a:rPr>
              <a:t>Zq</a:t>
            </a:r>
            <a:r>
              <a:rPr lang="en-US" sz="1800" b="0" i="0" u="none" strike="noStrike" dirty="0">
                <a:solidFill>
                  <a:srgbClr val="A31515"/>
                </a:solidFill>
                <a:effectLst/>
                <a:highlight>
                  <a:srgbClr val="FFFFFF"/>
                </a:highlight>
                <a:latin typeface="Courier New" panose="02070309020205020404" pitchFamily="49" charset="0"/>
              </a:rPr>
              <a:t>&gt;Y\\</a:t>
            </a:r>
            <a:r>
              <a:rPr lang="en-US" sz="1800" b="0" i="0" u="none" strike="noStrike" dirty="0" err="1">
                <a:solidFill>
                  <a:srgbClr val="A31515"/>
                </a:solidFill>
                <a:effectLst/>
                <a:highlight>
                  <a:srgbClr val="FFFFFF"/>
                </a:highlight>
                <a:latin typeface="Courier New" panose="02070309020205020404" pitchFamily="49" charset="0"/>
              </a:rPr>
              <a:t>gq</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qI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tYBe</a:t>
            </a:r>
            <a:r>
              <a:rPr lang="en-US" sz="1800" b="0" i="0" u="none" strike="noStrike" dirty="0">
                <a:solidFill>
                  <a:srgbClr val="A31515"/>
                </a:solidFill>
                <a:effectLst/>
                <a:highlight>
                  <a:srgbClr val="FFFFFF"/>
                </a:highlight>
                <a:latin typeface="Courier New" panose="02070309020205020404" pitchFamily="49" charset="0"/>
              </a:rPr>
              <a:t>{w"</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yvDZE</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vBA</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"Lo&gt;}</a:t>
            </a:r>
            <a:r>
              <a:rPr lang="en-US" sz="1800" b="0" i="0" u="none" strike="noStrike" dirty="0" err="1">
                <a:solidFill>
                  <a:srgbClr val="A31515"/>
                </a:solidFill>
                <a:effectLst/>
                <a:highlight>
                  <a:srgbClr val="FFFFFF"/>
                </a:highlight>
                <a:latin typeface="Courier New" panose="02070309020205020404" pitchFamily="49" charset="0"/>
              </a:rPr>
              <a:t>KcqdYrWqKxzKtW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DXRwsfcUaT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err="1">
                <a:solidFill>
                  <a:srgbClr val="A31515"/>
                </a:solidFill>
                <a:effectLst/>
                <a:highlight>
                  <a:srgbClr val="FFFFFF"/>
                </a:highlight>
                <a:latin typeface="Courier New" panose="02070309020205020404" pitchFamily="49" charset="0"/>
              </a:rPr>
              <a:t>KXw</a:t>
            </a:r>
            <a:r>
              <a:rPr lang="en-US" sz="1800" b="0" i="0" u="none" strike="noStrike" dirty="0">
                <a:solidFill>
                  <a:srgbClr val="A31515"/>
                </a:solidFill>
                <a:effectLst/>
                <a:highlight>
                  <a:srgbClr val="FFFFFF"/>
                </a:highlight>
                <a:latin typeface="Courier New" panose="02070309020205020404" pitchFamily="49" charset="0"/>
              </a:rPr>
              <a:t>{Y"</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RsFwsFwsFw</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zaqyaz|FmMpyaoyI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cuUw</a:t>
            </a:r>
            <a:r>
              <a:rPr lang="en-US" sz="1800" b="0" i="0" u="none" strike="noStrike" dirty="0">
                <a:solidFill>
                  <a:srgbClr val="A31515"/>
                </a:solidFill>
                <a:effectLst/>
                <a:highlight>
                  <a:srgbClr val="FFFFFF"/>
                </a:highlight>
                <a:latin typeface="Courier New" panose="02070309020205020404" pitchFamily="49" charset="0"/>
              </a:rPr>
              <a:t>{J"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[_/6]   -62&gt;&gt;_++%6&amp;1?r[q]:l[q])-99;</a:t>
            </a:r>
            <a:r>
              <a:rPr lang="en-US" sz="1800" b="0" i="0" u="none" strike="noStrike" dirty="0">
                <a:solidFill>
                  <a:srgbClr val="0000FF"/>
                </a:solidFill>
                <a:effectLst/>
                <a:highlight>
                  <a:srgbClr val="FFFFFF"/>
                </a:highlight>
                <a:latin typeface="Courier New" panose="02070309020205020404" pitchFamily="49" charset="0"/>
              </a:rPr>
              <a:t>return</a:t>
            </a:r>
            <a:r>
              <a:rPr lang="en-US" sz="1800" b="0" i="0" u="none" strike="noStrike" dirty="0">
                <a:solidFill>
                  <a:srgbClr val="3B3B3B"/>
                </a:solidFill>
                <a:effectLst/>
                <a:highlight>
                  <a:srgbClr val="FFFFFF"/>
                </a:highlight>
                <a:latin typeface="Courier New" panose="02070309020205020404" pitchFamily="49" charset="0"/>
              </a:rPr>
              <a:t> q;}E(a</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   (o=x=</a:t>
            </a:r>
            <a:r>
              <a:rPr lang="en-US" sz="1800" b="0" i="0" u="none" strike="noStrike" dirty="0" err="1">
                <a:solidFill>
                  <a:srgbClr val="3B3B3B"/>
                </a:solidFill>
                <a:effectLst/>
                <a:highlight>
                  <a:srgbClr val="FFFFFF"/>
                </a:highlight>
                <a:latin typeface="Courier New" panose="02070309020205020404" pitchFamily="49" charset="0"/>
              </a:rPr>
              <a:t>a,y</a:t>
            </a:r>
            <a:r>
              <a:rPr lang="en-US" sz="1800" b="0" i="0" u="none" strike="noStrike" dirty="0">
                <a:solidFill>
                  <a:srgbClr val="3B3B3B"/>
                </a:solidFill>
                <a:effectLst/>
                <a:highlight>
                  <a:srgbClr val="FFFFFF"/>
                </a:highlight>
                <a:latin typeface="Courier New" panose="02070309020205020404" pitchFamily="49" charset="0"/>
              </a:rPr>
              <a:t>=0,_=0;_        &lt;1006;)a=</a:t>
            </a:r>
            <a:r>
              <a:rPr lang="en-US" sz="1800" b="0" i="0" u="none" strike="noStrike" dirty="0">
                <a:solidFill>
                  <a:srgbClr val="A31515"/>
                </a:solidFill>
                <a:effectLst/>
                <a:highlight>
                  <a:srgbClr val="FFFFFF"/>
                </a:highlight>
                <a:latin typeface="Courier New" panose="02070309020205020404" pitchFamily="49" charset="0"/>
              </a:rPr>
              <a:t>" /\\\n"</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t>
            </a:r>
            <a:r>
              <a:rPr lang="en-US" sz="1800" b="0" i="0" u="none" strike="noStrike" dirty="0">
                <a:solidFill>
                  <a:srgbClr val="3B3B3B"/>
                </a:solidFill>
                <a:effectLst/>
                <a:highlight>
                  <a:srgbClr val="FFFFFF"/>
                </a:highlight>
                <a:latin typeface="Courier New" panose="02070309020205020404" pitchFamily="49" charset="0"/>
              </a:rPr>
              <a:t>[c(6,</a:t>
            </a:r>
            <a:r>
              <a:rPr lang="en-US" sz="1800" b="0" i="0" u="none" strike="noStrike" dirty="0">
                <a:solidFill>
                  <a:srgbClr val="A31515"/>
                </a:solidFill>
                <a:effectLst/>
                <a:highlight>
                  <a:srgbClr val="FFFFFF"/>
                </a:highlight>
                <a:latin typeface="Courier New" panose="02070309020205020404" pitchFamily="49" charset="0"/>
              </a:rPr>
              <a:t>"b"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"cd\\a[g"</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fh</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)+8], p(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"&amp;'()*+,-.1"</a:t>
            </a:r>
            <a:r>
              <a:rPr lang="en-US" sz="1800" b="0" i="0" u="none" strike="noStrike" dirty="0">
                <a:solidFill>
                  <a:srgbClr val="3B3B3B"/>
                </a:solidFill>
                <a:effectLst/>
                <a:highlight>
                  <a:srgbClr val="FFFFFF"/>
                </a:highlight>
                <a:latin typeface="Courier New" panose="02070309020205020404" pitchFamily="49" charset="0"/>
              </a:rPr>
              <a:t>[   c(11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"_ac[]\\</a:t>
            </a:r>
            <a:r>
              <a:rPr lang="en-US" sz="1800" b="0" i="0" u="none" strike="noStrike" dirty="0" err="1">
                <a:solidFill>
                  <a:srgbClr val="A31515"/>
                </a:solidFill>
                <a:effectLst/>
                <a:highlight>
                  <a:srgbClr val="FFFFFF"/>
                </a:highlight>
                <a:latin typeface="Courier New" panose="02070309020205020404" pitchFamily="49" charset="0"/>
              </a:rPr>
              <a:t>YZi</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jkm</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err="1">
                <a:solidFill>
                  <a:srgbClr val="A31515"/>
                </a:solidFill>
                <a:effectLst/>
                <a:highlight>
                  <a:srgbClr val="FFFFFF"/>
                </a:highlight>
                <a:latin typeface="Courier New" panose="02070309020205020404" pitchFamily="49" charset="0"/>
              </a:rPr>
              <a:t>bd^efghXWlV</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)+13</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]-34,a);}main   (</a:t>
            </a:r>
            <a:r>
              <a:rPr lang="en-US" sz="1800" b="0" i="0" u="none" strike="noStrike" dirty="0">
                <a:solidFill>
                  <a:srgbClr val="0000FF"/>
                </a:solidFill>
                <a:effectLst/>
                <a:highlight>
                  <a:srgbClr val="00FF00"/>
                </a:highlight>
                <a:latin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k,</a:t>
            </a:r>
            <a:r>
              <a:rPr lang="en-US" sz="1800" b="0" i="0" u="none" strike="noStrike" dirty="0" err="1">
                <a:solidFill>
                  <a:srgbClr val="0000FF"/>
                </a:solidFill>
                <a:effectLst/>
                <a:highlight>
                  <a:srgbClr val="00FF00"/>
                </a:highlight>
                <a:latin typeface="Courier New" panose="02070309020205020404" pitchFamily="49" charset="0"/>
              </a:rPr>
              <a:t>char</a:t>
            </a:r>
            <a:r>
              <a:rPr lang="en-US" sz="1800" b="0" i="0" u="none" strike="noStrike" dirty="0">
                <a:solidFill>
                  <a:srgbClr val="3B3B3B"/>
                </a:solidFill>
                <a:effectLst/>
                <a:highlight>
                  <a:srgbClr val="00FF00"/>
                </a:highlight>
                <a:latin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rPr>
              <a:t>Z){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z[1920]  ,A=0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,B=0  ,</a:t>
            </a:r>
            <a:r>
              <a:rPr lang="en-US" sz="1800" b="0" i="0" u="none" strike="noStrike" dirty="0" err="1">
                <a:solidFill>
                  <a:srgbClr val="3B3B3B"/>
                </a:solidFill>
                <a:effectLst/>
                <a:highlight>
                  <a:srgbClr val="FFFFFF"/>
                </a:highlight>
                <a:latin typeface="Courier New" panose="02070309020205020404" pitchFamily="49" charset="0"/>
              </a:rPr>
              <a:t>i,j</a:t>
            </a:r>
            <a:r>
              <a:rPr lang="en-US" sz="1800" b="0" i="0" u="none" strike="noStrike" dirty="0">
                <a:solidFill>
                  <a:srgbClr val="3B3B3B"/>
                </a:solidFill>
                <a:effectLst/>
                <a:highlight>
                  <a:srgbClr val="FFFFFF"/>
                </a:highlight>
                <a:latin typeface="Courier New" panose="02070309020205020404" pitchFamily="49" charset="0"/>
              </a:rPr>
              <a:t>; puts(</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"[2J"</a:t>
            </a: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e=sin(A         ),  n=   sin(B),g=cos(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A),m   =cos(B);</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=0;k&lt;   1840;k++)y=-k</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/80-   10,o=41+(k%80-              40)*1.3/</a:t>
            </a:r>
            <a:r>
              <a:rPr lang="en-US" sz="1800" b="0" i="0" u="none" strike="noStrike" dirty="0" err="1">
                <a:solidFill>
                  <a:srgbClr val="3B3B3B"/>
                </a:solidFill>
                <a:effectLst/>
                <a:highlight>
                  <a:srgbClr val="FFFFFF"/>
                </a:highlight>
                <a:latin typeface="Courier New" panose="02070309020205020404" pitchFamily="49" charset="0"/>
              </a:rPr>
              <a:t>y+n,N</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A-100.0/y, b[k]=        </a:t>
            </a:r>
            <a:r>
              <a:rPr lang="en-US" sz="1800" b="0" i="0" u="none" strike="noStrike" dirty="0">
                <a:solidFill>
                  <a:srgbClr val="A31515"/>
                </a:solidFill>
                <a:effectLst/>
                <a:highlight>
                  <a:srgbClr val="FFFFFF"/>
                </a:highlight>
                <a:latin typeface="Courier New" panose="02070309020205020404" pitchFamily="49" charset="0"/>
              </a:rPr>
              <a:t>".#"</a:t>
            </a:r>
            <a:r>
              <a:rPr lang="en-US" sz="1800" b="0" i="0" u="none" strike="noStrike" dirty="0">
                <a:solidFill>
                  <a:srgbClr val="3B3B3B"/>
                </a:solidFill>
                <a:effectLst/>
                <a:highlight>
                  <a:srgbClr val="FFFFFF"/>
                </a:highlight>
                <a:latin typeface="Courier New" panose="02070309020205020404" pitchFamily="49" charset="0"/>
              </a:rPr>
              <a:t>[o+N&amp;1],z[k]   =0;E(</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80-(</a:t>
            </a:r>
            <a:r>
              <a:rPr lang="en-US" sz="1800" b="0" i="0" u="none" strike="noStrike" dirty="0">
                <a:solidFill>
                  <a:srgbClr val="0000FF"/>
                </a:solidFill>
                <a:effectLst/>
                <a:highlight>
                  <a:srgbClr val="FFFFFF"/>
                </a:highlight>
                <a:latin typeface="Courier New" panose="02070309020205020404" pitchFamily="49" charset="0"/>
              </a:rPr>
              <a:t>int</a:t>
            </a:r>
            <a:r>
              <a:rPr lang="en-US" sz="1800" b="0" i="0" u="none" strike="noStrike" dirty="0">
                <a:solidFill>
                  <a:srgbClr val="3B3B3B"/>
                </a:solidFill>
                <a:effectLst/>
                <a:highlight>
                  <a:srgbClr val="FFFFFF"/>
                </a:highlight>
                <a:latin typeface="Courier New" panose="02070309020205020404" pitchFamily="49" charset="0"/>
              </a:rPr>
              <a:t>)(9*B)%250);</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(j=0;6.28&gt;</a:t>
            </a:r>
            <a:r>
              <a:rPr lang="en-US" sz="1800" b="0" i="0" u="none" strike="noStrike" dirty="0" err="1">
                <a:solidFill>
                  <a:srgbClr val="3B3B3B"/>
                </a:solidFill>
                <a:effectLst/>
                <a:highlight>
                  <a:srgbClr val="FFFFFF"/>
                </a:highlight>
                <a:latin typeface="Courier New" panose="02070309020205020404" pitchFamily="49" charset="0"/>
              </a:rPr>
              <a:t>j;j</a:t>
            </a:r>
            <a:r>
              <a:rPr lang="en-US" sz="1800" b="0" i="0" u="none" strike="noStrike" dirty="0">
                <a:solidFill>
                  <a:srgbClr val="3B3B3B"/>
                </a:solidFill>
                <a:effectLst/>
                <a:highlight>
                  <a:srgbClr val="FFFFFF"/>
                </a:highlight>
                <a:latin typeface="Courier New" panose="02070309020205020404" pitchFamily="49" charset="0"/>
              </a:rPr>
              <a:t>+=0.07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=0;6.28&gt;</a:t>
            </a:r>
            <a:r>
              <a:rPr lang="en-US" sz="1800" b="0" i="0" u="none" strike="noStrike" dirty="0" err="1">
                <a:solidFill>
                  <a:srgbClr val="3B3B3B"/>
                </a:solidFill>
                <a:effectLst/>
                <a:highlight>
                  <a:srgbClr val="FFFFFF"/>
                </a:highlight>
                <a:latin typeface="Courier New" panose="02070309020205020404" pitchFamily="49" charset="0"/>
              </a:rPr>
              <a:t>i;i</a:t>
            </a:r>
            <a:r>
              <a:rPr lang="en-US" sz="1800" b="0" i="0" u="none" strike="noStrike" dirty="0">
                <a:solidFill>
                  <a:srgbClr val="3B3B3B"/>
                </a:solidFill>
                <a:effectLst/>
                <a:highlight>
                  <a:srgbClr val="FFFFFF"/>
                </a:highlight>
                <a:latin typeface="Courier New" panose="02070309020205020404" pitchFamily="49" charset="0"/>
              </a:rPr>
              <a:t>+=0.02) { </a:t>
            </a:r>
            <a:r>
              <a:rPr lang="en-US" sz="1800" b="0" i="0" u="none" strike="noStrike" dirty="0">
                <a:solidFill>
                  <a:srgbClr val="0000FF"/>
                </a:solidFill>
                <a:effectLst/>
                <a:highlight>
                  <a:srgbClr val="FFFFFF"/>
                </a:highlight>
                <a:latin typeface="Courier New" panose="02070309020205020404" pitchFamily="49" charset="0"/>
              </a:rPr>
              <a:t>float</a:t>
            </a:r>
            <a:r>
              <a:rPr lang="en-US" sz="1800" b="0" i="0" u="none" strike="noStrike" dirty="0">
                <a:solidFill>
                  <a:srgbClr val="3B3B3B"/>
                </a:solidFill>
                <a:effectLst/>
                <a:highlight>
                  <a:srgbClr val="FFFFFF"/>
                </a:highlight>
                <a:latin typeface="Courier New" panose="02070309020205020404" pitchFamily="49" charset="0"/>
              </a:rPr>
              <a:t> c=sin(</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),d   =cos(j</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),f=sin(j),h=d+2,D=15/(c*h*</a:t>
            </a:r>
            <a:r>
              <a:rPr lang="en-US" sz="1800" b="0" i="0" u="none" strike="noStrike" dirty="0" err="1">
                <a:solidFill>
                  <a:srgbClr val="3B3B3B"/>
                </a:solidFill>
                <a:effectLst/>
                <a:highlight>
                  <a:srgbClr val="FFFFFF"/>
                </a:highlight>
                <a:latin typeface="Courier New" panose="02070309020205020404" pitchFamily="49" charset="0"/>
              </a:rPr>
              <a:t>e+f</a:t>
            </a:r>
            <a:r>
              <a:rPr lang="en-US" sz="1800" b="0" i="0" u="none" strike="noStrike" dirty="0">
                <a:solidFill>
                  <a:srgbClr val="3B3B3B"/>
                </a:solidFill>
                <a:effectLst/>
                <a:highlight>
                  <a:srgbClr val="FFFFFF"/>
                </a:highlight>
                <a:latin typeface="Courier New" panose="02070309020205020404" pitchFamily="49" charset="0"/>
              </a:rPr>
              <a:t>*g+5    ),l=cos</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i</a:t>
            </a:r>
            <a:r>
              <a:rPr lang="en-US" sz="1800" b="0" i="0" u="none" strike="noStrike" dirty="0">
                <a:solidFill>
                  <a:srgbClr val="3B3B3B"/>
                </a:solidFill>
                <a:effectLst/>
                <a:highlight>
                  <a:srgbClr val="FFFFFF"/>
                </a:highlight>
                <a:latin typeface="Courier New" panose="02070309020205020404" pitchFamily="49" charset="0"/>
              </a:rPr>
              <a:t>),t=c     *h*g-f*</a:t>
            </a:r>
            <a:r>
              <a:rPr lang="en-US" sz="1800" b="0" i="0" u="none" strike="noStrike" dirty="0" err="1">
                <a:solidFill>
                  <a:srgbClr val="3B3B3B"/>
                </a:solidFill>
                <a:effectLst/>
                <a:highlight>
                  <a:srgbClr val="FFFFFF"/>
                </a:highlight>
                <a:latin typeface="Courier New" panose="02070309020205020404" pitchFamily="49" charset="0"/>
              </a:rPr>
              <a:t>e;x</a:t>
            </a:r>
            <a:r>
              <a:rPr lang="en-US" sz="1800" b="0" i="0" u="none" strike="noStrike" dirty="0">
                <a:solidFill>
                  <a:srgbClr val="3B3B3B"/>
                </a:solidFill>
                <a:effectLst/>
                <a:highlight>
                  <a:srgbClr val="FFFFFF"/>
                </a:highlight>
                <a:latin typeface="Courier New" panose="02070309020205020404" pitchFamily="49" charset="0"/>
              </a:rPr>
              <a:t>=40+2*D*(l*h*m-t*n),y=   12</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+D*(l*h       *</a:t>
            </a:r>
            <a:r>
              <a:rPr lang="en-US" sz="1800" b="0" i="0" u="none" strike="noStrike" dirty="0" err="1">
                <a:solidFill>
                  <a:srgbClr val="3B3B3B"/>
                </a:solidFill>
                <a:effectLst/>
                <a:highlight>
                  <a:srgbClr val="FFFFFF"/>
                </a:highlight>
                <a:latin typeface="Courier New" panose="02070309020205020404" pitchFamily="49" charset="0"/>
              </a:rPr>
              <a:t>n+t</a:t>
            </a:r>
            <a:r>
              <a:rPr lang="en-US" sz="1800" b="0" i="0" u="none" strike="noStrike" dirty="0">
                <a:solidFill>
                  <a:srgbClr val="3B3B3B"/>
                </a:solidFill>
                <a:effectLst/>
                <a:highlight>
                  <a:srgbClr val="FFFFFF"/>
                </a:highlight>
                <a:latin typeface="Courier New" panose="02070309020205020404" pitchFamily="49" charset="0"/>
              </a:rPr>
              <a:t>*m),o=x+80*</a:t>
            </a:r>
            <a:r>
              <a:rPr lang="en-US" sz="1800" b="0" i="0" u="none" strike="noStrike" dirty="0" err="1">
                <a:solidFill>
                  <a:srgbClr val="3B3B3B"/>
                </a:solidFill>
                <a:effectLst/>
                <a:highlight>
                  <a:srgbClr val="FFFFFF"/>
                </a:highlight>
                <a:latin typeface="Courier New" panose="02070309020205020404" pitchFamily="49" charset="0"/>
              </a:rPr>
              <a:t>y,N</a:t>
            </a:r>
            <a:r>
              <a:rPr lang="en-US" sz="1800" b="0" i="0" u="none" strike="noStrike" dirty="0">
                <a:solidFill>
                  <a:srgbClr val="3B3B3B"/>
                </a:solidFill>
                <a:effectLst/>
                <a:highlight>
                  <a:srgbClr val="FFFFFF"/>
                </a:highlight>
                <a:latin typeface="Courier New" panose="02070309020205020404" pitchFamily="49" charset="0"/>
              </a:rPr>
              <a:t>=8*((f*e-c    *d*</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g)*m-c*         d*e-f*g-l*d*n);</a:t>
            </a:r>
            <a:r>
              <a:rPr lang="en-US" sz="1800" b="0" i="0" u="none" strike="noStrike" dirty="0">
                <a:solidFill>
                  <a:srgbClr val="0000FF"/>
                </a:solidFill>
                <a:effectLst/>
                <a:highlight>
                  <a:srgbClr val="FFFFFF"/>
                </a:highlight>
                <a:latin typeface="Courier New" panose="02070309020205020404" pitchFamily="49" charset="0"/>
              </a:rPr>
              <a:t>if</a:t>
            </a:r>
            <a:r>
              <a:rPr lang="en-US" sz="1800" b="0" i="0" u="none" strike="noStrike" dirty="0">
                <a:solidFill>
                  <a:srgbClr val="3B3B3B"/>
                </a:solidFill>
                <a:effectLst/>
                <a:highlight>
                  <a:srgbClr val="FFFFFF"/>
                </a:highlight>
                <a:latin typeface="Courier New" panose="02070309020205020404" pitchFamily="49" charset="0"/>
              </a:rPr>
              <a:t>(D&gt;z[o]    )z[o]</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a:t>
            </a:r>
            <a:r>
              <a:rPr lang="en-US" sz="1800" b="0" i="0" u="none" strike="noStrike" dirty="0" err="1">
                <a:solidFill>
                  <a:srgbClr val="3B3B3B"/>
                </a:solidFill>
                <a:effectLst/>
                <a:highlight>
                  <a:srgbClr val="FFFFFF"/>
                </a:highlight>
                <a:latin typeface="Courier New" panose="02070309020205020404" pitchFamily="49" charset="0"/>
              </a:rPr>
              <a:t>D,b</a:t>
            </a:r>
            <a:r>
              <a:rPr lang="en-US" sz="1800" b="0" i="0" u="none" strike="noStrike" dirty="0">
                <a:solidFill>
                  <a:srgbClr val="3B3B3B"/>
                </a:solidFill>
                <a:effectLst/>
                <a:highlight>
                  <a:srgbClr val="FFFFFF"/>
                </a:highlight>
                <a:latin typeface="Courier New" panose="02070309020205020404" pitchFamily="49" charset="0"/>
              </a:rPr>
              <a:t>[o]             =</a:t>
            </a:r>
            <a:r>
              <a:rPr lang="en-US" sz="1800" b="0" i="0" u="none" strike="noStrike" dirty="0">
                <a:solidFill>
                  <a:srgbClr val="A31515"/>
                </a:solidFill>
                <a:effectLst/>
                <a:highlight>
                  <a:srgbClr val="FFFFFF"/>
                </a:highlight>
                <a:latin typeface="Courier New" panose="02070309020205020404" pitchFamily="49" charset="0"/>
              </a:rPr>
              <a:t>" ..,,-++=#$@"</a:t>
            </a:r>
            <a:r>
              <a:rPr lang="en-US" sz="1800" b="0" i="0" u="none" strike="noStrike" dirty="0">
                <a:solidFill>
                  <a:srgbClr val="3B3B3B"/>
                </a:solidFill>
                <a:effectLst/>
                <a:highlight>
                  <a:srgbClr val="FFFFFF"/>
                </a:highlight>
                <a:latin typeface="Courier New" panose="02070309020205020404" pitchFamily="49" charset="0"/>
              </a:rPr>
              <a:t>[      N&gt;0?N:0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  }                                   </a:t>
            </a:r>
            <a:r>
              <a:rPr lang="en-US" sz="1800" b="0" i="0" u="none" strike="noStrike" dirty="0" err="1">
                <a:solidFill>
                  <a:srgbClr val="3B3B3B"/>
                </a:solidFill>
                <a:effectLst/>
                <a:highlight>
                  <a:srgbClr val="FFFFFF"/>
                </a:highlight>
                <a:latin typeface="Courier New" panose="02070309020205020404" pitchFamily="49" charset="0"/>
              </a:rPr>
              <a:t>printf</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"\x1b["</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A31515"/>
                </a:solidFill>
                <a:effectLst/>
                <a:highlight>
                  <a:srgbClr val="FFFFFF"/>
                </a:highlight>
                <a:latin typeface="Courier New" panose="02070309020205020404" pitchFamily="49" charset="0"/>
              </a:rPr>
              <a:t>"H"</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a:solidFill>
                  <a:srgbClr val="0000FF"/>
                </a:solidFill>
                <a:effectLst/>
                <a:highlight>
                  <a:srgbClr val="FFFFFF"/>
                </a:highlight>
                <a:latin typeface="Courier New" panose="02070309020205020404" pitchFamily="49" charset="0"/>
              </a:rPr>
              <a:t>for</a:t>
            </a:r>
            <a:r>
              <a:rPr lang="en-US" sz="1800" b="0" i="0" u="none" strike="noStrike" dirty="0">
                <a:solidFill>
                  <a:srgbClr val="3B3B3B"/>
                </a:solidFill>
                <a:effectLst/>
                <a:highlight>
                  <a:srgbClr val="FFFFFF"/>
                </a:highlight>
                <a:latin typeface="Courier New" panose="02070309020205020404" pitchFamily="49" charset="0"/>
              </a:rPr>
              <a:t>(k       =1;1841</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&gt;</a:t>
            </a:r>
            <a:r>
              <a:rPr lang="en-US" sz="1800" b="0" i="0" u="none" strike="noStrike" dirty="0" err="1">
                <a:solidFill>
                  <a:srgbClr val="3B3B3B"/>
                </a:solidFill>
                <a:effectLst/>
                <a:highlight>
                  <a:srgbClr val="FFFFFF"/>
                </a:highlight>
                <a:latin typeface="Courier New" panose="02070309020205020404" pitchFamily="49" charset="0"/>
              </a:rPr>
              <a:t>k;k</a:t>
            </a:r>
            <a:r>
              <a:rPr lang="en-US" sz="1800" b="0" i="0" u="none" strike="noStrike" dirty="0">
                <a:solidFill>
                  <a:srgbClr val="3B3B3B"/>
                </a:solidFill>
                <a:effectLst/>
                <a:highlight>
                  <a:srgbClr val="FFFFFF"/>
                </a:highlight>
                <a:latin typeface="Courier New" panose="02070309020205020404" pitchFamily="49" charset="0"/>
              </a:rPr>
              <a:t>++)       </a:t>
            </a:r>
            <a:r>
              <a:rPr lang="en-US" sz="1800" b="0" i="0" u="none" strike="noStrike" dirty="0" err="1">
                <a:solidFill>
                  <a:srgbClr val="3B3B3B"/>
                </a:solidFill>
                <a:effectLst/>
                <a:highlight>
                  <a:srgbClr val="FFFFFF"/>
                </a:highlight>
                <a:latin typeface="Courier New" panose="02070309020205020404" pitchFamily="49" charset="0"/>
              </a:rPr>
              <a:t>putchar</a:t>
            </a:r>
            <a:r>
              <a:rPr lang="en-US" sz="1800" b="0" i="0" u="none" strike="noStrike" dirty="0">
                <a:solidFill>
                  <a:srgbClr val="3B3B3B"/>
                </a:solidFill>
                <a:effectLst/>
                <a:highlight>
                  <a:srgbClr val="FFFFFF"/>
                </a:highlight>
                <a:latin typeface="Courier New" panose="02070309020205020404" pitchFamily="49" charset="0"/>
              </a:rPr>
              <a:t>       (k%80?b       [k]:10)</a:t>
            </a:r>
            <a:endParaRPr lang="en-US" b="0" dirty="0">
              <a:effectLst/>
              <a:highlight>
                <a:srgbClr val="FFFFFF"/>
              </a:highlight>
            </a:endParaRPr>
          </a:p>
          <a:p>
            <a:pPr rtl="0">
              <a:spcBef>
                <a:spcPts val="0"/>
              </a:spcBef>
              <a:spcAft>
                <a:spcPts val="0"/>
              </a:spcAft>
            </a:pPr>
            <a:r>
              <a:rPr lang="en-US" sz="1800" b="0" i="0" u="none" strike="noStrike" dirty="0">
                <a:solidFill>
                  <a:srgbClr val="3B3B3B"/>
                </a:solidFill>
                <a:effectLst/>
                <a:highlight>
                  <a:srgbClr val="FFFFFF"/>
                </a:highlight>
                <a:latin typeface="Courier New" panose="02070309020205020404" pitchFamily="49" charset="0"/>
              </a:rPr>
              <a:t>      ;  A +=       0.053;B       +=0.037       ; </a:t>
            </a:r>
            <a:r>
              <a:rPr lang="en-US" sz="1800" b="0" i="0" u="none" strike="noStrike" dirty="0" err="1">
                <a:solidFill>
                  <a:srgbClr val="3B3B3B"/>
                </a:solidFill>
                <a:effectLst/>
                <a:highlight>
                  <a:srgbClr val="00FF00"/>
                </a:highlight>
                <a:latin typeface="Courier New" panose="02070309020205020404" pitchFamily="49" charset="0"/>
              </a:rPr>
              <a:t>usleep</a:t>
            </a:r>
            <a:r>
              <a:rPr lang="en-US" sz="1800" b="0" i="0" u="none" strike="noStrike" dirty="0">
                <a:solidFill>
                  <a:srgbClr val="3B3B3B"/>
                </a:solidFill>
                <a:effectLst/>
                <a:highlight>
                  <a:srgbClr val="00FF00"/>
                </a:highlight>
                <a:latin typeface="Courier New" panose="02070309020205020404" pitchFamily="49" charset="0"/>
              </a:rPr>
              <a:t>(10000);</a:t>
            </a:r>
            <a:r>
              <a:rPr lang="en-US" sz="1800" b="0" i="0" u="none" strike="noStrike" dirty="0">
                <a:solidFill>
                  <a:srgbClr val="3B3B3B"/>
                </a:solidFill>
                <a:effectLst/>
                <a:highlight>
                  <a:srgbClr val="FFFFFF"/>
                </a:highlight>
                <a:latin typeface="Courier New" panose="02070309020205020404" pitchFamily="49" charset="0"/>
              </a:rPr>
              <a:t>}}</a:t>
            </a:r>
            <a:endParaRPr lang="en-US" b="0" dirty="0">
              <a:effectLst/>
              <a:highlight>
                <a:srgbClr val="FFFFFF"/>
              </a:highlight>
            </a:endParaRPr>
          </a:p>
          <a:p>
            <a:br>
              <a:rPr lang="en-US" dirty="0"/>
            </a:br>
            <a:endParaRPr lang="en-US" dirty="0"/>
          </a:p>
        </p:txBody>
      </p:sp>
      <p:pic>
        <p:nvPicPr>
          <p:cNvPr id="3" name="Graphic 2" descr="Checkbox Checked with solid fill">
            <a:extLst>
              <a:ext uri="{FF2B5EF4-FFF2-40B4-BE49-F238E27FC236}">
                <a16:creationId xmlns:a16="http://schemas.microsoft.com/office/drawing/2014/main" id="{DB377BE6-1AE8-9D80-18F4-BE657E5281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80395" y="163497"/>
            <a:ext cx="803305" cy="803305"/>
          </a:xfrm>
          <a:prstGeom prst="rect">
            <a:avLst/>
          </a:prstGeom>
        </p:spPr>
      </p:pic>
      <p:sp>
        <p:nvSpPr>
          <p:cNvPr id="4" name="TextBox 3">
            <a:extLst>
              <a:ext uri="{FF2B5EF4-FFF2-40B4-BE49-F238E27FC236}">
                <a16:creationId xmlns:a16="http://schemas.microsoft.com/office/drawing/2014/main" id="{678BC5CB-67D5-2675-A04D-6F130E1D2ECD}"/>
              </a:ext>
            </a:extLst>
          </p:cNvPr>
          <p:cNvSpPr txBox="1"/>
          <p:nvPr/>
        </p:nvSpPr>
        <p:spPr>
          <a:xfrm>
            <a:off x="9182100" y="365095"/>
            <a:ext cx="1937298" cy="400110"/>
          </a:xfrm>
          <a:prstGeom prst="rect">
            <a:avLst/>
          </a:prstGeom>
          <a:noFill/>
        </p:spPr>
        <p:txBody>
          <a:bodyPr wrap="square" rtlCol="0">
            <a:spAutoFit/>
          </a:bodyPr>
          <a:lstStyle/>
          <a:p>
            <a:r>
              <a:rPr lang="en-US" sz="2000" dirty="0"/>
              <a:t>Tests pass</a:t>
            </a:r>
          </a:p>
        </p:txBody>
      </p:sp>
    </p:spTree>
    <p:extLst>
      <p:ext uri="{BB962C8B-B14F-4D97-AF65-F5344CB8AC3E}">
        <p14:creationId xmlns:p14="http://schemas.microsoft.com/office/powerpoint/2010/main" val="51314893"/>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522513" y="0"/>
            <a:ext cx="9381980" cy="6786473"/>
          </a:xfrm>
          <a:prstGeom prst="rect">
            <a:avLst/>
          </a:prstGeom>
          <a:noFill/>
        </p:spPr>
        <p:txBody>
          <a:bodyPr wrap="square" rtlCol="0">
            <a:spAutoFit/>
          </a:bodyPr>
          <a:lstStyle/>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math.h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stdio.h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unistd.h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x, y, o,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b[1920];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p(n, c)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n--; x++)</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10 ? y += 80, x = o - 1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&gt;= 0    ? 80 &gt; x ? c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b[y + x] = c : 0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c(q, l, r)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*l, *r;</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while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&gt;=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yYrIxC</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KhE</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LXbj</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dOVsJ</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idOV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Yab</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qFywyv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{D"</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"ma\\A"</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Ztq?Lyw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&gt;e{|</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Zq</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&gt;Y\\</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gq</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tYBe</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{w"</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yvDZE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vBA</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"Lo&gt;}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KcqdYrWqKxzKtW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DXRwsfcUaT</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KXw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RsFwsFwsFw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zaqyaz|FmMpyaoyI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cuUw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{J"</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 6]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62 &gt;&gt;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_++ % 6 &amp;</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r[q]</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l[q])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99;</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return</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E(a)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a, y = 0, _ = 0; _ &lt; 1006;)</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[c(6,</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"cd\\a[g"</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fh</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8],</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"&amp;'()*+,-.1"</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[c(11,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"_ac[]\\</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YZi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jkm</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bd^efghXWlV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13]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34,</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main(</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z[1920], A = 0, B = 0,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puts(</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"[2J"</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 = sin(A), n = sin(B), g = cos(A), m = cos(B);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0; k &lt; 1840; k++)</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y = -k / 80 - 10, o = 41 + (k % 80 - 40) * 1.3 / y + n, N = A - 100.0 / 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b[k]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[o + N &amp; 1], z[k]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E(80 -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)(9 * B) % 250);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 = 0; 6.28 &gt; j; j += 0.07)</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 6.28 &gt;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0.02)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sin(</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cos(j), f = sin(j), h = d + 2,</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15 / (c * h * e + f * g + 5), l = cos(</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t = c * h * g - f * 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 40 + 2 * D * (l * h * m - t * n), y = 12 + D * (l * h * n + t * m),</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+ 80 * 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N = 8 * ((f * e - c * d * g) * m - c * d * e - f * g - l * d *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if</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&gt; z[o])</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z[o] = D, b[o]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[N &gt; 0 ? N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printf</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"H"</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1; 1841 &gt; k; k++)</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putchar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(k % 80 ? b[k] : 10);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0.053;</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 += 0.037;</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usleep</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(10000);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br>
              <a:rPr lang="en-US" sz="500" dirty="0">
                <a:latin typeface="Andale Mono" panose="020B0509000000000004" pitchFamily="49" charset="0"/>
                <a:cs typeface="Consolas" panose="020B0609020204030204" pitchFamily="49" charset="0"/>
              </a:rPr>
            </a:br>
            <a:endParaRPr lang="en-US" sz="500" dirty="0">
              <a:latin typeface="Andale Mono" panose="020B0509000000000004" pitchFamily="49" charset="0"/>
              <a:cs typeface="Consolas" panose="020B0609020204030204" pitchFamily="49" charset="0"/>
            </a:endParaRPr>
          </a:p>
        </p:txBody>
      </p:sp>
      <p:graphicFrame>
        <p:nvGraphicFramePr>
          <p:cNvPr id="3" name="Table 2">
            <a:extLst>
              <a:ext uri="{FF2B5EF4-FFF2-40B4-BE49-F238E27FC236}">
                <a16:creationId xmlns:a16="http://schemas.microsoft.com/office/drawing/2014/main" id="{56EE0DB6-FCEA-E5ED-72DE-D9D03DAEF764}"/>
              </a:ext>
            </a:extLst>
          </p:cNvPr>
          <p:cNvGraphicFramePr>
            <a:graphicFrameLocks noGrp="1"/>
          </p:cNvGraphicFramePr>
          <p:nvPr>
            <p:extLst>
              <p:ext uri="{D42A27DB-BD31-4B8C-83A1-F6EECF244321}">
                <p14:modId xmlns:p14="http://schemas.microsoft.com/office/powerpoint/2010/main" val="4149273002"/>
              </p:ext>
            </p:extLst>
          </p:nvPr>
        </p:nvGraphicFramePr>
        <p:xfrm>
          <a:off x="8125097" y="-1"/>
          <a:ext cx="4066903" cy="1598073"/>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t>Step</a:t>
                      </a:r>
                    </a:p>
                  </a:txBody>
                  <a:tcPr/>
                </a:tc>
                <a:tc>
                  <a:txBody>
                    <a:bodyPr/>
                    <a:lstStyle/>
                    <a:p>
                      <a:r>
                        <a:rPr lang="en-US" dirty="0"/>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autoformat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nsolas" panose="020B0609020204030204" pitchFamily="49" charset="0"/>
                        </a:rPr>
                        <a:t>[clang-format]</a:t>
                      </a:r>
                    </a:p>
                  </a:txBody>
                  <a:tcPr/>
                </a:tc>
                <a:tc>
                  <a:txBody>
                    <a:bodyPr/>
                    <a:lstStyle/>
                    <a:p>
                      <a:r>
                        <a:rPr lang="en-US" dirty="0"/>
                        <a:t>Binary identical</a:t>
                      </a:r>
                    </a:p>
                  </a:txBody>
                  <a:tcPr/>
                </a:tc>
                <a:extLst>
                  <a:ext uri="{0D108BD9-81ED-4DB2-BD59-A6C34878D82A}">
                    <a16:rowId xmlns:a16="http://schemas.microsoft.com/office/drawing/2014/main" val="2379754466"/>
                  </a:ext>
                </a:extLst>
              </a:tr>
            </a:tbl>
          </a:graphicData>
        </a:graphic>
      </p:graphicFrame>
    </p:spTree>
    <p:extLst>
      <p:ext uri="{BB962C8B-B14F-4D97-AF65-F5344CB8AC3E}">
        <p14:creationId xmlns:p14="http://schemas.microsoft.com/office/powerpoint/2010/main" val="1381303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670D8E-45C0-DB7E-09A7-27E203C39900}"/>
              </a:ext>
            </a:extLst>
          </p:cNvPr>
          <p:cNvSpPr txBox="1"/>
          <p:nvPr/>
        </p:nvSpPr>
        <p:spPr>
          <a:xfrm>
            <a:off x="622300" y="508000"/>
            <a:ext cx="9017000" cy="5632311"/>
          </a:xfrm>
          <a:prstGeom prst="rect">
            <a:avLst/>
          </a:prstGeom>
          <a:noFill/>
        </p:spPr>
        <p:txBody>
          <a:bodyPr wrap="square" rtlCol="0">
            <a:spAutoFit/>
          </a:bodyPr>
          <a:lstStyle/>
          <a:p>
            <a:pPr rtl="0">
              <a:spcBef>
                <a:spcPts val="0"/>
              </a:spcBef>
              <a:spcAft>
                <a:spcPts val="0"/>
              </a:spcAft>
            </a:pPr>
            <a:r>
              <a:rPr lang="en-US" sz="2000" b="0" i="0" u="none" strike="noStrike" dirty="0">
                <a:solidFill>
                  <a:srgbClr val="008000"/>
                </a:solidFill>
                <a:effectLst/>
                <a:highlight>
                  <a:srgbClr val="FFFFFF"/>
                </a:highlight>
                <a:latin typeface="Andale Mono" panose="020B0509000000000004" pitchFamily="49" charset="0"/>
              </a:rPr>
              <a:t>#!/bin/bash</a:t>
            </a: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set</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a:solidFill>
                  <a:srgbClr val="0000FF"/>
                </a:solidFill>
                <a:effectLst/>
                <a:highlight>
                  <a:srgbClr val="FFFFFF"/>
                </a:highlight>
                <a:latin typeface="Andale Mono" panose="020B0509000000000004" pitchFamily="49" charset="0"/>
              </a:rPr>
              <a:t>-</a:t>
            </a:r>
            <a:r>
              <a:rPr lang="en-US" sz="2000" b="0" i="0" u="none" strike="noStrike" dirty="0" err="1">
                <a:solidFill>
                  <a:srgbClr val="0000FF"/>
                </a:solidFill>
                <a:effectLst/>
                <a:highlight>
                  <a:srgbClr val="FFFFFF"/>
                </a:highlight>
                <a:latin typeface="Andale Mono" panose="020B0509000000000004" pitchFamily="49" charset="0"/>
              </a:rPr>
              <a:t>euo</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err="1">
                <a:solidFill>
                  <a:srgbClr val="A31515"/>
                </a:solidFill>
                <a:effectLst/>
                <a:highlight>
                  <a:srgbClr val="FFFFFF"/>
                </a:highlight>
                <a:latin typeface="Andale Mono" panose="020B0509000000000004" pitchFamily="49" charset="0"/>
              </a:rPr>
              <a:t>pipefail</a:t>
            </a:r>
            <a:endParaRPr lang="en-US" sz="2000" b="0" dirty="0">
              <a:effectLst/>
              <a:highlight>
                <a:srgbClr val="FFFFFF"/>
              </a:highlight>
              <a:latin typeface="Andale Mono" panose="020B0509000000000004" pitchFamily="49" charset="0"/>
            </a:endParaRPr>
          </a:p>
          <a:p>
            <a:pPr rtl="0">
              <a:spcBef>
                <a:spcPts val="0"/>
              </a:spcBef>
              <a:spcAft>
                <a:spcPts val="0"/>
              </a:spcAft>
            </a:pPr>
            <a:br>
              <a:rPr lang="en-US" sz="2000" b="0" dirty="0">
                <a:effectLst/>
                <a:highlight>
                  <a:srgbClr val="FFFFFF"/>
                </a:highlight>
                <a:latin typeface="Andale Mono" panose="020B0509000000000004" pitchFamily="49" charset="0"/>
              </a:rPr>
            </a:b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make</a:t>
            </a: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cp</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err="1">
                <a:solidFill>
                  <a:srgbClr val="A31515"/>
                </a:solidFill>
                <a:effectLst/>
                <a:highlight>
                  <a:srgbClr val="FFFFFF"/>
                </a:highlight>
                <a:latin typeface="Andale Mono" panose="020B0509000000000004" pitchFamily="49" charset="0"/>
              </a:rPr>
              <a:t>a.out</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err="1">
                <a:solidFill>
                  <a:srgbClr val="A31515"/>
                </a:solidFill>
                <a:effectLst/>
                <a:highlight>
                  <a:srgbClr val="FFFFFF"/>
                </a:highlight>
                <a:latin typeface="Andale Mono" panose="020B0509000000000004" pitchFamily="49" charset="0"/>
              </a:rPr>
              <a:t>a.out.bak</a:t>
            </a: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echo</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a:solidFill>
                  <a:srgbClr val="A31515"/>
                </a:solidFill>
                <a:effectLst/>
                <a:highlight>
                  <a:srgbClr val="FFFFFF"/>
                </a:highlight>
                <a:latin typeface="Andale Mono" panose="020B0509000000000004" pitchFamily="49" charset="0"/>
              </a:rPr>
              <a:t>"Old binary saved"</a:t>
            </a:r>
            <a:endParaRPr lang="en-US" sz="2000" b="0" dirty="0">
              <a:effectLst/>
              <a:highlight>
                <a:srgbClr val="FFFFFF"/>
              </a:highlight>
              <a:latin typeface="Andale Mono" panose="020B0509000000000004" pitchFamily="49" charset="0"/>
            </a:endParaRPr>
          </a:p>
          <a:p>
            <a:pPr rtl="0">
              <a:spcBef>
                <a:spcPts val="0"/>
              </a:spcBef>
              <a:spcAft>
                <a:spcPts val="0"/>
              </a:spcAft>
            </a:pPr>
            <a:br>
              <a:rPr lang="en-US" sz="2000" b="0" dirty="0">
                <a:effectLst/>
                <a:highlight>
                  <a:srgbClr val="FFFFFF"/>
                </a:highlight>
                <a:latin typeface="Andale Mono" panose="020B0509000000000004" pitchFamily="49" charset="0"/>
              </a:rPr>
            </a:b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echo</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a:solidFill>
                  <a:srgbClr val="A31515"/>
                </a:solidFill>
                <a:effectLst/>
                <a:highlight>
                  <a:srgbClr val="FFFFFF"/>
                </a:highlight>
                <a:latin typeface="Andale Mono" panose="020B0509000000000004" pitchFamily="49" charset="0"/>
              </a:rPr>
              <a:t>"Make your change and press enter to continue...”</a:t>
            </a:r>
          </a:p>
          <a:p>
            <a:pPr rtl="0">
              <a:spcBef>
                <a:spcPts val="0"/>
              </a:spcBef>
              <a:spcAft>
                <a:spcPts val="0"/>
              </a:spcAft>
            </a:pPr>
            <a:r>
              <a:rPr lang="en-US" sz="2000" dirty="0">
                <a:solidFill>
                  <a:srgbClr val="795E26"/>
                </a:solidFill>
                <a:highlight>
                  <a:srgbClr val="FFFFFF"/>
                </a:highlight>
                <a:latin typeface="Andale Mono" panose="020B0509000000000004" pitchFamily="49" charset="0"/>
              </a:rPr>
              <a:t>read</a:t>
            </a:r>
            <a:endParaRPr lang="en-US" sz="2000" b="0" dirty="0">
              <a:effectLst/>
              <a:highlight>
                <a:srgbClr val="FFFFFF"/>
              </a:highlight>
              <a:latin typeface="Andale Mono" panose="020B0509000000000004" pitchFamily="49" charset="0"/>
            </a:endParaRPr>
          </a:p>
          <a:p>
            <a:pPr rtl="0">
              <a:spcBef>
                <a:spcPts val="0"/>
              </a:spcBef>
              <a:spcAft>
                <a:spcPts val="0"/>
              </a:spcAft>
            </a:pPr>
            <a:br>
              <a:rPr lang="en-US" sz="2000" b="0" dirty="0">
                <a:effectLst/>
                <a:highlight>
                  <a:srgbClr val="FFFFFF"/>
                </a:highlight>
                <a:latin typeface="Andale Mono" panose="020B0509000000000004" pitchFamily="49" charset="0"/>
              </a:rPr>
            </a:b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make</a:t>
            </a:r>
            <a:endParaRPr lang="en-US" sz="2000" b="0" dirty="0">
              <a:effectLst/>
              <a:highlight>
                <a:srgbClr val="FFFFFF"/>
              </a:highlight>
              <a:latin typeface="Andale Mono" panose="020B0509000000000004" pitchFamily="49" charset="0"/>
            </a:endParaRPr>
          </a:p>
          <a:p>
            <a:pPr rtl="0">
              <a:spcBef>
                <a:spcPts val="0"/>
              </a:spcBef>
              <a:spcAft>
                <a:spcPts val="0"/>
              </a:spcAft>
            </a:pPr>
            <a:r>
              <a:rPr lang="en-US" sz="2000" b="0" i="0" u="none" strike="noStrike" dirty="0">
                <a:solidFill>
                  <a:srgbClr val="795E26"/>
                </a:solidFill>
                <a:effectLst/>
                <a:highlight>
                  <a:srgbClr val="FFFFFF"/>
                </a:highlight>
                <a:latin typeface="Andale Mono" panose="020B0509000000000004" pitchFamily="49" charset="0"/>
              </a:rPr>
              <a:t>diff</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err="1">
                <a:solidFill>
                  <a:srgbClr val="A31515"/>
                </a:solidFill>
                <a:effectLst/>
                <a:highlight>
                  <a:srgbClr val="FFFFFF"/>
                </a:highlight>
                <a:latin typeface="Andale Mono" panose="020B0509000000000004" pitchFamily="49" charset="0"/>
              </a:rPr>
              <a:t>a.out</a:t>
            </a:r>
            <a:r>
              <a:rPr lang="en-US" sz="2000" b="0" i="0" u="none" strike="noStrike" dirty="0">
                <a:solidFill>
                  <a:srgbClr val="3B3B3B"/>
                </a:solidFill>
                <a:effectLst/>
                <a:highlight>
                  <a:srgbClr val="FFFFFF"/>
                </a:highlight>
                <a:latin typeface="Andale Mono" panose="020B0509000000000004" pitchFamily="49" charset="0"/>
              </a:rPr>
              <a:t> </a:t>
            </a:r>
            <a:r>
              <a:rPr lang="en-US" sz="2000" b="0" i="0" u="none" strike="noStrike" dirty="0" err="1">
                <a:solidFill>
                  <a:srgbClr val="A31515"/>
                </a:solidFill>
                <a:effectLst/>
                <a:highlight>
                  <a:srgbClr val="FFFFFF"/>
                </a:highlight>
                <a:latin typeface="Andale Mono" panose="020B0509000000000004" pitchFamily="49" charset="0"/>
              </a:rPr>
              <a:t>a.out.bak</a:t>
            </a:r>
            <a:endParaRPr lang="en-US" sz="2000" b="0" dirty="0">
              <a:effectLst/>
              <a:highlight>
                <a:srgbClr val="FFFFFF"/>
              </a:highlight>
              <a:latin typeface="Andale Mono" panose="020B0509000000000004" pitchFamily="49" charset="0"/>
            </a:endParaRPr>
          </a:p>
          <a:p>
            <a:pPr rtl="0">
              <a:spcBef>
                <a:spcPts val="0"/>
              </a:spcBef>
              <a:spcAft>
                <a:spcPts val="0"/>
              </a:spcAft>
            </a:pPr>
            <a:br>
              <a:rPr lang="en-US" sz="2000" b="0" dirty="0">
                <a:effectLst/>
                <a:highlight>
                  <a:srgbClr val="FFFFFF"/>
                </a:highlight>
                <a:latin typeface="Andale Mono" panose="020B0509000000000004" pitchFamily="49" charset="0"/>
              </a:rPr>
            </a:br>
            <a:endParaRPr lang="en-US" sz="2000" b="0" dirty="0">
              <a:effectLst/>
              <a:highlight>
                <a:srgbClr val="FFFFFF"/>
              </a:highlight>
              <a:latin typeface="Andale Mono" panose="020B0509000000000004" pitchFamily="49" charset="0"/>
            </a:endParaRPr>
          </a:p>
          <a:p>
            <a:r>
              <a:rPr lang="en-US" sz="2000" b="0" i="0" u="none" strike="noStrike" dirty="0">
                <a:solidFill>
                  <a:srgbClr val="795E26"/>
                </a:solidFill>
                <a:effectLst/>
                <a:latin typeface="Andale Mono" panose="020B0509000000000004" pitchFamily="49" charset="0"/>
              </a:rPr>
              <a:t>echo</a:t>
            </a:r>
            <a:r>
              <a:rPr lang="en-US" sz="2000" b="0" i="0" u="none" strike="noStrike" dirty="0">
                <a:solidFill>
                  <a:srgbClr val="3B3B3B"/>
                </a:solidFill>
                <a:effectLst/>
                <a:latin typeface="Andale Mono" panose="020B0509000000000004" pitchFamily="49" charset="0"/>
              </a:rPr>
              <a:t> </a:t>
            </a:r>
            <a:r>
              <a:rPr lang="en-US" sz="2000" b="0" i="0" u="none" strike="noStrike" dirty="0">
                <a:solidFill>
                  <a:srgbClr val="A31515"/>
                </a:solidFill>
                <a:effectLst/>
                <a:latin typeface="Andale Mono" panose="020B0509000000000004" pitchFamily="49" charset="0"/>
              </a:rPr>
              <a:t>"New binary identical"</a:t>
            </a:r>
            <a:endParaRPr lang="en-US" sz="2000" dirty="0">
              <a:latin typeface="Andale Mono" panose="020B0509000000000004" pitchFamily="49" charset="0"/>
            </a:endParaRPr>
          </a:p>
        </p:txBody>
      </p:sp>
    </p:spTree>
    <p:extLst>
      <p:ext uri="{BB962C8B-B14F-4D97-AF65-F5344CB8AC3E}">
        <p14:creationId xmlns:p14="http://schemas.microsoft.com/office/powerpoint/2010/main" val="2437537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522513" y="0"/>
            <a:ext cx="4722587" cy="6786473"/>
          </a:xfrm>
          <a:prstGeom prst="rect">
            <a:avLst/>
          </a:prstGeom>
          <a:noFill/>
        </p:spPr>
        <p:txBody>
          <a:bodyPr wrap="square" rtlCol="0">
            <a:spAutoFit/>
          </a:bodyPr>
          <a:lstStyle/>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math.h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stdio.h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unistd.h</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x, y, o,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b[1920];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p(n, c)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n--; x++)</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10 ? y += 80, x = o - 1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&gt;= 0    ? 80 &gt; x ? c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b[y + x] = c : 0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c(q, l, r)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*l, *r;</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while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&gt;=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yYrIxC</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KhE</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LXbj</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dOVsJ</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idOV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Yab</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qFywyv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{D"</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"ma\\A"</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Ztq?Lyw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&gt;e{|</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Zq</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&gt;Y\\</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gq</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tYBe</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{w"</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yvDZE</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vBA</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"Lo&gt;}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KcqdYrWqKxzKtW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DXRwsfcUaT</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KXw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RsFwsFwsFw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zaqyaz|FmMpyaoyI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cuUw</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{J"</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 6]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62 &gt;&gt;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_++ % 6 &amp;</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r[q]</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l[q])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99;</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return</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E(a)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a, y = 0, _ = 0; _ &lt; 1006;)</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[c(6,</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"cd\\a[g"</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fh</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8],</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"&amp;'()*+,-.1"</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[c(11,</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"_ac[]\\</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YZi</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jkm</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bd^efghXWlV</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13]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34,</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main(</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z[1920], A = 0, B = 0,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puts(</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"[2J"</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 = sin(A), n = sin(B), g = cos(A), m = cos(B);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0; k &lt; 1840; k++)</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y = -k / 80 - 10, o = 41 + (k % 80 - 40) * 1.3 / y + n, N = A - 100.0 / 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b[k]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[o + N &amp; 1], z[k]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E(80 -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)(9 * B) % 250);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 = 0; 6.28 &gt; j; j += 0.07)</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 6.28 &gt;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0.02)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sin(</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cos(j), f = sin(j), h = d + 2,</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15 / (c * h * e + f * g + 5), l = cos(</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t = c * h * g - f * e;</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 40 + 2 * D * (l * h * m - t * n), y = 12 + D * (l * h * n + t * m),</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+ 80 * y,</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N = 8 * ((f * e - c * d * g) * m - c * d * e - f * g - l * d * n);</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if</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&gt; z[o])</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z[o] = D, b[o] =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[N &gt; 0 ? N : 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printf</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"H"</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1; 1841 &gt; k; k++)</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putchar</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(k % 80 ? b[k] : 10);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0.053;</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 += 0.037;</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5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usleep</a:t>
            </a: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(10000);</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sz="500"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5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sz="500" dirty="0">
              <a:effectLst/>
              <a:highlight>
                <a:srgbClr val="FFFFFF"/>
              </a:highlight>
              <a:latin typeface="Andale Mono" panose="020B0509000000000004" pitchFamily="49" charset="0"/>
              <a:cs typeface="Consolas" panose="020B0609020204030204" pitchFamily="49" charset="0"/>
            </a:endParaRPr>
          </a:p>
          <a:p>
            <a:br>
              <a:rPr lang="en-US" sz="500" dirty="0">
                <a:latin typeface="Andale Mono" panose="020B0509000000000004" pitchFamily="49" charset="0"/>
                <a:cs typeface="Consolas" panose="020B0609020204030204" pitchFamily="49" charset="0"/>
              </a:rPr>
            </a:br>
            <a:endParaRPr lang="en-US" sz="500" dirty="0">
              <a:latin typeface="Andale Mono" panose="020B0509000000000004" pitchFamily="49" charset="0"/>
              <a:cs typeface="Consolas" panose="020B0609020204030204" pitchFamily="49" charset="0"/>
            </a:endParaRPr>
          </a:p>
        </p:txBody>
      </p:sp>
      <p:pic>
        <p:nvPicPr>
          <p:cNvPr id="5" name="Graphic 4" descr="Checkbox Checked with solid fill">
            <a:extLst>
              <a:ext uri="{FF2B5EF4-FFF2-40B4-BE49-F238E27FC236}">
                <a16:creationId xmlns:a16="http://schemas.microsoft.com/office/drawing/2014/main" id="{37A74671-DA13-53B7-D91F-980FFFDE0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6795" y="366697"/>
            <a:ext cx="803305" cy="803305"/>
          </a:xfrm>
          <a:prstGeom prst="rect">
            <a:avLst/>
          </a:prstGeom>
        </p:spPr>
      </p:pic>
      <p:sp>
        <p:nvSpPr>
          <p:cNvPr id="6" name="TextBox 5">
            <a:extLst>
              <a:ext uri="{FF2B5EF4-FFF2-40B4-BE49-F238E27FC236}">
                <a16:creationId xmlns:a16="http://schemas.microsoft.com/office/drawing/2014/main" id="{618047DA-ED21-F6C7-D460-2912DC732F59}"/>
              </a:ext>
            </a:extLst>
          </p:cNvPr>
          <p:cNvSpPr txBox="1"/>
          <p:nvPr/>
        </p:nvSpPr>
        <p:spPr>
          <a:xfrm>
            <a:off x="4508500" y="568295"/>
            <a:ext cx="1937298" cy="400110"/>
          </a:xfrm>
          <a:prstGeom prst="rect">
            <a:avLst/>
          </a:prstGeom>
          <a:noFill/>
        </p:spPr>
        <p:txBody>
          <a:bodyPr wrap="square" rtlCol="0">
            <a:spAutoFit/>
          </a:bodyPr>
          <a:lstStyle/>
          <a:p>
            <a:r>
              <a:rPr lang="en-US" sz="2000" dirty="0"/>
              <a:t>Binary identical</a:t>
            </a:r>
          </a:p>
        </p:txBody>
      </p:sp>
    </p:spTree>
    <p:extLst>
      <p:ext uri="{BB962C8B-B14F-4D97-AF65-F5344CB8AC3E}">
        <p14:creationId xmlns:p14="http://schemas.microsoft.com/office/powerpoint/2010/main" val="2360392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3B0314-2AD4-BDA0-E7D2-D3F2A0A9B7F2}"/>
              </a:ext>
            </a:extLst>
          </p:cNvPr>
          <p:cNvSpPr>
            <a:spLocks noGrp="1"/>
          </p:cNvSpPr>
          <p:nvPr>
            <p:ph idx="1"/>
          </p:nvPr>
        </p:nvSpPr>
        <p:spPr>
          <a:xfrm>
            <a:off x="4047139" y="6279932"/>
            <a:ext cx="4822934" cy="428296"/>
          </a:xfrm>
        </p:spPr>
        <p:txBody>
          <a:bodyPr>
            <a:normAutofit fontScale="92500" lnSpcReduction="10000"/>
          </a:bodyPr>
          <a:lstStyle/>
          <a:p>
            <a:pPr marL="0" indent="0">
              <a:buNone/>
            </a:pPr>
            <a:r>
              <a:rPr lang="en-US" dirty="0" err="1"/>
              <a:t>github.com</a:t>
            </a:r>
            <a:r>
              <a:rPr lang="en-US" dirty="0"/>
              <a:t>/</a:t>
            </a:r>
            <a:r>
              <a:rPr lang="en-US" dirty="0" err="1"/>
              <a:t>raymyers</a:t>
            </a:r>
            <a:r>
              <a:rPr lang="en-US" dirty="0"/>
              <a:t>/Talks</a:t>
            </a:r>
          </a:p>
        </p:txBody>
      </p:sp>
      <p:pic>
        <p:nvPicPr>
          <p:cNvPr id="7" name="Graphic 6">
            <a:extLst>
              <a:ext uri="{FF2B5EF4-FFF2-40B4-BE49-F238E27FC236}">
                <a16:creationId xmlns:a16="http://schemas.microsoft.com/office/drawing/2014/main" id="{2A8260D2-D9C8-A51F-0D19-B536D3AA68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279932" cy="6279932"/>
          </a:xfrm>
          <a:prstGeom prst="rect">
            <a:avLst/>
          </a:prstGeom>
        </p:spPr>
      </p:pic>
    </p:spTree>
    <p:extLst>
      <p:ext uri="{BB962C8B-B14F-4D97-AF65-F5344CB8AC3E}">
        <p14:creationId xmlns:p14="http://schemas.microsoft.com/office/powerpoint/2010/main" val="2069419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522513" y="0"/>
            <a:ext cx="9381980" cy="25022235"/>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math.h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stdio.h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unistd.h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x, y, o,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b[1920];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p(n, c)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n--; x++)</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10 ? y += 80, x = o - 1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b[y + x] = c : 0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c(q, l, r)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*l, *r;</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while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&gt;=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yYrIxC</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KhE</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LXbj</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dOVsJ</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idOV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Yab</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qFywyv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{D"</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"ma\\A"</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Ztq?Lyw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&gt;e{|</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Zq</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&gt;Y\\</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gq</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tYBe</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{w"</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yvDZE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vBA</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"Lo&gt;}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KcqdYrWqKxzKtW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DXRwsfcUaT</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KXw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RsFwsFwsFw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zaqyaz|FmMpyaoyI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cuUw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{J"</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 6]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62 &gt;&gt;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_++ % 6 &amp;</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r[q]</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l[q])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99;</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return</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E(a)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a, y = 0, _ = 0; _ &lt; 1006;)</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[c(6,</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"cd\\a[g"</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fh</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8],</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"&amp;'()*+,-.1"</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[c(11,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"_ac[]\\</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YZi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jkm</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bd^efghXWlV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13]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34,</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main(</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z[1920], A = 0, B = 0,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puts(</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"[2J"</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 = sin(A), n = sin(B), g = cos(A), m = cos(B);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0; k &lt; 1840; k++)</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y = -k / 80 - 10, o = 41 + (k % 80 - 40) * 1.3 / y + n, N = A - 100.0 / 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b[k]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[o + N &amp; 1], z[k]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E(80 -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)(9 * B) % 250);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 = 0; 6.28 &gt; j; j += 0.07)</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 6.28 &gt;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0.02)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sin(</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cos(j), f = sin(j), h = d + 2,</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15 / (c * h * e + f * g + 5), l = cos(</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t = c * h * g - f * 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 40 + 2 * D * (l * h * m - t * n), y = 12 + D * (l * h * n + t * m),</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+ 80 * 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N = 8 * ((f * e - c * d * g) * m - c * d * e - f * g - l * d *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if</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&gt; z[o])</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z[o] = D, b[o]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[N &gt; 0 ? N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printf</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"H"</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1; 1841 &gt; k; k++)</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putchar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(k % 80 ? b[k] : 10);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0.053;</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 += 0.037;</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usleep</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(10000);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br>
              <a:rPr lang="en-US" dirty="0">
                <a:latin typeface="Andale Mono" panose="020B0509000000000004" pitchFamily="49" charset="0"/>
                <a:cs typeface="Consolas" panose="020B0609020204030204" pitchFamily="49" charset="0"/>
              </a:rPr>
            </a:br>
            <a:endParaRPr lang="en-US" dirty="0">
              <a:latin typeface="Andale Mono" panose="020B0509000000000004" pitchFamily="49" charset="0"/>
              <a:cs typeface="Consolas" panose="020B0609020204030204" pitchFamily="49" charset="0"/>
            </a:endParaRPr>
          </a:p>
        </p:txBody>
      </p:sp>
    </p:spTree>
    <p:extLst>
      <p:ext uri="{BB962C8B-B14F-4D97-AF65-F5344CB8AC3E}">
        <p14:creationId xmlns:p14="http://schemas.microsoft.com/office/powerpoint/2010/main" val="5345411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600890" y="-17830799"/>
            <a:ext cx="9381980" cy="25022235"/>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math.h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stdio.h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#include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&lt;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unistd.h</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x, y, o,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b[1920];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p(n, c)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n--; x++)</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10 ? y += 80, x = o - 1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b[y + x] = c : 0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c(q, l, r)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*l, *r;</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while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&gt;=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yYrIxC</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{e^}</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KhE</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LXbj</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dOVsJ</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idOV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Yab</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qFywyv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{D"</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"ma\\A"</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Ztq?Lyw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&gt;e{|</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Zq</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&gt;Y\\</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gq</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qI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tYBe</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{w"</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yvDZE</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vBA</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"Lo&gt;}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KcqdYrWqKxzKtW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DXRwsfcUaT</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KXw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RsFwsFwsFw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zaqyaz|FmMpyaoyI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cuUw</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{J"</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[_ / 6]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62 &gt;&gt;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_++ % 6 &amp;</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r[q]</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l[q])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99;</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return</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q;</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E(a)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a, y = 0, _ = 0; _ &lt; 1006;)</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[c(6,</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"cd\\a[g"</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fh</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8],</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"&amp;'()*+,-.1"</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[c(11,</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"_ac[]\\</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YZi</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jkm</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err="1">
                <a:solidFill>
                  <a:srgbClr val="A31515"/>
                </a:solidFill>
                <a:effectLst/>
                <a:highlight>
                  <a:srgbClr val="FFFFFF"/>
                </a:highlight>
                <a:latin typeface="Andale Mono" panose="020B0509000000000004" pitchFamily="49" charset="0"/>
                <a:cs typeface="Consolas" panose="020B0609020204030204" pitchFamily="49" charset="0"/>
              </a:rPr>
              <a:t>bd^efghXWlV</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13]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34,</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main(</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z[1920], A = 0, B = 0,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puts(</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"[2J"</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 = sin(A), n = sin(B), g = cos(A), m = cos(B);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0; k &lt; 1840; k++)</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y = -k / 80 - 10, o = 41 + (k % 80 - 40) * 1.3 / y + n, N = A - 100.0 / 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b[k]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[o + N &amp; 1], z[k]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E(80 -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int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)(9 * B) % 250);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(j = 0; 6.28 &gt; j; j += 0.07)</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 6.28 &gt;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 0.02)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float</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c = sin(</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cos(j), f = sin(j), h = d + 2,</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 15 / (c * h * e + f * g + 5), l = cos(</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i</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t = c * h * g - f * e;</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x = 40 + 2 * D * (l * h * m - t * n), y = 12 + D * (l * h * n + t * m),</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o = x + 80 * y,</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N = 8 * ((f * e - c * d * g) * m - c * d * e - f * g - l * d * n);</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if</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(D &gt; z[o])</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z[o] = D, b[o] =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[N &gt; 0 ? N : 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printf</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"\x1b["</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A31515"/>
                </a:solidFill>
                <a:effectLst/>
                <a:highlight>
                  <a:srgbClr val="FFFFFF"/>
                </a:highlight>
                <a:latin typeface="Andale Mono" panose="020B0509000000000004" pitchFamily="49" charset="0"/>
                <a:cs typeface="Consolas" panose="020B0609020204030204" pitchFamily="49" charset="0"/>
              </a:rPr>
              <a:t>"H"</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a:solidFill>
                  <a:srgbClr val="0000FF"/>
                </a:solidFill>
                <a:effectLst/>
                <a:highlight>
                  <a:srgbClr val="FFFFFF"/>
                </a:highlight>
                <a:latin typeface="Andale Mono" panose="020B0509000000000004" pitchFamily="49" charset="0"/>
                <a:cs typeface="Consolas" panose="020B0609020204030204" pitchFamily="49" charset="0"/>
              </a:rPr>
              <a:t>for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(k = 1; 1841 &gt; k; k++)</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putchar</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(k % 80 ? b[k] : 10);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 += 0.053;</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B += 0.037;</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r>
              <a:rPr lang="en-US" sz="1800" i="0" u="none" strike="noStrike" dirty="0" err="1">
                <a:solidFill>
                  <a:srgbClr val="3B3B3B"/>
                </a:solidFill>
                <a:effectLst/>
                <a:highlight>
                  <a:srgbClr val="FFFFFF"/>
                </a:highlight>
                <a:latin typeface="Andale Mono" panose="020B0509000000000004" pitchFamily="49" charset="0"/>
                <a:cs typeface="Consolas" panose="020B0609020204030204" pitchFamily="49" charset="0"/>
              </a:rPr>
              <a:t>usleep</a:t>
            </a: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(10000);</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 }</a:t>
            </a:r>
            <a:endParaRPr lang="en-US" dirty="0">
              <a:effectLst/>
              <a:highlight>
                <a:srgbClr val="FFFFFF"/>
              </a:highlight>
              <a:latin typeface="Andale Mono" panose="020B0509000000000004" pitchFamily="49" charset="0"/>
              <a:cs typeface="Consolas" panose="020B06090202040302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cs typeface="Consolas" panose="020B0609020204030204" pitchFamily="49" charset="0"/>
              </a:rPr>
              <a:t>}</a:t>
            </a:r>
            <a:endParaRPr lang="en-US" dirty="0">
              <a:effectLst/>
              <a:highlight>
                <a:srgbClr val="FFFFFF"/>
              </a:highlight>
              <a:latin typeface="Andale Mono" panose="020B0509000000000004" pitchFamily="49" charset="0"/>
              <a:cs typeface="Consolas" panose="020B0609020204030204" pitchFamily="49" charset="0"/>
            </a:endParaRPr>
          </a:p>
          <a:p>
            <a:br>
              <a:rPr lang="en-US" dirty="0">
                <a:latin typeface="Andale Mono" panose="020B0509000000000004" pitchFamily="49" charset="0"/>
                <a:cs typeface="Consolas" panose="020B0609020204030204" pitchFamily="49" charset="0"/>
              </a:rPr>
            </a:br>
            <a:endParaRPr lang="en-US" dirty="0">
              <a:latin typeface="Andale Mono" panose="020B0509000000000004" pitchFamily="49" charset="0"/>
              <a:cs typeface="Consolas" panose="020B0609020204030204" pitchFamily="49" charset="0"/>
            </a:endParaRPr>
          </a:p>
        </p:txBody>
      </p:sp>
    </p:spTree>
    <p:extLst>
      <p:ext uri="{BB962C8B-B14F-4D97-AF65-F5344CB8AC3E}">
        <p14:creationId xmlns:p14="http://schemas.microsoft.com/office/powerpoint/2010/main" val="2080366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3970318"/>
          </a:xfrm>
          <a:prstGeom prst="rect">
            <a:avLst/>
          </a:prstGeom>
          <a:noFill/>
        </p:spPr>
        <p:txBody>
          <a:bodyPr wrap="square" rtlCol="0">
            <a:spAutoFit/>
          </a:bodyPr>
          <a:lstStyle/>
          <a:p>
            <a:pPr rtl="0">
              <a:spcBef>
                <a:spcPts val="0"/>
              </a:spcBef>
              <a:spcAft>
                <a:spcPts val="0"/>
              </a:spcAft>
            </a:pPr>
            <a:endParaRPr lang="en-US" sz="180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p(n, c)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n--;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c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c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3953681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3970318"/>
          </a:xfrm>
          <a:prstGeom prst="rect">
            <a:avLst/>
          </a:prstGeom>
          <a:noFill/>
        </p:spPr>
        <p:txBody>
          <a:bodyPr wrap="square" rtlCol="0">
            <a:spAutoFit/>
          </a:bodyPr>
          <a:lstStyle/>
          <a:p>
            <a:pPr rtl="0">
              <a:spcBef>
                <a:spcPts val="0"/>
              </a:spcBef>
              <a:spcAft>
                <a:spcPts val="0"/>
              </a:spcAft>
            </a:pPr>
            <a:endParaRPr lang="en-US" sz="180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p(</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n,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c)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n--;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c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c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4" name="Table 3">
            <a:extLst>
              <a:ext uri="{FF2B5EF4-FFF2-40B4-BE49-F238E27FC236}">
                <a16:creationId xmlns:a16="http://schemas.microsoft.com/office/drawing/2014/main" id="{40D4C5CB-49A4-ECDA-4479-D0D477EBA556}"/>
              </a:ext>
            </a:extLst>
          </p:cNvPr>
          <p:cNvGraphicFramePr>
            <a:graphicFrameLocks noGrp="1"/>
          </p:cNvGraphicFramePr>
          <p:nvPr>
            <p:extLst>
              <p:ext uri="{D42A27DB-BD31-4B8C-83A1-F6EECF244321}">
                <p14:modId xmlns:p14="http://schemas.microsoft.com/office/powerpoint/2010/main" val="4292502287"/>
              </p:ext>
            </p:extLst>
          </p:nvPr>
        </p:nvGraphicFramePr>
        <p:xfrm>
          <a:off x="8125097" y="-1"/>
          <a:ext cx="4066903" cy="1323753"/>
        </p:xfrm>
        <a:graphic>
          <a:graphicData uri="http://schemas.openxmlformats.org/drawingml/2006/table">
            <a:tbl>
              <a:tblPr firstRow="1" bandRow="1">
                <a:tableStyleId>{5C22544A-7EE6-4342-B048-85BDC9FD1C3A}</a:tableStyleId>
              </a:tblPr>
              <a:tblGrid>
                <a:gridCol w="4066903">
                  <a:extLst>
                    <a:ext uri="{9D8B030D-6E8A-4147-A177-3AD203B41FA5}">
                      <a16:colId xmlns:a16="http://schemas.microsoft.com/office/drawing/2014/main" val="4242953545"/>
                    </a:ext>
                  </a:extLst>
                </a:gridCol>
              </a:tblGrid>
              <a:tr h="409353">
                <a:tc>
                  <a:txBody>
                    <a:bodyPr/>
                    <a:lstStyle/>
                    <a:p>
                      <a:r>
                        <a:rPr lang="en-US" dirty="0"/>
                        <a:t>Step</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Implicit types</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bl>
          </a:graphicData>
        </a:graphic>
      </p:graphicFrame>
      <p:pic>
        <p:nvPicPr>
          <p:cNvPr id="3" name="Graphic 2" descr="Checkbox Checked with solid fill">
            <a:extLst>
              <a:ext uri="{FF2B5EF4-FFF2-40B4-BE49-F238E27FC236}">
                <a16:creationId xmlns:a16="http://schemas.microsoft.com/office/drawing/2014/main" id="{1AF098FB-B857-CAC2-DE7C-AFE496C689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5097" y="1561241"/>
            <a:ext cx="803305" cy="803305"/>
          </a:xfrm>
          <a:prstGeom prst="rect">
            <a:avLst/>
          </a:prstGeom>
        </p:spPr>
      </p:pic>
      <p:sp>
        <p:nvSpPr>
          <p:cNvPr id="5" name="TextBox 4">
            <a:extLst>
              <a:ext uri="{FF2B5EF4-FFF2-40B4-BE49-F238E27FC236}">
                <a16:creationId xmlns:a16="http://schemas.microsoft.com/office/drawing/2014/main" id="{5EBC3B8A-0A50-241F-4B9C-FA3AE887F637}"/>
              </a:ext>
            </a:extLst>
          </p:cNvPr>
          <p:cNvSpPr txBox="1"/>
          <p:nvPr/>
        </p:nvSpPr>
        <p:spPr>
          <a:xfrm>
            <a:off x="8826802" y="1762839"/>
            <a:ext cx="1937298" cy="400110"/>
          </a:xfrm>
          <a:prstGeom prst="rect">
            <a:avLst/>
          </a:prstGeom>
          <a:noFill/>
        </p:spPr>
        <p:txBody>
          <a:bodyPr wrap="square" rtlCol="0">
            <a:spAutoFit/>
          </a:bodyPr>
          <a:lstStyle/>
          <a:p>
            <a:r>
              <a:rPr lang="en-US" sz="2000" dirty="0"/>
              <a:t>Binary identical</a:t>
            </a:r>
          </a:p>
        </p:txBody>
      </p:sp>
    </p:spTree>
    <p:extLst>
      <p:ext uri="{BB962C8B-B14F-4D97-AF65-F5344CB8AC3E}">
        <p14:creationId xmlns:p14="http://schemas.microsoft.com/office/powerpoint/2010/main" val="7983826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3970318"/>
          </a:xfrm>
          <a:prstGeom prst="rect">
            <a:avLst/>
          </a:prstGeom>
          <a:noFill/>
        </p:spPr>
        <p:txBody>
          <a:bodyPr wrap="square" rtlCol="0">
            <a:spAutoFit/>
          </a:bodyPr>
          <a:lstStyle/>
          <a:p>
            <a:pPr rtl="0">
              <a:spcBef>
                <a:spcPts val="0"/>
              </a:spcBef>
              <a:spcAft>
                <a:spcPts val="0"/>
              </a:spcAft>
            </a:pPr>
            <a:endParaRPr lang="en-US" sz="180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p(</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n,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c)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n--;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c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c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
        <p:nvSpPr>
          <p:cNvPr id="3" name="Rounded Rectangular Callout 2">
            <a:extLst>
              <a:ext uri="{FF2B5EF4-FFF2-40B4-BE49-F238E27FC236}">
                <a16:creationId xmlns:a16="http://schemas.microsoft.com/office/drawing/2014/main" id="{AD930F9E-0A55-1F17-91AC-D184F2A47136}"/>
              </a:ext>
            </a:extLst>
          </p:cNvPr>
          <p:cNvSpPr/>
          <p:nvPr/>
        </p:nvSpPr>
        <p:spPr>
          <a:xfrm>
            <a:off x="4060820" y="342900"/>
            <a:ext cx="7080469" cy="1714500"/>
          </a:xfrm>
          <a:prstGeom prst="wedgeRoundRectCallout">
            <a:avLst/>
          </a:prstGeom>
          <a:solidFill>
            <a:schemeClr val="accent6">
              <a:alpha val="15037"/>
            </a:schemeClr>
          </a:solidFill>
          <a:scene3d>
            <a:camera prst="orthographicFront">
              <a:rot lat="0" lon="10800000" rev="0"/>
            </a:camera>
            <a:lightRig rig="threePt" dir="t"/>
          </a:scene3d>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972456-38D2-220E-E957-7F298CD08323}"/>
              </a:ext>
            </a:extLst>
          </p:cNvPr>
          <p:cNvSpPr txBox="1"/>
          <p:nvPr/>
        </p:nvSpPr>
        <p:spPr>
          <a:xfrm>
            <a:off x="4379301" y="534308"/>
            <a:ext cx="6904863" cy="1200329"/>
          </a:xfrm>
          <a:prstGeom prst="rect">
            <a:avLst/>
          </a:prstGeom>
          <a:noFill/>
        </p:spPr>
        <p:txBody>
          <a:bodyPr wrap="square" rtlCol="0">
            <a:spAutoFit/>
          </a:bodyPr>
          <a:lstStyle/>
          <a:p>
            <a:pPr rtl="0" fontAlgn="base">
              <a:spcBef>
                <a:spcPts val="200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Rename function: </a:t>
            </a:r>
            <a:r>
              <a:rPr lang="en-US" sz="1800" b="1" i="0" u="none" strike="noStrike" dirty="0">
                <a:solidFill>
                  <a:srgbClr val="000000"/>
                </a:solidFill>
                <a:effectLst/>
                <a:latin typeface="Roboto" panose="02000000000000000000" pitchFamily="2" charset="0"/>
              </a:rPr>
              <a:t>p → </a:t>
            </a:r>
            <a:r>
              <a:rPr lang="en-US" sz="1800" b="1" i="0" u="none" strike="noStrike" dirty="0" err="1">
                <a:solidFill>
                  <a:srgbClr val="000000"/>
                </a:solidFill>
                <a:effectLst/>
                <a:latin typeface="Roboto" panose="02000000000000000000" pitchFamily="2" charset="0"/>
              </a:rPr>
              <a:t>render_glyph</a:t>
            </a:r>
            <a:endParaRPr lang="en-US" sz="18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Rename variable or parameter: </a:t>
            </a:r>
            <a:r>
              <a:rPr lang="en-US" sz="1800" b="1" i="0" u="none" strike="noStrike" dirty="0">
                <a:solidFill>
                  <a:srgbClr val="000000"/>
                </a:solidFill>
                <a:effectLst/>
                <a:latin typeface="Roboto" panose="02000000000000000000" pitchFamily="2" charset="0"/>
              </a:rPr>
              <a:t>n, c → </a:t>
            </a:r>
            <a:r>
              <a:rPr lang="en-US" sz="1800" b="1" i="0" u="none" strike="noStrike" dirty="0" err="1">
                <a:solidFill>
                  <a:srgbClr val="000000"/>
                </a:solidFill>
                <a:effectLst/>
                <a:latin typeface="Roboto" panose="02000000000000000000" pitchFamily="2" charset="0"/>
              </a:rPr>
              <a:t>num_glyphs</a:t>
            </a:r>
            <a:r>
              <a:rPr lang="en-US" sz="1800" b="1" i="0" u="none" strike="noStrike" dirty="0">
                <a:solidFill>
                  <a:srgbClr val="000000"/>
                </a:solidFill>
                <a:effectLst/>
                <a:latin typeface="Roboto" panose="02000000000000000000" pitchFamily="2" charset="0"/>
              </a:rPr>
              <a:t>, </a:t>
            </a:r>
            <a:r>
              <a:rPr lang="en-US" sz="1800" b="1" i="0" u="none" strike="noStrike" dirty="0" err="1">
                <a:solidFill>
                  <a:srgbClr val="000000"/>
                </a:solidFill>
                <a:effectLst/>
                <a:latin typeface="Roboto" panose="02000000000000000000" pitchFamily="2" charset="0"/>
              </a:rPr>
              <a:t>glyph_char</a:t>
            </a:r>
            <a:endParaRPr lang="en-US" sz="1800" b="1"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1800" b="0" i="0" u="none" strike="noStrike" dirty="0">
                <a:solidFill>
                  <a:srgbClr val="000000"/>
                </a:solidFill>
                <a:effectLst/>
                <a:latin typeface="Roboto" panose="02000000000000000000" pitchFamily="2" charset="0"/>
              </a:rPr>
              <a:t>Extract function: Inline ternary operator, extract as separate function named 	</a:t>
            </a:r>
            <a:r>
              <a:rPr lang="en-US" sz="1800" b="1" i="0" u="none" strike="noStrike" dirty="0" err="1">
                <a:effectLst/>
                <a:latin typeface="Courier New" panose="02070309020205020404" pitchFamily="49" charset="0"/>
              </a:rPr>
              <a:t>write_to_buffer</a:t>
            </a:r>
            <a:endParaRPr lang="en-US" sz="1800" b="1" i="0" u="none" strike="noStrike" dirty="0">
              <a:effectLst/>
              <a:latin typeface="Roboto" panose="02000000000000000000" pitchFamily="2" charset="0"/>
            </a:endParaRPr>
          </a:p>
        </p:txBody>
      </p:sp>
      <p:pic>
        <p:nvPicPr>
          <p:cNvPr id="6" name="Picture 2" descr="ChatGPT Logo PNG With Transparent Background">
            <a:extLst>
              <a:ext uri="{FF2B5EF4-FFF2-40B4-BE49-F238E27FC236}">
                <a16:creationId xmlns:a16="http://schemas.microsoft.com/office/drawing/2014/main" id="{2867AD7D-4F20-FFA2-B0F1-969C91B581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662" y="2481367"/>
            <a:ext cx="2953407" cy="8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18348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3970318"/>
          </a:xfrm>
          <a:prstGeom prst="rect">
            <a:avLst/>
          </a:prstGeom>
          <a:noFill/>
        </p:spPr>
        <p:txBody>
          <a:bodyPr wrap="square" rtlCol="0">
            <a:spAutoFit/>
          </a:bodyPr>
          <a:lstStyle/>
          <a:p>
            <a:pPr rtl="0">
              <a:spcBef>
                <a:spcPts val="0"/>
              </a:spcBef>
              <a:spcAft>
                <a:spcPts val="0"/>
              </a:spcAft>
            </a:pPr>
            <a:endParaRPr lang="en-US" sz="180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3B3B3B"/>
                </a:solidFill>
                <a:effectLst/>
                <a:highlight>
                  <a:srgbClr val="D6F2FF"/>
                </a:highlight>
                <a:latin typeface="Andale Mono" panose="020B0509000000000004" pitchFamily="49" charset="0"/>
              </a:rPr>
              <a:t>p</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n,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c)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n--;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c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c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pic>
        <p:nvPicPr>
          <p:cNvPr id="9" name="Picture 8" descr="A screenshot of a cell phone&#10;&#10;Description automatically generated">
            <a:extLst>
              <a:ext uri="{FF2B5EF4-FFF2-40B4-BE49-F238E27FC236}">
                <a16:creationId xmlns:a16="http://schemas.microsoft.com/office/drawing/2014/main" id="{2497B7D9-B3E3-A257-5851-5C918DC28334}"/>
              </a:ext>
            </a:extLst>
          </p:cNvPr>
          <p:cNvPicPr>
            <a:picLocks noChangeAspect="1"/>
          </p:cNvPicPr>
          <p:nvPr/>
        </p:nvPicPr>
        <p:blipFill rotWithShape="1">
          <a:blip r:embed="rId2"/>
          <a:srcRect l="1270" t="408" r="1139" b="28550"/>
          <a:stretch/>
        </p:blipFill>
        <p:spPr>
          <a:xfrm>
            <a:off x="1079444" y="3311600"/>
            <a:ext cx="2999374" cy="4664507"/>
          </a:xfrm>
          <a:prstGeom prst="rect">
            <a:avLst/>
          </a:prstGeom>
          <a:effectLst>
            <a:outerShdw blurRad="50800" dist="38100" dir="480000" sx="100246" sy="100246" algn="tl" rotWithShape="0">
              <a:prstClr val="black">
                <a:alpha val="19935"/>
              </a:prstClr>
            </a:outerShdw>
            <a:softEdge rad="17616"/>
          </a:effectLst>
        </p:spPr>
      </p:pic>
      <p:pic>
        <p:nvPicPr>
          <p:cNvPr id="1026" name="Picture 2" descr="upload.wikimedia.org/wikipedia/commons/6/62/Clion....">
            <a:extLst>
              <a:ext uri="{FF2B5EF4-FFF2-40B4-BE49-F238E27FC236}">
                <a16:creationId xmlns:a16="http://schemas.microsoft.com/office/drawing/2014/main" id="{F4EE46FB-BD80-A583-B005-78AE306D3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9369" y="970691"/>
            <a:ext cx="1181100" cy="1181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BA3F0B4-97AF-8FFD-E338-971EEDE0C68C}"/>
              </a:ext>
            </a:extLst>
          </p:cNvPr>
          <p:cNvSpPr txBox="1"/>
          <p:nvPr/>
        </p:nvSpPr>
        <p:spPr>
          <a:xfrm>
            <a:off x="8114630" y="2507541"/>
            <a:ext cx="3798277" cy="523220"/>
          </a:xfrm>
          <a:prstGeom prst="rect">
            <a:avLst/>
          </a:prstGeom>
          <a:noFill/>
        </p:spPr>
        <p:txBody>
          <a:bodyPr wrap="square" rtlCol="0">
            <a:spAutoFit/>
          </a:bodyPr>
          <a:lstStyle/>
          <a:p>
            <a:r>
              <a:rPr lang="en-US" sz="2800" dirty="0" err="1"/>
              <a:t>CLion</a:t>
            </a:r>
            <a:r>
              <a:rPr lang="en-US" sz="2800" dirty="0"/>
              <a:t> IDE by JetBrains</a:t>
            </a:r>
          </a:p>
        </p:txBody>
      </p:sp>
    </p:spTree>
    <p:extLst>
      <p:ext uri="{BB962C8B-B14F-4D97-AF65-F5344CB8AC3E}">
        <p14:creationId xmlns:p14="http://schemas.microsoft.com/office/powerpoint/2010/main" val="1677061565"/>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3970318"/>
          </a:xfrm>
          <a:prstGeom prst="rect">
            <a:avLst/>
          </a:prstGeom>
          <a:noFill/>
        </p:spPr>
        <p:txBody>
          <a:bodyPr wrap="square" rtlCol="0">
            <a:spAutoFit/>
          </a:bodyPr>
          <a:lstStyle/>
          <a:p>
            <a:pPr rtl="0">
              <a:spcBef>
                <a:spcPts val="0"/>
              </a:spcBef>
              <a:spcAft>
                <a:spcPts val="0"/>
              </a:spcAft>
            </a:pPr>
            <a:endParaRPr lang="en-US" sz="180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n,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c)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n--;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c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c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EDAA4016-F0FE-C6E1-4428-58D1F6B28903}"/>
              </a:ext>
            </a:extLst>
          </p:cNvPr>
          <p:cNvGraphicFramePr>
            <a:graphicFrameLocks noGrp="1"/>
          </p:cNvGraphicFramePr>
          <p:nvPr/>
        </p:nvGraphicFramePr>
        <p:xfrm>
          <a:off x="8125097" y="-1"/>
          <a:ext cx="4066903" cy="1323753"/>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t>Step</a:t>
                      </a:r>
                    </a:p>
                  </a:txBody>
                  <a:tcPr/>
                </a:tc>
                <a:tc>
                  <a:txBody>
                    <a:bodyPr/>
                    <a:lstStyle/>
                    <a:p>
                      <a:r>
                        <a:rPr lang="en-US" dirty="0"/>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nsolas" panose="020B0609020204030204" pitchFamily="49" charset="0"/>
                        </a:rPr>
                        <a:t>p -&gt; </a:t>
                      </a:r>
                      <a:r>
                        <a:rPr lang="en-US" dirty="0" err="1">
                          <a:latin typeface="Andale Mono" panose="020B0509000000000004" pitchFamily="49" charset="0"/>
                          <a:cs typeface="Consolas" panose="020B0609020204030204" pitchFamily="49" charset="0"/>
                        </a:rPr>
                        <a:t>render_glyph</a:t>
                      </a:r>
                      <a:endParaRPr lang="en-US" dirty="0">
                        <a:latin typeface="Andale Mono" panose="020B0509000000000004" pitchFamily="49" charset="0"/>
                        <a:cs typeface="Consolas" panose="020B0609020204030204" pitchFamily="49" charset="0"/>
                      </a:endParaRPr>
                    </a:p>
                  </a:txBody>
                  <a:tcPr/>
                </a:tc>
                <a:tc>
                  <a:txBody>
                    <a:bodyPr/>
                    <a:lstStyle/>
                    <a:p>
                      <a:r>
                        <a:rPr lang="en-US" dirty="0"/>
                        <a:t>Approval Tests</a:t>
                      </a:r>
                    </a:p>
                  </a:txBody>
                  <a:tcPr/>
                </a:tc>
                <a:extLst>
                  <a:ext uri="{0D108BD9-81ED-4DB2-BD59-A6C34878D82A}">
                    <a16:rowId xmlns:a16="http://schemas.microsoft.com/office/drawing/2014/main" val="2379754466"/>
                  </a:ext>
                </a:extLst>
              </a:tr>
            </a:tbl>
          </a:graphicData>
        </a:graphic>
      </p:graphicFrame>
      <p:pic>
        <p:nvPicPr>
          <p:cNvPr id="4" name="Graphic 3" descr="Checkbox Checked with solid fill">
            <a:extLst>
              <a:ext uri="{FF2B5EF4-FFF2-40B4-BE49-F238E27FC236}">
                <a16:creationId xmlns:a16="http://schemas.microsoft.com/office/drawing/2014/main" id="{2ADB2EE0-0865-943D-B040-D3971EF19D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64358" y="1537795"/>
            <a:ext cx="803305" cy="803305"/>
          </a:xfrm>
          <a:prstGeom prst="rect">
            <a:avLst/>
          </a:prstGeom>
        </p:spPr>
      </p:pic>
      <p:sp>
        <p:nvSpPr>
          <p:cNvPr id="5" name="TextBox 4">
            <a:extLst>
              <a:ext uri="{FF2B5EF4-FFF2-40B4-BE49-F238E27FC236}">
                <a16:creationId xmlns:a16="http://schemas.microsoft.com/office/drawing/2014/main" id="{35AB5692-43D1-42F2-95E3-B46A8F7A7214}"/>
              </a:ext>
            </a:extLst>
          </p:cNvPr>
          <p:cNvSpPr txBox="1"/>
          <p:nvPr/>
        </p:nvSpPr>
        <p:spPr>
          <a:xfrm>
            <a:off x="9366063" y="1739393"/>
            <a:ext cx="1937298" cy="400110"/>
          </a:xfrm>
          <a:prstGeom prst="rect">
            <a:avLst/>
          </a:prstGeom>
          <a:noFill/>
        </p:spPr>
        <p:txBody>
          <a:bodyPr wrap="square" rtlCol="0">
            <a:spAutoFit/>
          </a:bodyPr>
          <a:lstStyle/>
          <a:p>
            <a:r>
              <a:rPr lang="en-US" sz="2000" dirty="0"/>
              <a:t>Tests pass</a:t>
            </a:r>
          </a:p>
        </p:txBody>
      </p:sp>
    </p:spTree>
    <p:extLst>
      <p:ext uri="{BB962C8B-B14F-4D97-AF65-F5344CB8AC3E}">
        <p14:creationId xmlns:p14="http://schemas.microsoft.com/office/powerpoint/2010/main" val="62691042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4524315"/>
          </a:xfrm>
          <a:prstGeom prst="rect">
            <a:avLst/>
          </a:prstGeom>
          <a:noFill/>
        </p:spPr>
        <p:txBody>
          <a:bodyPr wrap="square" rtlCol="0">
            <a:spAutoFit/>
          </a:bodyPr>
          <a:lstStyle/>
          <a:p>
            <a:pPr rtl="0">
              <a:spcBef>
                <a:spcPts val="0"/>
              </a:spcBef>
              <a:spcAft>
                <a:spcPts val="0"/>
              </a:spcAft>
            </a:pPr>
            <a:endParaRPr lang="en-US" sz="1800" i="0" u="none" strike="noStrike" dirty="0">
              <a:solidFill>
                <a:srgbClr val="3B3B3B"/>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x &gt;= 0    ? 80 &gt;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DCFC990C-5A65-FA85-8D8E-9246ED33E18A}"/>
              </a:ext>
            </a:extLst>
          </p:cNvPr>
          <p:cNvGraphicFramePr>
            <a:graphicFrameLocks noGrp="1"/>
          </p:cNvGraphicFramePr>
          <p:nvPr>
            <p:extLst>
              <p:ext uri="{D42A27DB-BD31-4B8C-83A1-F6EECF244321}">
                <p14:modId xmlns:p14="http://schemas.microsoft.com/office/powerpoint/2010/main" val="3491236594"/>
              </p:ext>
            </p:extLst>
          </p:nvPr>
        </p:nvGraphicFramePr>
        <p:xfrm>
          <a:off x="8125097" y="-1"/>
          <a:ext cx="4066903" cy="2512473"/>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latin typeface="+mn-lt"/>
                        </a:rPr>
                        <a:t>2 Steps</a:t>
                      </a:r>
                    </a:p>
                  </a:txBody>
                  <a:tcPr/>
                </a:tc>
                <a:tc>
                  <a:txBody>
                    <a:bodyPr/>
                    <a:lstStyle/>
                    <a:p>
                      <a:r>
                        <a:rPr lang="en-US" dirty="0">
                          <a:latin typeface="+mn-lt"/>
                        </a:rPr>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Rename param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n -&gt; </a:t>
                      </a:r>
                      <a:r>
                        <a:rPr lang="en-US" dirty="0" err="1">
                          <a:latin typeface="+mn-lt"/>
                          <a:cs typeface="Consolas" panose="020B0609020204030204" pitchFamily="49" charset="0"/>
                        </a:rPr>
                        <a:t>num_glyphs</a:t>
                      </a:r>
                      <a:endParaRPr lang="en-US" dirty="0">
                        <a:latin typeface="+mn-lt"/>
                        <a:cs typeface="Consolas" panose="020B0609020204030204" pitchFamily="49" charset="0"/>
                      </a:endParaRPr>
                    </a:p>
                  </a:txBody>
                  <a:tcPr/>
                </a:tc>
                <a:tc>
                  <a:txBody>
                    <a:bodyPr/>
                    <a:lstStyle/>
                    <a:p>
                      <a:r>
                        <a:rPr lang="en-US" dirty="0">
                          <a:latin typeface="+mn-lt"/>
                        </a:rPr>
                        <a:t>Approval Tests</a:t>
                      </a: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param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c -&gt; </a:t>
                      </a:r>
                      <a:r>
                        <a:rPr lang="en-US" dirty="0" err="1">
                          <a:latin typeface="+mn-lt"/>
                          <a:cs typeface="Consolas" panose="020B0609020204030204" pitchFamily="49" charset="0"/>
                        </a:rPr>
                        <a:t>glyph_char</a:t>
                      </a:r>
                      <a:endParaRPr lang="en-US" dirty="0">
                        <a:latin typeface="+mn-lt"/>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cs typeface="Consolas" panose="020B0609020204030204" pitchFamily="49" charset="0"/>
                      </a:endParaRPr>
                    </a:p>
                  </a:txBody>
                  <a:tcPr/>
                </a:tc>
                <a:tc>
                  <a:txBody>
                    <a:bodyPr/>
                    <a:lstStyle/>
                    <a:p>
                      <a:r>
                        <a:rPr lang="en-US" dirty="0">
                          <a:latin typeface="+mn-lt"/>
                        </a:rPr>
                        <a:t>Approval Tests</a:t>
                      </a:r>
                    </a:p>
                  </a:txBody>
                  <a:tcPr/>
                </a:tc>
                <a:extLst>
                  <a:ext uri="{0D108BD9-81ED-4DB2-BD59-A6C34878D82A}">
                    <a16:rowId xmlns:a16="http://schemas.microsoft.com/office/drawing/2014/main" val="1198064755"/>
                  </a:ext>
                </a:extLst>
              </a:tr>
            </a:tbl>
          </a:graphicData>
        </a:graphic>
      </p:graphicFrame>
    </p:spTree>
    <p:extLst>
      <p:ext uri="{BB962C8B-B14F-4D97-AF65-F5344CB8AC3E}">
        <p14:creationId xmlns:p14="http://schemas.microsoft.com/office/powerpoint/2010/main" val="227240220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4247317"/>
          </a:xfrm>
          <a:prstGeom prst="rect">
            <a:avLst/>
          </a:prstGeom>
          <a:noFill/>
        </p:spPr>
        <p:txBody>
          <a:bodyPr wrap="square" rtlCol="0">
            <a:spAutoFit/>
          </a:bodyPr>
          <a:lstStyle/>
          <a:p>
            <a:pPr rtl="0">
              <a:spcBef>
                <a:spcPts val="0"/>
              </a:spcBef>
              <a:spcAft>
                <a:spcPts val="0"/>
              </a:spcAft>
            </a:pPr>
            <a:endParaRPr lang="en-US" sz="180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_, x, y, offset,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x++)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10 ? y += 80, x = offset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x &gt;= 0 ? 80 &gt;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B6273104-8C73-8414-5648-B3AA2B3C6113}"/>
              </a:ext>
            </a:extLst>
          </p:cNvPr>
          <p:cNvGraphicFramePr>
            <a:graphicFrameLocks noGrp="1"/>
          </p:cNvGraphicFramePr>
          <p:nvPr>
            <p:extLst>
              <p:ext uri="{D42A27DB-BD31-4B8C-83A1-F6EECF244321}">
                <p14:modId xmlns:p14="http://schemas.microsoft.com/office/powerpoint/2010/main" val="1753396629"/>
              </p:ext>
            </p:extLst>
          </p:nvPr>
        </p:nvGraphicFramePr>
        <p:xfrm>
          <a:off x="8125097" y="-1"/>
          <a:ext cx="4066903" cy="2512473"/>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latin typeface="+mn-lt"/>
                        </a:rPr>
                        <a:t>2 Steps</a:t>
                      </a:r>
                    </a:p>
                  </a:txBody>
                  <a:tcPr/>
                </a:tc>
                <a:tc>
                  <a:txBody>
                    <a:bodyPr/>
                    <a:lstStyle/>
                    <a:p>
                      <a:r>
                        <a:rPr lang="en-US" dirty="0">
                          <a:latin typeface="+mn-lt"/>
                        </a:rPr>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Rename global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o -&gt; offset</a:t>
                      </a:r>
                    </a:p>
                  </a:txBody>
                  <a:tcPr/>
                </a:tc>
                <a:tc>
                  <a:txBody>
                    <a:bodyPr/>
                    <a:lstStyle/>
                    <a:p>
                      <a:r>
                        <a:rPr lang="en-US" dirty="0">
                          <a:latin typeface="+mn-lt"/>
                        </a:rPr>
                        <a:t>Approval Tests</a:t>
                      </a: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Add loop braces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[clang-tidy]</a:t>
                      </a:r>
                    </a:p>
                  </a:txBody>
                  <a:tcPr/>
                </a:tc>
                <a:tc>
                  <a:txBody>
                    <a:bodyPr/>
                    <a:lstStyle/>
                    <a:p>
                      <a:r>
                        <a:rPr lang="en-US" dirty="0">
                          <a:latin typeface="+mn-lt"/>
                        </a:rPr>
                        <a:t>Approval Tests</a:t>
                      </a:r>
                    </a:p>
                  </a:txBody>
                  <a:tcPr/>
                </a:tc>
                <a:extLst>
                  <a:ext uri="{0D108BD9-81ED-4DB2-BD59-A6C34878D82A}">
                    <a16:rowId xmlns:a16="http://schemas.microsoft.com/office/drawing/2014/main" val="1198064755"/>
                  </a:ext>
                </a:extLst>
              </a:tr>
            </a:tbl>
          </a:graphicData>
        </a:graphic>
      </p:graphicFrame>
    </p:spTree>
    <p:extLst>
      <p:ext uri="{BB962C8B-B14F-4D97-AF65-F5344CB8AC3E}">
        <p14:creationId xmlns:p14="http://schemas.microsoft.com/office/powerpoint/2010/main" val="37709751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5632311"/>
          </a:xfrm>
          <a:prstGeom prst="rect">
            <a:avLst/>
          </a:prstGeom>
          <a:noFill/>
        </p:spPr>
        <p:txBody>
          <a:bodyPr wrap="square" rtlCol="0">
            <a:spAutoFit/>
          </a:bodyPr>
          <a:lstStyle/>
          <a:p>
            <a:pPr rtl="0">
              <a:spcBef>
                <a:spcPts val="0"/>
              </a:spcBef>
              <a:spcAft>
                <a:spcPts val="0"/>
              </a:spcAft>
            </a:pPr>
            <a:endParaRPr lang="en-US" sz="180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str_idx</a:t>
            </a:r>
            <a:r>
              <a:rPr lang="en-US" sz="1800" i="0" u="none" strike="noStrike" dirty="0">
                <a:solidFill>
                  <a:srgbClr val="3B3B3B"/>
                </a:solidFill>
                <a:effectLst/>
                <a:highlight>
                  <a:srgbClr val="FFFFFF"/>
                </a:highlight>
                <a:latin typeface="Andale Mono" panose="020B0509000000000004" pitchFamily="49" charset="0"/>
              </a:rPr>
              <a:t>, x, y, offset,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x++)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10)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80;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 offset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0000FF"/>
                </a:solidFill>
                <a:effectLst/>
                <a:highlight>
                  <a:srgbClr val="FFFFFF"/>
                </a:highlight>
                <a:latin typeface="Andale Mono" panose="020B0509000000000004" pitchFamily="49" charset="0"/>
              </a:rPr>
              <a:t>else</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(x &gt;= 0 &amp;&amp; 80 &gt; x &amp;&amp;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b[y +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6C479AC5-EBC6-E9DF-AC83-5102C69B854C}"/>
              </a:ext>
            </a:extLst>
          </p:cNvPr>
          <p:cNvGraphicFramePr>
            <a:graphicFrameLocks noGrp="1"/>
          </p:cNvGraphicFramePr>
          <p:nvPr>
            <p:extLst>
              <p:ext uri="{D42A27DB-BD31-4B8C-83A1-F6EECF244321}">
                <p14:modId xmlns:p14="http://schemas.microsoft.com/office/powerpoint/2010/main" val="1066648228"/>
              </p:ext>
            </p:extLst>
          </p:nvPr>
        </p:nvGraphicFramePr>
        <p:xfrm>
          <a:off x="8125097" y="-1"/>
          <a:ext cx="4066903" cy="2144511"/>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t>2 Steps</a:t>
                      </a:r>
                    </a:p>
                  </a:txBody>
                  <a:tcPr/>
                </a:tc>
                <a:tc>
                  <a:txBody>
                    <a:bodyPr/>
                    <a:lstStyle/>
                    <a:p>
                      <a:r>
                        <a:rPr lang="en-US" dirty="0"/>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global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nsolas" panose="020B0609020204030204" pitchFamily="49" charset="0"/>
                        </a:rPr>
                        <a:t>_ -&gt; </a:t>
                      </a:r>
                      <a:r>
                        <a:rPr lang="en-US" dirty="0" err="1">
                          <a:latin typeface="Andale Mono" panose="020B0509000000000004" pitchFamily="49" charset="0"/>
                          <a:cs typeface="Consolas" panose="020B0609020204030204" pitchFamily="49" charset="0"/>
                        </a:rPr>
                        <a:t>str_idx</a:t>
                      </a:r>
                      <a:endParaRPr lang="en-US" dirty="0">
                        <a:latin typeface="Andale Mono" panose="020B0509000000000004" pitchFamily="49" charset="0"/>
                        <a:cs typeface="Consolas" panose="020B0609020204030204" pitchFamily="49" charset="0"/>
                      </a:endParaRPr>
                    </a:p>
                  </a:txBody>
                  <a:tcPr/>
                </a:tc>
                <a:tc>
                  <a:txBody>
                    <a:bodyPr/>
                    <a:lstStyle/>
                    <a:p>
                      <a:r>
                        <a:rPr lang="en-US" dirty="0"/>
                        <a:t>Approval Tests</a:t>
                      </a: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Andale Mono" panose="020B0509000000000004" pitchFamily="49" charset="0"/>
                          <a:cs typeface="Consolas" panose="020B0609020204030204" pitchFamily="49" charset="0"/>
                        </a:rPr>
                        <a: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nsolas" panose="020B0609020204030204" pitchFamily="49" charset="0"/>
                        </a:rPr>
                        <a:t>Ternary to if</a:t>
                      </a:r>
                    </a:p>
                  </a:txBody>
                  <a:tcPr/>
                </a:tc>
                <a:tc>
                  <a:txBody>
                    <a:bodyPr/>
                    <a:lstStyle/>
                    <a:p>
                      <a:r>
                        <a:rPr lang="en-US" dirty="0"/>
                        <a:t>Approval Tests</a:t>
                      </a:r>
                    </a:p>
                  </a:txBody>
                  <a:tcPr/>
                </a:tc>
                <a:extLst>
                  <a:ext uri="{0D108BD9-81ED-4DB2-BD59-A6C34878D82A}">
                    <a16:rowId xmlns:a16="http://schemas.microsoft.com/office/drawing/2014/main" val="1198064755"/>
                  </a:ext>
                </a:extLst>
              </a:tr>
            </a:tbl>
          </a:graphicData>
        </a:graphic>
      </p:graphicFrame>
    </p:spTree>
    <p:extLst>
      <p:ext uri="{BB962C8B-B14F-4D97-AF65-F5344CB8AC3E}">
        <p14:creationId xmlns:p14="http://schemas.microsoft.com/office/powerpoint/2010/main" val="256460590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angled multi-colored wire">
            <a:extLst>
              <a:ext uri="{FF2B5EF4-FFF2-40B4-BE49-F238E27FC236}">
                <a16:creationId xmlns:a16="http://schemas.microsoft.com/office/drawing/2014/main" id="{D00FB6F9-BAD4-4D0A-5891-A49F65FC3D85}"/>
              </a:ext>
            </a:extLst>
          </p:cNvPr>
          <p:cNvPicPr>
            <a:picLocks noChangeAspect="1"/>
          </p:cNvPicPr>
          <p:nvPr/>
        </p:nvPicPr>
        <p:blipFill>
          <a:blip r:embed="rId2">
            <a:alphaModFix/>
          </a:blip>
          <a:stretch>
            <a:fillRect/>
          </a:stretch>
        </p:blipFill>
        <p:spPr>
          <a:xfrm>
            <a:off x="-1" y="-1292087"/>
            <a:ext cx="12231309" cy="8162649"/>
          </a:xfrm>
          <a:prstGeom prst="rect">
            <a:avLst/>
          </a:prstGeom>
          <a:effectLst>
            <a:outerShdw blurRad="50800" dist="50800" dir="5400000" algn="ctr" rotWithShape="0">
              <a:schemeClr val="bg1"/>
            </a:outerShdw>
          </a:effectLst>
        </p:spPr>
      </p:pic>
      <p:sp>
        <p:nvSpPr>
          <p:cNvPr id="12" name="Rounded Rectangle 11">
            <a:extLst>
              <a:ext uri="{FF2B5EF4-FFF2-40B4-BE49-F238E27FC236}">
                <a16:creationId xmlns:a16="http://schemas.microsoft.com/office/drawing/2014/main" id="{BE39BA6A-B60D-92E8-1719-C4A17C2123FD}"/>
              </a:ext>
            </a:extLst>
          </p:cNvPr>
          <p:cNvSpPr/>
          <p:nvPr/>
        </p:nvSpPr>
        <p:spPr>
          <a:xfrm>
            <a:off x="1133061" y="2961862"/>
            <a:ext cx="10220739" cy="2882346"/>
          </a:xfrm>
          <a:prstGeom prst="roundRect">
            <a:avLst/>
          </a:prstGeom>
          <a:solidFill>
            <a:srgbClr val="FFFFFF"/>
          </a:solidFill>
          <a:ln>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C970459-7E93-19AE-BE7D-A878D3D78A82}"/>
              </a:ext>
            </a:extLst>
          </p:cNvPr>
          <p:cNvSpPr>
            <a:spLocks noGrp="1"/>
          </p:cNvSpPr>
          <p:nvPr>
            <p:ph idx="1"/>
          </p:nvPr>
        </p:nvSpPr>
        <p:spPr>
          <a:xfrm>
            <a:off x="838200" y="3350935"/>
            <a:ext cx="10515600" cy="2493273"/>
          </a:xfrm>
        </p:spPr>
        <p:txBody>
          <a:bodyPr>
            <a:noAutofit/>
          </a:bodyPr>
          <a:lstStyle/>
          <a:p>
            <a:pPr marL="0" indent="0" algn="ctr">
              <a:buNone/>
            </a:pPr>
            <a:r>
              <a:rPr lang="en-US" sz="4000" b="1" dirty="0">
                <a:latin typeface="+mj-lt"/>
              </a:rPr>
              <a:t>I study legacy code and ways to work with it</a:t>
            </a:r>
          </a:p>
          <a:p>
            <a:pPr marL="0" indent="0" algn="ctr">
              <a:buNone/>
            </a:pPr>
            <a:endParaRPr lang="en-US" sz="4000" b="1" dirty="0">
              <a:latin typeface="+mj-lt"/>
            </a:endParaRPr>
          </a:p>
          <a:p>
            <a:pPr marL="0" indent="0" algn="ctr">
              <a:buNone/>
            </a:pPr>
            <a:r>
              <a:rPr lang="en-US" sz="4000" b="1" dirty="0">
                <a:latin typeface="+mj-lt"/>
              </a:rPr>
              <a:t>I test my methods on extreme examples</a:t>
            </a:r>
          </a:p>
        </p:txBody>
      </p:sp>
    </p:spTree>
    <p:extLst>
      <p:ext uri="{BB962C8B-B14F-4D97-AF65-F5344CB8AC3E}">
        <p14:creationId xmlns:p14="http://schemas.microsoft.com/office/powerpoint/2010/main" val="1606110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7383" y="1326441"/>
            <a:ext cx="10907486" cy="5632311"/>
          </a:xfrm>
          <a:prstGeom prst="rect">
            <a:avLst/>
          </a:prstGeom>
          <a:noFill/>
        </p:spPr>
        <p:txBody>
          <a:bodyPr wrap="square" rtlCol="0">
            <a:spAutoFit/>
          </a:bodyPr>
          <a:lstStyle/>
          <a:p>
            <a:pPr rtl="0">
              <a:spcBef>
                <a:spcPts val="0"/>
              </a:spcBef>
              <a:spcAft>
                <a:spcPts val="0"/>
              </a:spcAft>
            </a:pPr>
            <a:endParaRPr lang="en-US" sz="180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str_idx</a:t>
            </a:r>
            <a:r>
              <a:rPr lang="en-US" sz="1800" i="0" u="none" strike="noStrike" dirty="0">
                <a:solidFill>
                  <a:srgbClr val="3B3B3B"/>
                </a:solidFill>
                <a:effectLst/>
                <a:highlight>
                  <a:srgbClr val="FFFFFF"/>
                </a:highlight>
                <a:latin typeface="Andale Mono" panose="020B0509000000000004" pitchFamily="49" charset="0"/>
              </a:rPr>
              <a:t>, x, y, offset,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x++)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10)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80;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 offset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0000FF"/>
                </a:solidFill>
                <a:effectLst/>
                <a:highlight>
                  <a:srgbClr val="FFFFFF"/>
                </a:highlight>
                <a:latin typeface="Andale Mono" panose="020B0509000000000004" pitchFamily="49" charset="0"/>
              </a:rPr>
              <a:t>else</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(x &gt;= 0 &amp;&amp; 80 &gt; x &amp;&amp;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[y +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B7AB8E2C-7E9D-E5C6-FF0C-0718D13BFF9B}"/>
              </a:ext>
            </a:extLst>
          </p:cNvPr>
          <p:cNvGraphicFramePr>
            <a:graphicFrameLocks noGrp="1"/>
          </p:cNvGraphicFramePr>
          <p:nvPr>
            <p:extLst>
              <p:ext uri="{D42A27DB-BD31-4B8C-83A1-F6EECF244321}">
                <p14:modId xmlns:p14="http://schemas.microsoft.com/office/powerpoint/2010/main" val="1487268003"/>
              </p:ext>
            </p:extLst>
          </p:nvPr>
        </p:nvGraphicFramePr>
        <p:xfrm>
          <a:off x="8125097" y="-1"/>
          <a:ext cx="4066903" cy="1323753"/>
        </p:xfrm>
        <a:graphic>
          <a:graphicData uri="http://schemas.openxmlformats.org/drawingml/2006/table">
            <a:tbl>
              <a:tblPr firstRow="1" bandRow="1">
                <a:tableStyleId>{5C22544A-7EE6-4342-B048-85BDC9FD1C3A}</a:tableStyleId>
              </a:tblPr>
              <a:tblGrid>
                <a:gridCol w="2564801">
                  <a:extLst>
                    <a:ext uri="{9D8B030D-6E8A-4147-A177-3AD203B41FA5}">
                      <a16:colId xmlns:a16="http://schemas.microsoft.com/office/drawing/2014/main" val="4242953545"/>
                    </a:ext>
                  </a:extLst>
                </a:gridCol>
                <a:gridCol w="1502102">
                  <a:extLst>
                    <a:ext uri="{9D8B030D-6E8A-4147-A177-3AD203B41FA5}">
                      <a16:colId xmlns:a16="http://schemas.microsoft.com/office/drawing/2014/main" val="2253680097"/>
                    </a:ext>
                  </a:extLst>
                </a:gridCol>
              </a:tblGrid>
              <a:tr h="409353">
                <a:tc>
                  <a:txBody>
                    <a:bodyPr/>
                    <a:lstStyle/>
                    <a:p>
                      <a:r>
                        <a:rPr lang="en-US" dirty="0"/>
                        <a:t>Step</a:t>
                      </a:r>
                    </a:p>
                  </a:txBody>
                  <a:tcPr/>
                </a:tc>
                <a:tc>
                  <a:txBody>
                    <a:bodyPr/>
                    <a:lstStyle/>
                    <a:p>
                      <a:r>
                        <a:rPr lang="en-US" dirty="0"/>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global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ndale Mono" panose="020B0509000000000004" pitchFamily="49" charset="0"/>
                          <a:cs typeface="Consolas" panose="020B0609020204030204" pitchFamily="49" charset="0"/>
                        </a:rPr>
                        <a:t>b -&gt; </a:t>
                      </a:r>
                      <a:r>
                        <a:rPr lang="en-US" dirty="0" err="1">
                          <a:latin typeface="Andale Mono" panose="020B0509000000000004" pitchFamily="49" charset="0"/>
                          <a:cs typeface="Consolas" panose="020B0609020204030204" pitchFamily="49" charset="0"/>
                        </a:rPr>
                        <a:t>frame_buffer</a:t>
                      </a:r>
                      <a:endParaRPr lang="en-US" dirty="0">
                        <a:latin typeface="Andale Mono" panose="020B0509000000000004" pitchFamily="49" charset="0"/>
                        <a:cs typeface="Consolas" panose="020B0609020204030204" pitchFamily="49" charset="0"/>
                      </a:endParaRPr>
                    </a:p>
                  </a:txBody>
                  <a:tcPr/>
                </a:tc>
                <a:tc>
                  <a:txBody>
                    <a:bodyPr/>
                    <a:lstStyle/>
                    <a:p>
                      <a:r>
                        <a:rPr lang="en-US" dirty="0"/>
                        <a:t>Approval Tests</a:t>
                      </a:r>
                    </a:p>
                  </a:txBody>
                  <a:tcPr/>
                </a:tc>
                <a:extLst>
                  <a:ext uri="{0D108BD9-81ED-4DB2-BD59-A6C34878D82A}">
                    <a16:rowId xmlns:a16="http://schemas.microsoft.com/office/drawing/2014/main" val="2379754466"/>
                  </a:ext>
                </a:extLst>
              </a:tr>
            </a:tbl>
          </a:graphicData>
        </a:graphic>
      </p:graphicFrame>
    </p:spTree>
    <p:extLst>
      <p:ext uri="{BB962C8B-B14F-4D97-AF65-F5344CB8AC3E}">
        <p14:creationId xmlns:p14="http://schemas.microsoft.com/office/powerpoint/2010/main" val="10148527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88608" y="1030284"/>
            <a:ext cx="10907486" cy="5909310"/>
          </a:xfrm>
          <a:prstGeom prst="rect">
            <a:avLst/>
          </a:prstGeom>
          <a:noFill/>
        </p:spPr>
        <p:txBody>
          <a:bodyPr wrap="square" rtlCol="0">
            <a:spAutoFit/>
          </a:bodyPr>
          <a:lstStyle/>
          <a:p>
            <a:pPr rtl="0">
              <a:spcBef>
                <a:spcPts val="0"/>
              </a:spcBef>
              <a:spcAft>
                <a:spcPts val="0"/>
              </a:spcAft>
            </a:pPr>
            <a:endParaRPr lang="en-US" sz="180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FRAME_BUFFER_WIDTH = 80;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str_idx</a:t>
            </a:r>
            <a:r>
              <a:rPr lang="en-US" sz="1800" i="0" u="none" strike="noStrike" dirty="0">
                <a:solidFill>
                  <a:srgbClr val="3B3B3B"/>
                </a:solidFill>
                <a:effectLst/>
                <a:highlight>
                  <a:srgbClr val="FFFFFF"/>
                </a:highlight>
                <a:latin typeface="Andale Mono" panose="020B0509000000000004" pitchFamily="49" charset="0"/>
              </a:rPr>
              <a:t>, x, y, </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void</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render_glyph</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err="1">
                <a:solidFill>
                  <a:srgbClr val="3B3B3B"/>
                </a:solidFill>
                <a:effectLst/>
                <a:highlight>
                  <a:srgbClr val="FFFFFF"/>
                </a:highlight>
                <a:latin typeface="Andale Mono" panose="020B0509000000000004" pitchFamily="49" charset="0"/>
              </a:rPr>
              <a:t>num_glyphs</a:t>
            </a:r>
            <a:r>
              <a:rPr lang="en-US" sz="1800" i="0" u="none" strike="noStrike" dirty="0">
                <a:solidFill>
                  <a:srgbClr val="3B3B3B"/>
                </a:solidFill>
                <a:effectLst/>
                <a:highlight>
                  <a:srgbClr val="FFFFFF"/>
                </a:highlight>
                <a:latin typeface="Andale Mono" panose="020B0509000000000004" pitchFamily="49" charset="0"/>
              </a:rPr>
              <a:t>--; x++)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10)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FRAME_BUFFER_WIDTH;</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 </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0000FF"/>
                </a:solidFill>
                <a:effectLst/>
                <a:highlight>
                  <a:srgbClr val="FFFFFF"/>
                </a:highlight>
                <a:latin typeface="Andale Mono" panose="020B0509000000000004" pitchFamily="49" charset="0"/>
              </a:rPr>
              <a:t>else</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(x &gt;= 0 &amp;&amp; FRAME_BUFFER_WIDTH &gt; x &amp;&amp;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[y + x] = </a:t>
            </a:r>
            <a:r>
              <a:rPr lang="en-US" sz="1800" i="0" u="none" strike="noStrike" dirty="0" err="1">
                <a:solidFill>
                  <a:srgbClr val="3B3B3B"/>
                </a:solidFill>
                <a:effectLst/>
                <a:highlight>
                  <a:srgbClr val="FFFFFF"/>
                </a:highlight>
                <a:latin typeface="Andale Mono" panose="020B0509000000000004" pitchFamily="49" charset="0"/>
              </a:rPr>
              <a:t>glyph_char</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3" name="Table 2">
            <a:extLst>
              <a:ext uri="{FF2B5EF4-FFF2-40B4-BE49-F238E27FC236}">
                <a16:creationId xmlns:a16="http://schemas.microsoft.com/office/drawing/2014/main" id="{037C9AD2-4839-DC26-DE17-39720AADC514}"/>
              </a:ext>
            </a:extLst>
          </p:cNvPr>
          <p:cNvGraphicFramePr>
            <a:graphicFrameLocks noGrp="1"/>
          </p:cNvGraphicFramePr>
          <p:nvPr>
            <p:extLst>
              <p:ext uri="{D42A27DB-BD31-4B8C-83A1-F6EECF244321}">
                <p14:modId xmlns:p14="http://schemas.microsoft.com/office/powerpoint/2010/main" val="2808735497"/>
              </p:ext>
            </p:extLst>
          </p:nvPr>
        </p:nvGraphicFramePr>
        <p:xfrm>
          <a:off x="8125097" y="-1"/>
          <a:ext cx="4066903" cy="2238153"/>
        </p:xfrm>
        <a:graphic>
          <a:graphicData uri="http://schemas.openxmlformats.org/drawingml/2006/table">
            <a:tbl>
              <a:tblPr firstRow="1" bandRow="1">
                <a:tableStyleId>{5C22544A-7EE6-4342-B048-85BDC9FD1C3A}</a:tableStyleId>
              </a:tblPr>
              <a:tblGrid>
                <a:gridCol w="2717074">
                  <a:extLst>
                    <a:ext uri="{9D8B030D-6E8A-4147-A177-3AD203B41FA5}">
                      <a16:colId xmlns:a16="http://schemas.microsoft.com/office/drawing/2014/main" val="4242953545"/>
                    </a:ext>
                  </a:extLst>
                </a:gridCol>
                <a:gridCol w="1349829">
                  <a:extLst>
                    <a:ext uri="{9D8B030D-6E8A-4147-A177-3AD203B41FA5}">
                      <a16:colId xmlns:a16="http://schemas.microsoft.com/office/drawing/2014/main" val="2253680097"/>
                    </a:ext>
                  </a:extLst>
                </a:gridCol>
              </a:tblGrid>
              <a:tr h="409353">
                <a:tc>
                  <a:txBody>
                    <a:bodyPr/>
                    <a:lstStyle/>
                    <a:p>
                      <a:r>
                        <a:rPr lang="en-US" dirty="0">
                          <a:latin typeface="+mn-lt"/>
                        </a:rPr>
                        <a:t>2 Steps</a:t>
                      </a:r>
                    </a:p>
                  </a:txBody>
                  <a:tcPr/>
                </a:tc>
                <a:tc>
                  <a:txBody>
                    <a:bodyPr/>
                    <a:lstStyle/>
                    <a:p>
                      <a:r>
                        <a:rPr lang="en-US" dirty="0">
                          <a:latin typeface="+mn-lt"/>
                        </a:rPr>
                        <a:t>Test</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Rename global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offset -&gt; </a:t>
                      </a:r>
                      <a:r>
                        <a:rPr lang="en-US" dirty="0" err="1">
                          <a:latin typeface="+mn-lt"/>
                          <a:cs typeface="Consolas" panose="020B0609020204030204" pitchFamily="49" charset="0"/>
                        </a:rPr>
                        <a:t>buffer_offset</a:t>
                      </a:r>
                      <a:endParaRPr lang="en-US" dirty="0">
                        <a:latin typeface="+mn-lt"/>
                        <a:cs typeface="Consolas" panose="020B0609020204030204" pitchFamily="49" charset="0"/>
                      </a:endParaRPr>
                    </a:p>
                  </a:txBody>
                  <a:tcPr/>
                </a:tc>
                <a:tc>
                  <a:txBody>
                    <a:bodyPr/>
                    <a:lstStyle/>
                    <a:p>
                      <a:r>
                        <a:rPr lang="en-US" dirty="0">
                          <a:latin typeface="+mn-lt"/>
                        </a:rPr>
                        <a:t>Approval Tests</a:t>
                      </a: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Extract const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FRAME_BUFFER_WIDTH</a:t>
                      </a:r>
                    </a:p>
                  </a:txBody>
                  <a:tcPr/>
                </a:tc>
                <a:tc>
                  <a:txBody>
                    <a:bodyPr/>
                    <a:lstStyle/>
                    <a:p>
                      <a:r>
                        <a:rPr lang="en-US" dirty="0">
                          <a:latin typeface="+mn-lt"/>
                        </a:rPr>
                        <a:t>Approval</a:t>
                      </a:r>
                    </a:p>
                    <a:p>
                      <a:r>
                        <a:rPr lang="en-US" dirty="0">
                          <a:latin typeface="+mn-lt"/>
                        </a:rPr>
                        <a:t>Tests</a:t>
                      </a:r>
                    </a:p>
                  </a:txBody>
                  <a:tcPr/>
                </a:tc>
                <a:extLst>
                  <a:ext uri="{0D108BD9-81ED-4DB2-BD59-A6C34878D82A}">
                    <a16:rowId xmlns:a16="http://schemas.microsoft.com/office/drawing/2014/main" val="2093974414"/>
                  </a:ext>
                </a:extLst>
              </a:tr>
            </a:tbl>
          </a:graphicData>
        </a:graphic>
      </p:graphicFrame>
    </p:spTree>
    <p:extLst>
      <p:ext uri="{BB962C8B-B14F-4D97-AF65-F5344CB8AC3E}">
        <p14:creationId xmlns:p14="http://schemas.microsoft.com/office/powerpoint/2010/main" val="262976153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FB1890-78CC-0103-BB19-D1D7531DBC11}"/>
              </a:ext>
            </a:extLst>
          </p:cNvPr>
          <p:cNvSpPr txBox="1"/>
          <p:nvPr/>
        </p:nvSpPr>
        <p:spPr>
          <a:xfrm>
            <a:off x="274321" y="198747"/>
            <a:ext cx="10907486" cy="2031325"/>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double</a:t>
            </a:r>
            <a:r>
              <a:rPr lang="en-US" sz="1800" i="0" u="none" strike="noStrike" dirty="0">
                <a:solidFill>
                  <a:srgbClr val="3B3B3B"/>
                </a:solidFill>
                <a:effectLst/>
                <a:highlight>
                  <a:srgbClr val="FFFFFF"/>
                </a:highlight>
                <a:latin typeface="Andale Mono" panose="020B0509000000000004" pitchFamily="49" charset="0"/>
              </a:rPr>
              <a:t> TWO_PI = 6.28;</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double</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theta_step</a:t>
            </a:r>
            <a:r>
              <a:rPr lang="en-US" sz="1800" i="0" u="none" strike="noStrike" dirty="0">
                <a:solidFill>
                  <a:srgbClr val="3B3B3B"/>
                </a:solidFill>
                <a:effectLst/>
                <a:highlight>
                  <a:srgbClr val="FFFFFF"/>
                </a:highlight>
                <a:latin typeface="Andale Mono" panose="020B0509000000000004" pitchFamily="49" charset="0"/>
              </a:rPr>
              <a:t> = 0.07;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double</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phi_step</a:t>
            </a:r>
            <a:r>
              <a:rPr lang="en-US" sz="1800" i="0" u="none" strike="noStrike" dirty="0">
                <a:solidFill>
                  <a:srgbClr val="3B3B3B"/>
                </a:solidFill>
                <a:effectLst/>
                <a:highlight>
                  <a:srgbClr val="FFFFFF"/>
                </a:highlight>
                <a:latin typeface="Andale Mono" panose="020B0509000000000004" pitchFamily="49" charset="0"/>
              </a:rPr>
              <a:t> = 0.02;</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SCALING_FACTOR = 15;</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FRAME_BUFFER_WIDTH = 80;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static</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const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FRAME_BUFFER_SIZE = 1840;</a:t>
            </a:r>
            <a:br>
              <a:rPr lang="en-US" dirty="0">
                <a:latin typeface="Andale Mono" panose="020B0509000000000004" pitchFamily="49" charset="0"/>
              </a:rPr>
            </a:br>
            <a:endParaRPr lang="en-US" dirty="0">
              <a:latin typeface="Andale Mono" panose="020B0509000000000004" pitchFamily="49" charset="0"/>
            </a:endParaRPr>
          </a:p>
        </p:txBody>
      </p:sp>
      <p:graphicFrame>
        <p:nvGraphicFramePr>
          <p:cNvPr id="4" name="Table 3">
            <a:extLst>
              <a:ext uri="{FF2B5EF4-FFF2-40B4-BE49-F238E27FC236}">
                <a16:creationId xmlns:a16="http://schemas.microsoft.com/office/drawing/2014/main" id="{E11F97F3-FF6C-E2E9-1415-F6AC2516B96B}"/>
              </a:ext>
            </a:extLst>
          </p:cNvPr>
          <p:cNvGraphicFramePr>
            <a:graphicFrameLocks noGrp="1"/>
          </p:cNvGraphicFramePr>
          <p:nvPr>
            <p:extLst>
              <p:ext uri="{D42A27DB-BD31-4B8C-83A1-F6EECF244321}">
                <p14:modId xmlns:p14="http://schemas.microsoft.com/office/powerpoint/2010/main" val="381375623"/>
              </p:ext>
            </p:extLst>
          </p:nvPr>
        </p:nvGraphicFramePr>
        <p:xfrm>
          <a:off x="8125096" y="-1"/>
          <a:ext cx="4066903" cy="3786027"/>
        </p:xfrm>
        <a:graphic>
          <a:graphicData uri="http://schemas.openxmlformats.org/drawingml/2006/table">
            <a:tbl>
              <a:tblPr firstRow="1" bandRow="1">
                <a:tableStyleId>{5C22544A-7EE6-4342-B048-85BDC9FD1C3A}</a:tableStyleId>
              </a:tblPr>
              <a:tblGrid>
                <a:gridCol w="4066903">
                  <a:extLst>
                    <a:ext uri="{9D8B030D-6E8A-4147-A177-3AD203B41FA5}">
                      <a16:colId xmlns:a16="http://schemas.microsoft.com/office/drawing/2014/main" val="4242953545"/>
                    </a:ext>
                  </a:extLst>
                </a:gridCol>
              </a:tblGrid>
              <a:tr h="409353">
                <a:tc>
                  <a:txBody>
                    <a:bodyPr/>
                    <a:lstStyle/>
                    <a:p>
                      <a:r>
                        <a:rPr lang="en-US" dirty="0"/>
                        <a:t>4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 const </a:t>
                      </a:r>
                      <a:r>
                        <a:rPr lang="en-US" dirty="0">
                          <a:latin typeface="Andale Mono" panose="020B0509000000000004" pitchFamily="49" charset="0"/>
                          <a:cs typeface="Consolas" panose="020B0609020204030204" pitchFamily="49" charset="0"/>
                        </a:rPr>
                        <a:t>TWO_PI</a:t>
                      </a: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Extract const </a:t>
                      </a:r>
                      <a:r>
                        <a:rPr lang="en-US" dirty="0" err="1">
                          <a:latin typeface="+mn-lt"/>
                          <a:cs typeface="Consolas" panose="020B0609020204030204" pitchFamily="49" charset="0"/>
                        </a:rPr>
                        <a:t>theta_step</a:t>
                      </a:r>
                      <a:endParaRPr lang="en-US" dirty="0">
                        <a:latin typeface="+mn-lt"/>
                        <a:cs typeface="Consolas" panose="020B0609020204030204" pitchFamily="49" charset="0"/>
                      </a:endParaRPr>
                    </a:p>
                  </a:txBody>
                  <a:tcPr/>
                </a:tc>
                <a:extLst>
                  <a:ext uri="{0D108BD9-81ED-4DB2-BD59-A6C34878D82A}">
                    <a16:rowId xmlns:a16="http://schemas.microsoft.com/office/drawing/2014/main" val="1384306254"/>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Extract const </a:t>
                      </a:r>
                      <a:r>
                        <a:rPr lang="en-US" dirty="0" err="1">
                          <a:latin typeface="+mn-lt"/>
                          <a:cs typeface="Consolas" panose="020B0609020204030204" pitchFamily="49" charset="0"/>
                        </a:rPr>
                        <a:t>phi_step</a:t>
                      </a:r>
                      <a:endParaRPr lang="en-US" dirty="0">
                        <a:latin typeface="+mn-lt"/>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cs typeface="Consolas" panose="020B0609020204030204" pitchFamily="49" charset="0"/>
                      </a:endParaRPr>
                    </a:p>
                  </a:txBody>
                  <a:tcPr/>
                </a:tc>
                <a:extLst>
                  <a:ext uri="{0D108BD9-81ED-4DB2-BD59-A6C34878D82A}">
                    <a16:rowId xmlns:a16="http://schemas.microsoft.com/office/drawing/2014/main" val="4066481621"/>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Extract const FRAME_BUFFER_WIDTH</a:t>
                      </a:r>
                    </a:p>
                  </a:txBody>
                  <a:tcPr/>
                </a:tc>
                <a:extLst>
                  <a:ext uri="{0D108BD9-81ED-4DB2-BD59-A6C34878D82A}">
                    <a16:rowId xmlns:a16="http://schemas.microsoft.com/office/drawing/2014/main" val="2093974414"/>
                  </a:ext>
                </a:extLst>
              </a:tr>
            </a:tbl>
          </a:graphicData>
        </a:graphic>
      </p:graphicFrame>
    </p:spTree>
    <p:extLst>
      <p:ext uri="{BB962C8B-B14F-4D97-AF65-F5344CB8AC3E}">
        <p14:creationId xmlns:p14="http://schemas.microsoft.com/office/powerpoint/2010/main" val="37537894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cube&#10;&#10;Description automatically generated">
            <a:extLst>
              <a:ext uri="{FF2B5EF4-FFF2-40B4-BE49-F238E27FC236}">
                <a16:creationId xmlns:a16="http://schemas.microsoft.com/office/drawing/2014/main" id="{1A7E9307-0CD8-0FF0-7A70-A3D57AC7F607}"/>
              </a:ext>
            </a:extLst>
          </p:cNvPr>
          <p:cNvPicPr>
            <a:picLocks noChangeAspect="1"/>
          </p:cNvPicPr>
          <p:nvPr/>
        </p:nvPicPr>
        <p:blipFill>
          <a:blip r:embed="rId2"/>
          <a:stretch>
            <a:fillRect/>
          </a:stretch>
        </p:blipFill>
        <p:spPr>
          <a:xfrm>
            <a:off x="3881832" y="2179982"/>
            <a:ext cx="4428335" cy="2498035"/>
          </a:xfrm>
          <a:prstGeom prst="rect">
            <a:avLst/>
          </a:prstGeom>
          <a:ln w="12700">
            <a:solidFill>
              <a:schemeClr val="tx1">
                <a:lumMod val="50000"/>
                <a:lumOff val="50000"/>
              </a:schemeClr>
            </a:solidFill>
          </a:ln>
        </p:spPr>
      </p:pic>
    </p:spTree>
    <p:extLst>
      <p:ext uri="{BB962C8B-B14F-4D97-AF65-F5344CB8AC3E}">
        <p14:creationId xmlns:p14="http://schemas.microsoft.com/office/powerpoint/2010/main" val="2677259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white text&#10;&#10;Description automatically generated">
            <a:extLst>
              <a:ext uri="{FF2B5EF4-FFF2-40B4-BE49-F238E27FC236}">
                <a16:creationId xmlns:a16="http://schemas.microsoft.com/office/drawing/2014/main" id="{0726D1C6-6B30-BD57-97AC-6F1F9FA45C6F}"/>
              </a:ext>
            </a:extLst>
          </p:cNvPr>
          <p:cNvPicPr>
            <a:picLocks noChangeAspect="1"/>
          </p:cNvPicPr>
          <p:nvPr/>
        </p:nvPicPr>
        <p:blipFill>
          <a:blip r:embed="rId2"/>
          <a:stretch>
            <a:fillRect/>
          </a:stretch>
        </p:blipFill>
        <p:spPr>
          <a:xfrm>
            <a:off x="8424092" y="5598160"/>
            <a:ext cx="2032000" cy="965200"/>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C2BB7E62-8C24-550B-F6A6-F7B3ECB46209}"/>
              </a:ext>
            </a:extLst>
          </p:cNvPr>
          <p:cNvPicPr>
            <a:picLocks noChangeAspect="1"/>
          </p:cNvPicPr>
          <p:nvPr/>
        </p:nvPicPr>
        <p:blipFill>
          <a:blip r:embed="rId3"/>
          <a:stretch>
            <a:fillRect/>
          </a:stretch>
        </p:blipFill>
        <p:spPr>
          <a:xfrm>
            <a:off x="802336" y="12215"/>
            <a:ext cx="10587328" cy="12137090"/>
          </a:xfrm>
          <a:prstGeom prst="rect">
            <a:avLst/>
          </a:prstGeom>
        </p:spPr>
      </p:pic>
    </p:spTree>
    <p:extLst>
      <p:ext uri="{BB962C8B-B14F-4D97-AF65-F5344CB8AC3E}">
        <p14:creationId xmlns:p14="http://schemas.microsoft.com/office/powerpoint/2010/main" val="2265021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background with white text&#10;&#10;Description automatically generated">
            <a:extLst>
              <a:ext uri="{FF2B5EF4-FFF2-40B4-BE49-F238E27FC236}">
                <a16:creationId xmlns:a16="http://schemas.microsoft.com/office/drawing/2014/main" id="{0726D1C6-6B30-BD57-97AC-6F1F9FA45C6F}"/>
              </a:ext>
            </a:extLst>
          </p:cNvPr>
          <p:cNvPicPr>
            <a:picLocks noChangeAspect="1"/>
          </p:cNvPicPr>
          <p:nvPr/>
        </p:nvPicPr>
        <p:blipFill>
          <a:blip r:embed="rId2"/>
          <a:stretch>
            <a:fillRect/>
          </a:stretch>
        </p:blipFill>
        <p:spPr>
          <a:xfrm>
            <a:off x="8424092" y="5598160"/>
            <a:ext cx="2032000" cy="965200"/>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C2BB7E62-8C24-550B-F6A6-F7B3ECB46209}"/>
              </a:ext>
            </a:extLst>
          </p:cNvPr>
          <p:cNvPicPr>
            <a:picLocks noChangeAspect="1"/>
          </p:cNvPicPr>
          <p:nvPr/>
        </p:nvPicPr>
        <p:blipFill>
          <a:blip r:embed="rId3"/>
          <a:stretch>
            <a:fillRect/>
          </a:stretch>
        </p:blipFill>
        <p:spPr>
          <a:xfrm>
            <a:off x="802336" y="-5279090"/>
            <a:ext cx="10587328" cy="12137090"/>
          </a:xfrm>
          <a:prstGeom prst="rect">
            <a:avLst/>
          </a:prstGeom>
        </p:spPr>
      </p:pic>
    </p:spTree>
    <p:extLst>
      <p:ext uri="{BB962C8B-B14F-4D97-AF65-F5344CB8AC3E}">
        <p14:creationId xmlns:p14="http://schemas.microsoft.com/office/powerpoint/2010/main" val="3145336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tegory">
            <a:extLst>
              <a:ext uri="{FF2B5EF4-FFF2-40B4-BE49-F238E27FC236}">
                <a16:creationId xmlns:a16="http://schemas.microsoft.com/office/drawing/2014/main" id="{EBD3E4AE-6FD1-AC9B-5401-F1256E96D385}"/>
              </a:ext>
            </a:extLst>
          </p:cNvPr>
          <p:cNvSpPr/>
          <p:nvPr/>
        </p:nvSpPr>
        <p:spPr>
          <a:xfrm>
            <a:off x="9871933" y="809898"/>
            <a:ext cx="1606731" cy="470262"/>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prompthi">
            <a:extLst>
              <a:ext uri="{FF2B5EF4-FFF2-40B4-BE49-F238E27FC236}">
                <a16:creationId xmlns:a16="http://schemas.microsoft.com/office/drawing/2014/main" id="{F3D20BDE-BC1A-477B-6106-6DBA64753708}"/>
              </a:ext>
            </a:extLst>
          </p:cNvPr>
          <p:cNvSpPr/>
          <p:nvPr/>
        </p:nvSpPr>
        <p:spPr>
          <a:xfrm>
            <a:off x="566057" y="966651"/>
            <a:ext cx="8510708" cy="584775"/>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prompt">
            <a:extLst>
              <a:ext uri="{FF2B5EF4-FFF2-40B4-BE49-F238E27FC236}">
                <a16:creationId xmlns:a16="http://schemas.microsoft.com/office/drawing/2014/main" id="{07B7A3BF-3E19-F2B3-6F86-E1A5785ADAA6}"/>
              </a:ext>
            </a:extLst>
          </p:cNvPr>
          <p:cNvSpPr txBox="1"/>
          <p:nvPr/>
        </p:nvSpPr>
        <p:spPr>
          <a:xfrm>
            <a:off x="566057" y="1071155"/>
            <a:ext cx="9207136" cy="1489638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D0D0D"/>
                </a:solidFill>
                <a:effectLst/>
                <a:latin typeface="Roboto" panose="02000000000000000000" pitchFamily="2" charset="0"/>
              </a:rPr>
              <a:t>You are an expert in software engineering including maintainability and refactoring.</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For every block of source code you are given, suggest several opportunities for renames.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Suggestions should help make the code more clear and honest, without being more verbose than needed.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Only show suggestions, never the updated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Keep responses brief.</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Behavior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When you receive code, list smells, rename suggestions, comment suggestions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Refactoring suggestion types</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We focus on suggestions that can be executed with automation</a:t>
            </a:r>
          </a:p>
          <a:p>
            <a:pPr rtl="0">
              <a:spcBef>
                <a:spcPts val="0"/>
              </a:spcBef>
              <a:spcAft>
                <a:spcPts val="0"/>
              </a:spcAft>
            </a:pP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Rename variable or parameter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Inline macro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Extract function or variable or constant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Add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Convert ternary to if</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Delete unused variable or parameter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Remove dead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Introduce parameter object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Grouping</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Group suggestions by the method they appear in, using a markdown heard. "Global" for no method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Rename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oldName1 -&gt; newName1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oldName2 -&gt; newName2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oldName3 -&gt; newName3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Smells response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Comment response format</a:t>
            </a:r>
            <a:r>
              <a:rPr lang="en-US" sz="1800" i="0" u="none" strike="noStrike" dirty="0">
                <a:solidFill>
                  <a:srgbClr val="0D0D0D"/>
                </a:solidFill>
                <a:effectLst/>
                <a:latin typeface="Roboto" panose="02000000000000000000" pitchFamily="2" charset="0"/>
              </a:rPr>
              <a:t> (use comment prefix for the language)</a:t>
            </a:r>
            <a:endParaRPr lang="en-US" sz="140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If you understand, say "Code&gt;"</a:t>
            </a:r>
            <a:endParaRPr lang="en-US" sz="1400" b="0" dirty="0">
              <a:effectLst/>
            </a:endParaRPr>
          </a:p>
          <a:p>
            <a:br>
              <a:rPr lang="en-US" sz="1400" dirty="0"/>
            </a:br>
            <a:endParaRPr lang="en-US" sz="1400" dirty="0">
              <a:solidFill>
                <a:schemeClr val="tx1">
                  <a:lumMod val="50000"/>
                  <a:lumOff val="50000"/>
                </a:schemeClr>
              </a:solidFill>
            </a:endParaRPr>
          </a:p>
        </p:txBody>
      </p:sp>
      <p:sp>
        <p:nvSpPr>
          <p:cNvPr id="3" name="TextBox 2">
            <a:extLst>
              <a:ext uri="{FF2B5EF4-FFF2-40B4-BE49-F238E27FC236}">
                <a16:creationId xmlns:a16="http://schemas.microsoft.com/office/drawing/2014/main" id="{328BBF91-956F-EBA3-0E7E-CED9425B4077}"/>
              </a:ext>
            </a:extLst>
          </p:cNvPr>
          <p:cNvSpPr txBox="1"/>
          <p:nvPr/>
        </p:nvSpPr>
        <p:spPr>
          <a:xfrm>
            <a:off x="10019212" y="809898"/>
            <a:ext cx="2246812" cy="3416320"/>
          </a:xfrm>
          <a:prstGeom prst="rect">
            <a:avLst/>
          </a:prstGeom>
          <a:noFill/>
        </p:spPr>
        <p:txBody>
          <a:bodyPr wrap="square" rtlCol="0">
            <a:spAutoFit/>
          </a:bodyPr>
          <a:lstStyle/>
          <a:p>
            <a:r>
              <a:rPr lang="en-US" sz="2400" b="1" i="0" dirty="0">
                <a:solidFill>
                  <a:schemeClr val="accent6">
                    <a:lumMod val="50000"/>
                  </a:schemeClr>
                </a:solidFill>
                <a:effectLst/>
                <a:latin typeface="Söhne"/>
              </a:rPr>
              <a:t>Role Play</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Clear task</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Constraints</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Response Structure</a:t>
            </a:r>
            <a:endParaRPr lang="en-US" sz="2400" b="1" dirty="0">
              <a:solidFill>
                <a:srgbClr val="0D0D0D"/>
              </a:solidFill>
              <a:latin typeface="Söhne"/>
            </a:endParaRPr>
          </a:p>
          <a:p>
            <a:endParaRPr lang="en-US" sz="2400" dirty="0"/>
          </a:p>
        </p:txBody>
      </p:sp>
      <p:sp>
        <p:nvSpPr>
          <p:cNvPr id="6" name="TextBox 5">
            <a:extLst>
              <a:ext uri="{FF2B5EF4-FFF2-40B4-BE49-F238E27FC236}">
                <a16:creationId xmlns:a16="http://schemas.microsoft.com/office/drawing/2014/main" id="{AE47DD55-EE86-7D1E-2DF2-4B7F96CCA83D}"/>
              </a:ext>
            </a:extLst>
          </p:cNvPr>
          <p:cNvSpPr txBox="1"/>
          <p:nvPr/>
        </p:nvSpPr>
        <p:spPr>
          <a:xfrm>
            <a:off x="4269121" y="185932"/>
            <a:ext cx="3653758" cy="584775"/>
          </a:xfrm>
          <a:prstGeom prst="rect">
            <a:avLst/>
          </a:prstGeom>
          <a:noFill/>
        </p:spPr>
        <p:txBody>
          <a:bodyPr wrap="square" rtlCol="0">
            <a:spAutoFit/>
          </a:bodyPr>
          <a:lstStyle/>
          <a:p>
            <a:r>
              <a:rPr lang="en-US" sz="3200" b="1" dirty="0" err="1"/>
              <a:t>RefactorGPT</a:t>
            </a:r>
            <a:r>
              <a:rPr lang="en-US" sz="3200" b="1" dirty="0"/>
              <a:t> Prompt</a:t>
            </a:r>
          </a:p>
        </p:txBody>
      </p:sp>
    </p:spTree>
    <p:extLst>
      <p:ext uri="{BB962C8B-B14F-4D97-AF65-F5344CB8AC3E}">
        <p14:creationId xmlns:p14="http://schemas.microsoft.com/office/powerpoint/2010/main" val="20691896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tegory">
            <a:extLst>
              <a:ext uri="{FF2B5EF4-FFF2-40B4-BE49-F238E27FC236}">
                <a16:creationId xmlns:a16="http://schemas.microsoft.com/office/drawing/2014/main" id="{EBD3E4AE-6FD1-AC9B-5401-F1256E96D385}"/>
              </a:ext>
            </a:extLst>
          </p:cNvPr>
          <p:cNvSpPr/>
          <p:nvPr/>
        </p:nvSpPr>
        <p:spPr>
          <a:xfrm>
            <a:off x="9914454" y="1548142"/>
            <a:ext cx="1606731" cy="470262"/>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prompthi">
            <a:extLst>
              <a:ext uri="{FF2B5EF4-FFF2-40B4-BE49-F238E27FC236}">
                <a16:creationId xmlns:a16="http://schemas.microsoft.com/office/drawing/2014/main" id="{F3D20BDE-BC1A-477B-6106-6DBA64753708}"/>
              </a:ext>
            </a:extLst>
          </p:cNvPr>
          <p:cNvSpPr/>
          <p:nvPr/>
        </p:nvSpPr>
        <p:spPr>
          <a:xfrm>
            <a:off x="566057" y="1612110"/>
            <a:ext cx="9102378" cy="633549"/>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prompt">
            <a:extLst>
              <a:ext uri="{FF2B5EF4-FFF2-40B4-BE49-F238E27FC236}">
                <a16:creationId xmlns:a16="http://schemas.microsoft.com/office/drawing/2014/main" id="{07B7A3BF-3E19-F2B3-6F86-E1A5785ADAA6}"/>
              </a:ext>
            </a:extLst>
          </p:cNvPr>
          <p:cNvSpPr txBox="1"/>
          <p:nvPr/>
        </p:nvSpPr>
        <p:spPr>
          <a:xfrm>
            <a:off x="566057" y="1071155"/>
            <a:ext cx="9207136" cy="1489638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D0D0D"/>
                </a:solidFill>
                <a:effectLst/>
                <a:latin typeface="Roboto" panose="02000000000000000000" pitchFamily="2" charset="0"/>
              </a:rPr>
              <a:t>You are an expert in software engineering including maintainability and refactoring.</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For every block of source code you are given, suggest several opportunities for renames.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Suggestions should help make the code more clear and honest, without being more verbose than needed.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Only show suggestions, never the updated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Keep responses brief.</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Behavior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When you receive code, list smells, rename suggestions, comment suggestions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Refactoring suggestion types</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We focus on suggestions that can be executed with automation</a:t>
            </a:r>
          </a:p>
          <a:p>
            <a:pPr rtl="0">
              <a:spcBef>
                <a:spcPts val="0"/>
              </a:spcBef>
              <a:spcAft>
                <a:spcPts val="0"/>
              </a:spcAft>
            </a:pP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Rename variable or parameter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Inline macro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Extract function or variable or constant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Add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Convert ternary to if</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Delete unused variable or parameter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Remove dead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Introduce parameter object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Grouping</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Group suggestions by the method they appear in, using a markdown heard. "Global" for no method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Rename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oldName1 -&gt; newName1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oldName2 -&gt; newName2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oldName3 -&gt; newName3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Smells response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Comment response format</a:t>
            </a:r>
            <a:r>
              <a:rPr lang="en-US" sz="1800" i="0" u="none" strike="noStrike" dirty="0">
                <a:solidFill>
                  <a:srgbClr val="0D0D0D"/>
                </a:solidFill>
                <a:effectLst/>
                <a:latin typeface="Roboto" panose="02000000000000000000" pitchFamily="2" charset="0"/>
              </a:rPr>
              <a:t> (use comment prefix for the language)</a:t>
            </a:r>
            <a:endParaRPr lang="en-US" sz="140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If you understand, say "Code&gt;"</a:t>
            </a:r>
            <a:endParaRPr lang="en-US" sz="1400" b="0" dirty="0">
              <a:effectLst/>
            </a:endParaRPr>
          </a:p>
          <a:p>
            <a:br>
              <a:rPr lang="en-US" sz="1400" dirty="0"/>
            </a:br>
            <a:endParaRPr lang="en-US" sz="1400" dirty="0">
              <a:solidFill>
                <a:schemeClr val="tx1">
                  <a:lumMod val="50000"/>
                  <a:lumOff val="50000"/>
                </a:schemeClr>
              </a:solidFill>
            </a:endParaRPr>
          </a:p>
        </p:txBody>
      </p:sp>
      <p:sp>
        <p:nvSpPr>
          <p:cNvPr id="3" name="TextBox 2">
            <a:extLst>
              <a:ext uri="{FF2B5EF4-FFF2-40B4-BE49-F238E27FC236}">
                <a16:creationId xmlns:a16="http://schemas.microsoft.com/office/drawing/2014/main" id="{328BBF91-956F-EBA3-0E7E-CED9425B4077}"/>
              </a:ext>
            </a:extLst>
          </p:cNvPr>
          <p:cNvSpPr txBox="1"/>
          <p:nvPr/>
        </p:nvSpPr>
        <p:spPr>
          <a:xfrm>
            <a:off x="10019212" y="809898"/>
            <a:ext cx="2246812" cy="3416320"/>
          </a:xfrm>
          <a:prstGeom prst="rect">
            <a:avLst/>
          </a:prstGeom>
          <a:noFill/>
        </p:spPr>
        <p:txBody>
          <a:bodyPr wrap="square" rtlCol="0">
            <a:spAutoFit/>
          </a:bodyPr>
          <a:lstStyle/>
          <a:p>
            <a:r>
              <a:rPr lang="en-US" sz="2400" b="1" i="0" dirty="0">
                <a:solidFill>
                  <a:schemeClr val="accent6">
                    <a:lumMod val="50000"/>
                  </a:schemeClr>
                </a:solidFill>
                <a:effectLst/>
                <a:latin typeface="Söhne"/>
              </a:rPr>
              <a:t>Role Play</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Clear task</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Constraints</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Response Structure</a:t>
            </a:r>
            <a:endParaRPr lang="en-US" sz="2400" b="1" dirty="0">
              <a:solidFill>
                <a:srgbClr val="0D0D0D"/>
              </a:solidFill>
              <a:latin typeface="Söhne"/>
            </a:endParaRPr>
          </a:p>
          <a:p>
            <a:endParaRPr lang="en-US" sz="2400" dirty="0"/>
          </a:p>
        </p:txBody>
      </p:sp>
      <p:sp>
        <p:nvSpPr>
          <p:cNvPr id="6" name="TextBox 5">
            <a:extLst>
              <a:ext uri="{FF2B5EF4-FFF2-40B4-BE49-F238E27FC236}">
                <a16:creationId xmlns:a16="http://schemas.microsoft.com/office/drawing/2014/main" id="{AE47DD55-EE86-7D1E-2DF2-4B7F96CCA83D}"/>
              </a:ext>
            </a:extLst>
          </p:cNvPr>
          <p:cNvSpPr txBox="1"/>
          <p:nvPr/>
        </p:nvSpPr>
        <p:spPr>
          <a:xfrm>
            <a:off x="4269121" y="185932"/>
            <a:ext cx="3653758" cy="584775"/>
          </a:xfrm>
          <a:prstGeom prst="rect">
            <a:avLst/>
          </a:prstGeom>
          <a:noFill/>
        </p:spPr>
        <p:txBody>
          <a:bodyPr wrap="square" rtlCol="0">
            <a:spAutoFit/>
          </a:bodyPr>
          <a:lstStyle/>
          <a:p>
            <a:r>
              <a:rPr lang="en-US" sz="3200" b="1" dirty="0" err="1"/>
              <a:t>RefactorGPT</a:t>
            </a:r>
            <a:r>
              <a:rPr lang="en-US" sz="3200" b="1" dirty="0"/>
              <a:t> Prompt</a:t>
            </a:r>
          </a:p>
        </p:txBody>
      </p:sp>
    </p:spTree>
    <p:extLst>
      <p:ext uri="{BB962C8B-B14F-4D97-AF65-F5344CB8AC3E}">
        <p14:creationId xmlns:p14="http://schemas.microsoft.com/office/powerpoint/2010/main" val="2878812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tegory">
            <a:extLst>
              <a:ext uri="{FF2B5EF4-FFF2-40B4-BE49-F238E27FC236}">
                <a16:creationId xmlns:a16="http://schemas.microsoft.com/office/drawing/2014/main" id="{EBD3E4AE-6FD1-AC9B-5401-F1256E96D385}"/>
              </a:ext>
            </a:extLst>
          </p:cNvPr>
          <p:cNvSpPr/>
          <p:nvPr/>
        </p:nvSpPr>
        <p:spPr>
          <a:xfrm>
            <a:off x="10019212" y="2245659"/>
            <a:ext cx="1606731" cy="470262"/>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prompthi">
            <a:extLst>
              <a:ext uri="{FF2B5EF4-FFF2-40B4-BE49-F238E27FC236}">
                <a16:creationId xmlns:a16="http://schemas.microsoft.com/office/drawing/2014/main" id="{F3D20BDE-BC1A-477B-6106-6DBA64753708}"/>
              </a:ext>
            </a:extLst>
          </p:cNvPr>
          <p:cNvSpPr/>
          <p:nvPr/>
        </p:nvSpPr>
        <p:spPr>
          <a:xfrm>
            <a:off x="566057" y="2399146"/>
            <a:ext cx="9102378" cy="1850125"/>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prompt">
            <a:extLst>
              <a:ext uri="{FF2B5EF4-FFF2-40B4-BE49-F238E27FC236}">
                <a16:creationId xmlns:a16="http://schemas.microsoft.com/office/drawing/2014/main" id="{07B7A3BF-3E19-F2B3-6F86-E1A5785ADAA6}"/>
              </a:ext>
            </a:extLst>
          </p:cNvPr>
          <p:cNvSpPr txBox="1"/>
          <p:nvPr/>
        </p:nvSpPr>
        <p:spPr>
          <a:xfrm>
            <a:off x="566057" y="1071155"/>
            <a:ext cx="9207136" cy="1489638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D0D0D"/>
                </a:solidFill>
                <a:effectLst/>
                <a:latin typeface="Roboto" panose="02000000000000000000" pitchFamily="2" charset="0"/>
              </a:rPr>
              <a:t>You are an expert in software engineering including maintainability and refactoring.</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For every block of source code you are given, suggest several opportunities for renames.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Suggestions should help make the code more clear and honest, without being more verbose than needed.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Only show suggestions, never the updated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Keep responses brief.</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Behavior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When you receive code, list smells, rename suggestions, comment suggestions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Refactoring suggestion types</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We focus on suggestions that can be executed with automation</a:t>
            </a:r>
          </a:p>
          <a:p>
            <a:pPr rtl="0">
              <a:spcBef>
                <a:spcPts val="0"/>
              </a:spcBef>
              <a:spcAft>
                <a:spcPts val="0"/>
              </a:spcAft>
            </a:pP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Rename variable or parameter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Inline macro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Extract function or variable or constant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Add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Convert ternary to if</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Delete unused variable or parameter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Remove dead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Introduce parameter object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Grouping</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Group suggestions by the method they appear in, using a markdown heard. "Global" for no method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Rename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oldName1 -&gt; newName1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oldName2 -&gt; newName2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oldName3 -&gt; newName3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Smells response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Comment response format</a:t>
            </a:r>
            <a:r>
              <a:rPr lang="en-US" sz="1800" i="0" u="none" strike="noStrike" dirty="0">
                <a:solidFill>
                  <a:srgbClr val="0D0D0D"/>
                </a:solidFill>
                <a:effectLst/>
                <a:latin typeface="Roboto" panose="02000000000000000000" pitchFamily="2" charset="0"/>
              </a:rPr>
              <a:t> (use comment prefix for the language)</a:t>
            </a:r>
            <a:endParaRPr lang="en-US" sz="140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If you understand, say "Code&gt;"</a:t>
            </a:r>
            <a:endParaRPr lang="en-US" sz="1400" b="0" dirty="0">
              <a:effectLst/>
            </a:endParaRPr>
          </a:p>
          <a:p>
            <a:br>
              <a:rPr lang="en-US" sz="1400" dirty="0"/>
            </a:br>
            <a:endParaRPr lang="en-US" sz="1400" dirty="0">
              <a:solidFill>
                <a:schemeClr val="tx1">
                  <a:lumMod val="50000"/>
                  <a:lumOff val="50000"/>
                </a:schemeClr>
              </a:solidFill>
            </a:endParaRPr>
          </a:p>
        </p:txBody>
      </p:sp>
      <p:sp>
        <p:nvSpPr>
          <p:cNvPr id="3" name="TextBox 2">
            <a:extLst>
              <a:ext uri="{FF2B5EF4-FFF2-40B4-BE49-F238E27FC236}">
                <a16:creationId xmlns:a16="http://schemas.microsoft.com/office/drawing/2014/main" id="{328BBF91-956F-EBA3-0E7E-CED9425B4077}"/>
              </a:ext>
            </a:extLst>
          </p:cNvPr>
          <p:cNvSpPr txBox="1"/>
          <p:nvPr/>
        </p:nvSpPr>
        <p:spPr>
          <a:xfrm>
            <a:off x="10019212" y="809898"/>
            <a:ext cx="2246812" cy="3416320"/>
          </a:xfrm>
          <a:prstGeom prst="rect">
            <a:avLst/>
          </a:prstGeom>
          <a:noFill/>
        </p:spPr>
        <p:txBody>
          <a:bodyPr wrap="square" rtlCol="0">
            <a:spAutoFit/>
          </a:bodyPr>
          <a:lstStyle/>
          <a:p>
            <a:r>
              <a:rPr lang="en-US" sz="2400" b="1" i="0" dirty="0">
                <a:solidFill>
                  <a:schemeClr val="accent6">
                    <a:lumMod val="50000"/>
                  </a:schemeClr>
                </a:solidFill>
                <a:effectLst/>
                <a:latin typeface="Söhne"/>
              </a:rPr>
              <a:t>Role Play</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Clear task</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Constraints</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Response Structure</a:t>
            </a:r>
            <a:endParaRPr lang="en-US" sz="2400" b="1" dirty="0">
              <a:solidFill>
                <a:srgbClr val="0D0D0D"/>
              </a:solidFill>
              <a:latin typeface="Söhne"/>
            </a:endParaRPr>
          </a:p>
          <a:p>
            <a:endParaRPr lang="en-US" sz="2400" dirty="0"/>
          </a:p>
        </p:txBody>
      </p:sp>
      <p:sp>
        <p:nvSpPr>
          <p:cNvPr id="6" name="TextBox 5">
            <a:extLst>
              <a:ext uri="{FF2B5EF4-FFF2-40B4-BE49-F238E27FC236}">
                <a16:creationId xmlns:a16="http://schemas.microsoft.com/office/drawing/2014/main" id="{AE47DD55-EE86-7D1E-2DF2-4B7F96CCA83D}"/>
              </a:ext>
            </a:extLst>
          </p:cNvPr>
          <p:cNvSpPr txBox="1"/>
          <p:nvPr/>
        </p:nvSpPr>
        <p:spPr>
          <a:xfrm>
            <a:off x="4269121" y="185932"/>
            <a:ext cx="3653758" cy="584775"/>
          </a:xfrm>
          <a:prstGeom prst="rect">
            <a:avLst/>
          </a:prstGeom>
          <a:noFill/>
        </p:spPr>
        <p:txBody>
          <a:bodyPr wrap="square" rtlCol="0">
            <a:spAutoFit/>
          </a:bodyPr>
          <a:lstStyle/>
          <a:p>
            <a:r>
              <a:rPr lang="en-US" sz="3200" b="1" dirty="0" err="1"/>
              <a:t>RefactorGPT</a:t>
            </a:r>
            <a:r>
              <a:rPr lang="en-US" sz="3200" b="1" dirty="0"/>
              <a:t> Prompt</a:t>
            </a:r>
          </a:p>
        </p:txBody>
      </p:sp>
    </p:spTree>
    <p:extLst>
      <p:ext uri="{BB962C8B-B14F-4D97-AF65-F5344CB8AC3E}">
        <p14:creationId xmlns:p14="http://schemas.microsoft.com/office/powerpoint/2010/main" val="25262143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tegory">
            <a:extLst>
              <a:ext uri="{FF2B5EF4-FFF2-40B4-BE49-F238E27FC236}">
                <a16:creationId xmlns:a16="http://schemas.microsoft.com/office/drawing/2014/main" id="{EBD3E4AE-6FD1-AC9B-5401-F1256E96D385}"/>
              </a:ext>
            </a:extLst>
          </p:cNvPr>
          <p:cNvSpPr/>
          <p:nvPr/>
        </p:nvSpPr>
        <p:spPr>
          <a:xfrm>
            <a:off x="9914454" y="2958737"/>
            <a:ext cx="1606731" cy="1021591"/>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prompt">
            <a:extLst>
              <a:ext uri="{FF2B5EF4-FFF2-40B4-BE49-F238E27FC236}">
                <a16:creationId xmlns:a16="http://schemas.microsoft.com/office/drawing/2014/main" id="{07B7A3BF-3E19-F2B3-6F86-E1A5785ADAA6}"/>
              </a:ext>
            </a:extLst>
          </p:cNvPr>
          <p:cNvSpPr txBox="1"/>
          <p:nvPr/>
        </p:nvSpPr>
        <p:spPr>
          <a:xfrm>
            <a:off x="566057" y="-3223754"/>
            <a:ext cx="9207136" cy="1489638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D0D0D"/>
                </a:solidFill>
                <a:effectLst/>
                <a:latin typeface="Roboto" panose="02000000000000000000" pitchFamily="2" charset="0"/>
              </a:rPr>
              <a:t>You are an expert in software engineering including maintainability and refactoring.</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For every block of source code you are given, suggest several opportunities for renames.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Suggestions should help make the code more clear and honest, without being more verbose than needed.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Only show suggestions, never the updated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Keep responses brief.</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Behavior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When you receive code, list smells, rename suggestions, comment suggestions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Refactoring suggestion types</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We focus on suggestions that can be executed with automation</a:t>
            </a:r>
          </a:p>
          <a:p>
            <a:pPr rtl="0">
              <a:spcBef>
                <a:spcPts val="0"/>
              </a:spcBef>
              <a:spcAft>
                <a:spcPts val="0"/>
              </a:spcAft>
            </a:pP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Rename variable or parameter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Inline macro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Extract function or variable or constant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Add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Convert ternary to if</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Delete unused variable or parameter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Remove dead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Introduce parameter object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Grouping</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Group suggestions by the method they appear in, using a markdown heard. "Global" for no method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Rename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oldName1 -&gt; newName1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oldName2 -&gt; newName2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oldName3 -&gt; newName3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Smells response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Comment response format</a:t>
            </a:r>
            <a:r>
              <a:rPr lang="en-US" sz="1800" i="0" u="none" strike="noStrike" dirty="0">
                <a:solidFill>
                  <a:srgbClr val="0D0D0D"/>
                </a:solidFill>
                <a:effectLst/>
                <a:latin typeface="Roboto" panose="02000000000000000000" pitchFamily="2" charset="0"/>
              </a:rPr>
              <a:t> (use comment prefix for the language)</a:t>
            </a:r>
            <a:endParaRPr lang="en-US" sz="140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If you understand, say "Code&gt;"</a:t>
            </a:r>
            <a:endParaRPr lang="en-US" sz="1400" b="0" dirty="0">
              <a:effectLst/>
            </a:endParaRPr>
          </a:p>
          <a:p>
            <a:br>
              <a:rPr lang="en-US" sz="1400" dirty="0"/>
            </a:br>
            <a:endParaRPr lang="en-US" sz="1400" dirty="0">
              <a:solidFill>
                <a:schemeClr val="tx1">
                  <a:lumMod val="50000"/>
                  <a:lumOff val="50000"/>
                </a:schemeClr>
              </a:solidFill>
            </a:endParaRPr>
          </a:p>
        </p:txBody>
      </p:sp>
      <p:sp>
        <p:nvSpPr>
          <p:cNvPr id="3" name="TextBox 2">
            <a:extLst>
              <a:ext uri="{FF2B5EF4-FFF2-40B4-BE49-F238E27FC236}">
                <a16:creationId xmlns:a16="http://schemas.microsoft.com/office/drawing/2014/main" id="{328BBF91-956F-EBA3-0E7E-CED9425B4077}"/>
              </a:ext>
            </a:extLst>
          </p:cNvPr>
          <p:cNvSpPr txBox="1"/>
          <p:nvPr/>
        </p:nvSpPr>
        <p:spPr>
          <a:xfrm>
            <a:off x="10019212" y="809898"/>
            <a:ext cx="2246812" cy="3416320"/>
          </a:xfrm>
          <a:prstGeom prst="rect">
            <a:avLst/>
          </a:prstGeom>
          <a:noFill/>
        </p:spPr>
        <p:txBody>
          <a:bodyPr wrap="square" rtlCol="0">
            <a:spAutoFit/>
          </a:bodyPr>
          <a:lstStyle/>
          <a:p>
            <a:r>
              <a:rPr lang="en-US" sz="2400" b="1" i="0" dirty="0">
                <a:solidFill>
                  <a:schemeClr val="accent6">
                    <a:lumMod val="50000"/>
                  </a:schemeClr>
                </a:solidFill>
                <a:effectLst/>
                <a:latin typeface="Söhne"/>
              </a:rPr>
              <a:t>Role Play</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Clear task</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Constraints</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Response Structure</a:t>
            </a:r>
            <a:endParaRPr lang="en-US" sz="2400" b="1" dirty="0">
              <a:solidFill>
                <a:srgbClr val="0D0D0D"/>
              </a:solidFill>
              <a:latin typeface="Söhne"/>
            </a:endParaRPr>
          </a:p>
          <a:p>
            <a:endParaRPr lang="en-US" sz="2400" dirty="0"/>
          </a:p>
        </p:txBody>
      </p:sp>
      <p:sp>
        <p:nvSpPr>
          <p:cNvPr id="6" name="TextBox 5">
            <a:extLst>
              <a:ext uri="{FF2B5EF4-FFF2-40B4-BE49-F238E27FC236}">
                <a16:creationId xmlns:a16="http://schemas.microsoft.com/office/drawing/2014/main" id="{AE47DD55-EE86-7D1E-2DF2-4B7F96CCA83D}"/>
              </a:ext>
            </a:extLst>
          </p:cNvPr>
          <p:cNvSpPr txBox="1"/>
          <p:nvPr/>
        </p:nvSpPr>
        <p:spPr>
          <a:xfrm>
            <a:off x="4269121" y="-4108977"/>
            <a:ext cx="3653758" cy="584775"/>
          </a:xfrm>
          <a:prstGeom prst="rect">
            <a:avLst/>
          </a:prstGeom>
          <a:noFill/>
        </p:spPr>
        <p:txBody>
          <a:bodyPr wrap="square" rtlCol="0">
            <a:spAutoFit/>
          </a:bodyPr>
          <a:lstStyle/>
          <a:p>
            <a:r>
              <a:rPr lang="en-US" sz="3200" b="1" dirty="0" err="1"/>
              <a:t>RefactorGPT</a:t>
            </a:r>
            <a:r>
              <a:rPr lang="en-US" sz="3200" b="1" dirty="0"/>
              <a:t> Prompt</a:t>
            </a:r>
          </a:p>
        </p:txBody>
      </p:sp>
    </p:spTree>
    <p:extLst>
      <p:ext uri="{BB962C8B-B14F-4D97-AF65-F5344CB8AC3E}">
        <p14:creationId xmlns:p14="http://schemas.microsoft.com/office/powerpoint/2010/main" val="25831781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6411DF-E58E-EA3A-CAFA-C32E31E6E46D}"/>
              </a:ext>
            </a:extLst>
          </p:cNvPr>
          <p:cNvSpPr txBox="1"/>
          <p:nvPr/>
        </p:nvSpPr>
        <p:spPr>
          <a:xfrm>
            <a:off x="2879835" y="0"/>
            <a:ext cx="7851227" cy="7417415"/>
          </a:xfrm>
          <a:prstGeom prst="rect">
            <a:avLst/>
          </a:prstGeom>
          <a:noFill/>
        </p:spPr>
        <p:txBody>
          <a:bodyPr wrap="square" rtlCol="0">
            <a:spAutoFit/>
          </a:bodyPr>
          <a:lstStyle/>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a:t>
            </a:r>
            <a:r>
              <a:rPr lang="en-US" sz="1400" i="0" u="none" strike="noStrike" dirty="0" err="1">
                <a:solidFill>
                  <a:srgbClr val="3B3B3B"/>
                </a:solidFill>
                <a:effectLst/>
                <a:highlight>
                  <a:srgbClr val="FFFFFF"/>
                </a:highlight>
                <a:latin typeface="Courier New" panose="02070309020205020404" pitchFamily="49" charset="0"/>
              </a:rPr>
              <a:t>x,y,o</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N;</a:t>
            </a:r>
            <a:r>
              <a:rPr lang="en-US" sz="1400" i="0" u="none" strike="noStrike" dirty="0" err="1">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       b[1920]       ;p(</a:t>
            </a:r>
            <a:r>
              <a:rPr lang="en-US" sz="1400" i="0" u="none" strike="noStrike" dirty="0" err="1">
                <a:solidFill>
                  <a:srgbClr val="3B3B3B"/>
                </a:solidFill>
                <a:effectLst/>
                <a:highlight>
                  <a:srgbClr val="FFFFFF"/>
                </a:highlight>
                <a:latin typeface="Courier New" panose="02070309020205020404" pitchFamily="49" charset="0"/>
              </a:rPr>
              <a:t>n,c</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(;n       --;x++)       c==10?y       +=80,x=</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o-1:x&gt;=       0?80&gt;x?             c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?b</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y+x</a:t>
            </a:r>
            <a:r>
              <a:rPr lang="en-US" sz="1400" i="0" u="none" strike="noStrike" dirty="0">
                <a:solidFill>
                  <a:srgbClr val="3B3B3B"/>
                </a:solidFill>
                <a:effectLst/>
                <a:highlight>
                  <a:srgbClr val="FFFFFF"/>
                </a:highlight>
                <a:latin typeface="Courier New" panose="02070309020205020404" pitchFamily="49" charset="0"/>
              </a:rPr>
              <a:t>]=c       :0:                         0:0;}c(</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q,l,r</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*l,*r;{</a:t>
            </a:r>
            <a:r>
              <a:rPr lang="en-US" sz="1400" i="0" u="none" strike="noStrike" dirty="0">
                <a:solidFill>
                  <a:srgbClr val="0000FF"/>
                </a:solidFill>
                <a:effectLst/>
                <a:highlight>
                  <a:srgbClr val="FFFFFF"/>
                </a:highlight>
                <a:latin typeface="Courier New" panose="02070309020205020404" pitchFamily="49" charset="0"/>
              </a:rPr>
              <a:t>while</a:t>
            </a:r>
            <a:r>
              <a:rPr lang="en-US" sz="1400" i="0" u="none" strike="noStrike" dirty="0">
                <a:solidFill>
                  <a:srgbClr val="3B3B3B"/>
                </a:solidFill>
                <a:effectLst/>
                <a:highlight>
                  <a:srgbClr val="FFFFFF"/>
                </a:highlight>
                <a:latin typeface="Courier New" panose="02070309020205020404" pitchFamily="49" charset="0"/>
              </a:rPr>
              <a:t>             (q&gt;=0)q</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yYrIxC</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err="1">
                <a:solidFill>
                  <a:srgbClr val="A31515"/>
                </a:solidFill>
                <a:effectLst/>
                <a:highlight>
                  <a:srgbClr val="FFFFFF"/>
                </a:highlight>
                <a:latin typeface="Courier New" panose="02070309020205020404" pitchFamily="49" charset="0"/>
              </a:rPr>
              <a:t>KhE</a:t>
            </a:r>
            <a:r>
              <a:rPr lang="en-US" sz="1400" i="0" u="none" strike="noStrike" dirty="0">
                <a:solidFill>
                  <a:srgbClr val="A31515"/>
                </a:solidFill>
                <a:effectLst/>
                <a:highlight>
                  <a:srgbClr val="FFFFFF"/>
                </a:highlight>
                <a:latin typeface="Courier New" panose="02070309020205020404" pitchFamily="49" charset="0"/>
              </a:rPr>
              <a:t>&gt;[|</a:t>
            </a:r>
            <a:r>
              <a:rPr lang="en-US" sz="1400" i="0" u="none" strike="noStrike" dirty="0" err="1">
                <a:solidFill>
                  <a:srgbClr val="A31515"/>
                </a:solidFill>
                <a:effectLst/>
                <a:highlight>
                  <a:srgbClr val="FFFFFF"/>
                </a:highlight>
                <a:latin typeface="Courier New" panose="02070309020205020404" pitchFamily="49" charset="0"/>
              </a:rPr>
              <a:t>LXbj</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dOVsJ</a:t>
            </a:r>
            <a:r>
              <a:rPr lang="en-US" sz="1400" i="0" u="none" strike="noStrike" dirty="0">
                <a:solidFill>
                  <a:srgbClr val="A31515"/>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idOV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Yab</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qFywyv</a:t>
            </a:r>
            <a:r>
              <a:rPr lang="en-US" sz="1400" i="0" u="none" strike="noStrike" dirty="0">
                <a:solidFill>
                  <a:srgbClr val="A31515"/>
                </a:solidFill>
                <a:effectLst/>
                <a:highlight>
                  <a:srgbClr val="FFFFFF"/>
                </a:highlight>
                <a:latin typeface="Courier New" panose="02070309020205020404" pitchFamily="49" charset="0"/>
              </a:rPr>
              <a:t>{D"</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"ma\\A"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Ztq?Lyw</a:t>
            </a:r>
            <a:r>
              <a:rPr lang="en-US" sz="1400" i="0" u="none" strike="noStrike" dirty="0">
                <a:solidFill>
                  <a:srgbClr val="A31515"/>
                </a:solidFill>
                <a:effectLst/>
                <a:highlight>
                  <a:srgbClr val="FFFFFF"/>
                </a:highlight>
                <a:latin typeface="Courier New" panose="02070309020205020404" pitchFamily="49" charset="0"/>
              </a:rPr>
              <a:t>&gt;e{|</a:t>
            </a:r>
            <a:r>
              <a:rPr lang="en-US" sz="1400" i="0" u="none" strike="noStrike" dirty="0" err="1">
                <a:solidFill>
                  <a:srgbClr val="A31515"/>
                </a:solidFill>
                <a:effectLst/>
                <a:highlight>
                  <a:srgbClr val="FFFFFF"/>
                </a:highlight>
                <a:latin typeface="Courier New" panose="02070309020205020404" pitchFamily="49" charset="0"/>
              </a:rPr>
              <a:t>Zq</a:t>
            </a:r>
            <a:r>
              <a:rPr lang="en-US" sz="1400" i="0" u="none" strike="noStrike" dirty="0">
                <a:solidFill>
                  <a:srgbClr val="A31515"/>
                </a:solidFill>
                <a:effectLst/>
                <a:highlight>
                  <a:srgbClr val="FFFFFF"/>
                </a:highlight>
                <a:latin typeface="Courier New" panose="02070309020205020404" pitchFamily="49" charset="0"/>
              </a:rPr>
              <a:t>&gt;Y\\</a:t>
            </a:r>
            <a:r>
              <a:rPr lang="en-US" sz="1400" i="0" u="none" strike="noStrike" dirty="0" err="1">
                <a:solidFill>
                  <a:srgbClr val="A31515"/>
                </a:solidFill>
                <a:effectLst/>
                <a:highlight>
                  <a:srgbClr val="FFFFFF"/>
                </a:highlight>
                <a:latin typeface="Courier New" panose="02070309020205020404" pitchFamily="49" charset="0"/>
              </a:rPr>
              <a:t>gq</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tYBe</a:t>
            </a:r>
            <a:r>
              <a:rPr lang="en-US" sz="1400" i="0" u="none" strike="noStrike" dirty="0">
                <a:solidFill>
                  <a:srgbClr val="A31515"/>
                </a:solidFill>
                <a:effectLst/>
                <a:highlight>
                  <a:srgbClr val="FFFFFF"/>
                </a:highlight>
                <a:latin typeface="Courier New" panose="02070309020205020404" pitchFamily="49" charset="0"/>
              </a:rPr>
              <a:t>{w"</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yvDZE</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vBA</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"Lo&gt;}</a:t>
            </a:r>
            <a:r>
              <a:rPr lang="en-US" sz="1400" i="0" u="none" strike="noStrike" dirty="0" err="1">
                <a:solidFill>
                  <a:srgbClr val="A31515"/>
                </a:solidFill>
                <a:effectLst/>
                <a:highlight>
                  <a:srgbClr val="FFFFFF"/>
                </a:highlight>
                <a:latin typeface="Courier New" panose="02070309020205020404" pitchFamily="49" charset="0"/>
              </a:rPr>
              <a:t>KcqdYrWqKxzKtW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DXRwsfcUaT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KXw</a:t>
            </a:r>
            <a:r>
              <a:rPr lang="en-US" sz="1400" i="0" u="none" strike="noStrike" dirty="0">
                <a:solidFill>
                  <a:srgbClr val="A31515"/>
                </a:solidFill>
                <a:effectLst/>
                <a:highlight>
                  <a:srgbClr val="FFFFFF"/>
                </a:highlight>
                <a:latin typeface="Courier New" panose="02070309020205020404" pitchFamily="49" charset="0"/>
              </a:rPr>
              <a:t>{Y"</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RsFwsFwsFw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zaqyaz|FmMpyaoyI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cuUw</a:t>
            </a:r>
            <a:r>
              <a:rPr lang="en-US" sz="1400" i="0" u="none" strike="noStrike" dirty="0">
                <a:solidFill>
                  <a:srgbClr val="A31515"/>
                </a:solidFill>
                <a:effectLst/>
                <a:highlight>
                  <a:srgbClr val="FFFFFF"/>
                </a:highlight>
                <a:latin typeface="Courier New" panose="02070309020205020404" pitchFamily="49" charset="0"/>
              </a:rPr>
              <a:t>{J"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[_/6]   -62&gt;&gt;_++%6&amp;1?r[q]:l[q])-99;</a:t>
            </a:r>
            <a:r>
              <a:rPr lang="en-US" sz="1400" i="0" u="none" strike="noStrike" dirty="0">
                <a:solidFill>
                  <a:srgbClr val="0000FF"/>
                </a:solidFill>
                <a:effectLst/>
                <a:highlight>
                  <a:srgbClr val="FFFFFF"/>
                </a:highlight>
                <a:latin typeface="Courier New" panose="02070309020205020404" pitchFamily="49" charset="0"/>
              </a:rPr>
              <a:t>return</a:t>
            </a:r>
            <a:r>
              <a:rPr lang="en-US" sz="1400" i="0" u="none" strike="noStrike" dirty="0">
                <a:solidFill>
                  <a:srgbClr val="3B3B3B"/>
                </a:solidFill>
                <a:effectLst/>
                <a:highlight>
                  <a:srgbClr val="FFFFFF"/>
                </a:highlight>
                <a:latin typeface="Courier New" panose="02070309020205020404" pitchFamily="49" charset="0"/>
              </a:rPr>
              <a:t> q;}E(a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   (o=x=</a:t>
            </a:r>
            <a:r>
              <a:rPr lang="en-US" sz="1400" i="0" u="none" strike="noStrike" dirty="0" err="1">
                <a:solidFill>
                  <a:srgbClr val="3B3B3B"/>
                </a:solidFill>
                <a:effectLst/>
                <a:highlight>
                  <a:srgbClr val="FFFFFF"/>
                </a:highlight>
                <a:latin typeface="Courier New" panose="02070309020205020404" pitchFamily="49" charset="0"/>
              </a:rPr>
              <a:t>a,y</a:t>
            </a:r>
            <a:r>
              <a:rPr lang="en-US" sz="1400" i="0" u="none" strike="noStrike" dirty="0">
                <a:solidFill>
                  <a:srgbClr val="3B3B3B"/>
                </a:solidFill>
                <a:effectLst/>
                <a:highlight>
                  <a:srgbClr val="FFFFFF"/>
                </a:highlight>
                <a:latin typeface="Courier New" panose="02070309020205020404" pitchFamily="49" charset="0"/>
              </a:rPr>
              <a:t>=0,_=0;_        &lt;1006;)a=</a:t>
            </a:r>
            <a:r>
              <a:rPr lang="en-US" sz="1400" i="0" u="none" strike="noStrike" dirty="0">
                <a:solidFill>
                  <a:srgbClr val="A31515"/>
                </a:solidFill>
                <a:effectLst/>
                <a:highlight>
                  <a:srgbClr val="FFFFFF"/>
                </a:highlight>
                <a:latin typeface="Courier New" panose="02070309020205020404" pitchFamily="49" charset="0"/>
              </a:rPr>
              <a:t>" /\\\n"</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[c(6,</a:t>
            </a:r>
            <a:r>
              <a:rPr lang="en-US" sz="1400" i="0" u="none" strike="noStrike" dirty="0">
                <a:solidFill>
                  <a:srgbClr val="A31515"/>
                </a:solidFill>
                <a:effectLst/>
                <a:highlight>
                  <a:srgbClr val="FFFFFF"/>
                </a:highlight>
                <a:latin typeface="Courier New" panose="02070309020205020404" pitchFamily="49" charset="0"/>
              </a:rPr>
              <a:t>"b"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"cd\\a[g"</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fh</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)+8], p(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"&amp;'()*+,-.1"</a:t>
            </a:r>
            <a:r>
              <a:rPr lang="en-US" sz="1400" i="0" u="none" strike="noStrike" dirty="0">
                <a:solidFill>
                  <a:srgbClr val="3B3B3B"/>
                </a:solidFill>
                <a:effectLst/>
                <a:highlight>
                  <a:srgbClr val="FFFFFF"/>
                </a:highlight>
                <a:latin typeface="Courier New" panose="02070309020205020404" pitchFamily="49" charset="0"/>
              </a:rPr>
              <a:t>[   c(11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"_ac[]\\</a:t>
            </a:r>
            <a:r>
              <a:rPr lang="en-US" sz="1400" i="0" u="none" strike="noStrike" dirty="0" err="1">
                <a:solidFill>
                  <a:srgbClr val="A31515"/>
                </a:solidFill>
                <a:effectLst/>
                <a:highlight>
                  <a:srgbClr val="FFFFFF"/>
                </a:highlight>
                <a:latin typeface="Courier New" panose="02070309020205020404" pitchFamily="49" charset="0"/>
              </a:rPr>
              <a:t>YZi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jkm</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bd^efghXWlV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)+13</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]-34,a);}main   (</a:t>
            </a:r>
            <a:r>
              <a:rPr lang="en-US" sz="1400" i="0" u="none" strike="noStrike" dirty="0" err="1">
                <a:solidFill>
                  <a:srgbClr val="3B3B3B"/>
                </a:solidFill>
                <a:effectLst/>
                <a:highlight>
                  <a:srgbClr val="FFFFFF"/>
                </a:highlight>
                <a:latin typeface="Courier New" panose="02070309020205020404" pitchFamily="49" charset="0"/>
              </a:rPr>
              <a:t>k,Z</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z[1920]  ,A=0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,B=0  ,</a:t>
            </a:r>
            <a:r>
              <a:rPr lang="en-US" sz="1400" i="0" u="none" strike="noStrike" dirty="0" err="1">
                <a:solidFill>
                  <a:srgbClr val="3B3B3B"/>
                </a:solidFill>
                <a:effectLst/>
                <a:highlight>
                  <a:srgbClr val="FFFFFF"/>
                </a:highlight>
                <a:latin typeface="Courier New" panose="02070309020205020404" pitchFamily="49" charset="0"/>
              </a:rPr>
              <a:t>i,j</a:t>
            </a:r>
            <a:r>
              <a:rPr lang="en-US" sz="1400" i="0" u="none" strike="noStrike" dirty="0">
                <a:solidFill>
                  <a:srgbClr val="3B3B3B"/>
                </a:solidFill>
                <a:effectLst/>
                <a:highlight>
                  <a:srgbClr val="FFFFFF"/>
                </a:highlight>
                <a:latin typeface="Courier New" panose="02070309020205020404" pitchFamily="49" charset="0"/>
              </a:rPr>
              <a:t>; puts(</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"[2J"</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e=sin(A         ),  n=   sin(B),g=cos(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A),m   =cos(B);</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=0;k&lt;   1840;k++)y=-k</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/80-   10,o=41+(k%80-              40)*1.3/</a:t>
            </a:r>
            <a:r>
              <a:rPr lang="en-US" sz="1400" i="0" u="none" strike="noStrike" dirty="0" err="1">
                <a:solidFill>
                  <a:srgbClr val="3B3B3B"/>
                </a:solidFill>
                <a:effectLst/>
                <a:highlight>
                  <a:srgbClr val="FFFFFF"/>
                </a:highlight>
                <a:latin typeface="Courier New" panose="02070309020205020404" pitchFamily="49" charset="0"/>
              </a:rPr>
              <a:t>y+n,N</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A-100.0/y, b[k]=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[o+N&amp;1],z[k]   =0;E(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80-(</a:t>
            </a:r>
            <a:r>
              <a:rPr lang="en-US" sz="1400" i="0" u="none" strike="noStrike" dirty="0">
                <a:solidFill>
                  <a:srgbClr val="0000FF"/>
                </a:solidFill>
                <a:effectLst/>
                <a:highlight>
                  <a:srgbClr val="FFFFFF"/>
                </a:highlight>
                <a:latin typeface="Courier New" panose="02070309020205020404" pitchFamily="49" charset="0"/>
              </a:rPr>
              <a:t>int</a:t>
            </a:r>
            <a:r>
              <a:rPr lang="en-US" sz="1400" i="0" u="none" strike="noStrike" dirty="0">
                <a:solidFill>
                  <a:srgbClr val="3B3B3B"/>
                </a:solidFill>
                <a:effectLst/>
                <a:highlight>
                  <a:srgbClr val="FFFFFF"/>
                </a:highlight>
                <a:latin typeface="Courier New" panose="02070309020205020404" pitchFamily="49" charset="0"/>
              </a:rPr>
              <a:t>)(9*B)%250);</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(j=0;6.28&gt;</a:t>
            </a:r>
            <a:r>
              <a:rPr lang="en-US" sz="1400" i="0" u="none" strike="noStrike" dirty="0" err="1">
                <a:solidFill>
                  <a:srgbClr val="3B3B3B"/>
                </a:solidFill>
                <a:effectLst/>
                <a:highlight>
                  <a:srgbClr val="FFFFFF"/>
                </a:highlight>
                <a:latin typeface="Courier New" panose="02070309020205020404" pitchFamily="49" charset="0"/>
              </a:rPr>
              <a:t>j;j</a:t>
            </a:r>
            <a:r>
              <a:rPr lang="en-US" sz="1400" i="0" u="none" strike="noStrike" dirty="0">
                <a:solidFill>
                  <a:srgbClr val="3B3B3B"/>
                </a:solidFill>
                <a:effectLst/>
                <a:highlight>
                  <a:srgbClr val="FFFFFF"/>
                </a:highlight>
                <a:latin typeface="Courier New" panose="02070309020205020404" pitchFamily="49" charset="0"/>
              </a:rPr>
              <a:t>+=0.07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=0;6.28&gt;</a:t>
            </a:r>
            <a:r>
              <a:rPr lang="en-US" sz="1400" i="0" u="none" strike="noStrike" dirty="0" err="1">
                <a:solidFill>
                  <a:srgbClr val="3B3B3B"/>
                </a:solidFill>
                <a:effectLst/>
                <a:highlight>
                  <a:srgbClr val="FFFFFF"/>
                </a:highlight>
                <a:latin typeface="Courier New" panose="02070309020205020404" pitchFamily="49" charset="0"/>
              </a:rPr>
              <a:t>i;i</a:t>
            </a:r>
            <a:r>
              <a:rPr lang="en-US" sz="1400" i="0" u="none" strike="noStrike" dirty="0">
                <a:solidFill>
                  <a:srgbClr val="3B3B3B"/>
                </a:solidFill>
                <a:effectLst/>
                <a:highlight>
                  <a:srgbClr val="FFFFFF"/>
                </a:highlight>
                <a:latin typeface="Courier New" panose="02070309020205020404" pitchFamily="49" charset="0"/>
              </a:rPr>
              <a:t>+=0.02)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c=sin(</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),d   =cos(j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),f=sin(j),h=d+2,D=15/(c*h*</a:t>
            </a:r>
            <a:r>
              <a:rPr lang="en-US" sz="1400" i="0" u="none" strike="noStrike" dirty="0" err="1">
                <a:solidFill>
                  <a:srgbClr val="3B3B3B"/>
                </a:solidFill>
                <a:effectLst/>
                <a:highlight>
                  <a:srgbClr val="FFFFFF"/>
                </a:highlight>
                <a:latin typeface="Courier New" panose="02070309020205020404" pitchFamily="49" charset="0"/>
              </a:rPr>
              <a:t>e+f</a:t>
            </a:r>
            <a:r>
              <a:rPr lang="en-US" sz="1400" i="0" u="none" strike="noStrike" dirty="0">
                <a:solidFill>
                  <a:srgbClr val="3B3B3B"/>
                </a:solidFill>
                <a:effectLst/>
                <a:highlight>
                  <a:srgbClr val="FFFFFF"/>
                </a:highlight>
                <a:latin typeface="Courier New" panose="02070309020205020404" pitchFamily="49" charset="0"/>
              </a:rPr>
              <a:t>*g+5    ),l=cos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),t=c     *h*g-f*</a:t>
            </a:r>
            <a:r>
              <a:rPr lang="en-US" sz="1400" i="0" u="none" strike="noStrike" dirty="0" err="1">
                <a:solidFill>
                  <a:srgbClr val="3B3B3B"/>
                </a:solidFill>
                <a:effectLst/>
                <a:highlight>
                  <a:srgbClr val="FFFFFF"/>
                </a:highlight>
                <a:latin typeface="Courier New" panose="02070309020205020404" pitchFamily="49" charset="0"/>
              </a:rPr>
              <a:t>e;x</a:t>
            </a:r>
            <a:r>
              <a:rPr lang="en-US" sz="1400" i="0" u="none" strike="noStrike" dirty="0">
                <a:solidFill>
                  <a:srgbClr val="3B3B3B"/>
                </a:solidFill>
                <a:effectLst/>
                <a:highlight>
                  <a:srgbClr val="FFFFFF"/>
                </a:highlight>
                <a:latin typeface="Courier New" panose="02070309020205020404" pitchFamily="49" charset="0"/>
              </a:rPr>
              <a:t>=40+2*D*(l*h*m-t*n),y=   12</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+D*(l*h       *</a:t>
            </a:r>
            <a:r>
              <a:rPr lang="en-US" sz="1400" i="0" u="none" strike="noStrike" dirty="0" err="1">
                <a:solidFill>
                  <a:srgbClr val="3B3B3B"/>
                </a:solidFill>
                <a:effectLst/>
                <a:highlight>
                  <a:srgbClr val="FFFFFF"/>
                </a:highlight>
                <a:latin typeface="Courier New" panose="02070309020205020404" pitchFamily="49" charset="0"/>
              </a:rPr>
              <a:t>n+t</a:t>
            </a:r>
            <a:r>
              <a:rPr lang="en-US" sz="1400" i="0" u="none" strike="noStrike" dirty="0">
                <a:solidFill>
                  <a:srgbClr val="3B3B3B"/>
                </a:solidFill>
                <a:effectLst/>
                <a:highlight>
                  <a:srgbClr val="FFFFFF"/>
                </a:highlight>
                <a:latin typeface="Courier New" panose="02070309020205020404" pitchFamily="49" charset="0"/>
              </a:rPr>
              <a:t>*m),o=x+80*</a:t>
            </a:r>
            <a:r>
              <a:rPr lang="en-US" sz="1400" i="0" u="none" strike="noStrike" dirty="0" err="1">
                <a:solidFill>
                  <a:srgbClr val="3B3B3B"/>
                </a:solidFill>
                <a:effectLst/>
                <a:highlight>
                  <a:srgbClr val="FFFFFF"/>
                </a:highlight>
                <a:latin typeface="Courier New" panose="02070309020205020404" pitchFamily="49" charset="0"/>
              </a:rPr>
              <a:t>y,N</a:t>
            </a:r>
            <a:r>
              <a:rPr lang="en-US" sz="1400" i="0" u="none" strike="noStrike" dirty="0">
                <a:solidFill>
                  <a:srgbClr val="3B3B3B"/>
                </a:solidFill>
                <a:effectLst/>
                <a:highlight>
                  <a:srgbClr val="FFFFFF"/>
                </a:highlight>
                <a:latin typeface="Courier New" panose="02070309020205020404" pitchFamily="49" charset="0"/>
              </a:rPr>
              <a:t>=8*((f*e-c    *d*</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g)*m-c*         d*e-f*g-l*d*n);</a:t>
            </a:r>
            <a:r>
              <a:rPr lang="en-US" sz="1400" i="0" u="none" strike="noStrike" dirty="0">
                <a:solidFill>
                  <a:srgbClr val="0000FF"/>
                </a:solidFill>
                <a:effectLst/>
                <a:highlight>
                  <a:srgbClr val="FFFFFF"/>
                </a:highlight>
                <a:latin typeface="Courier New" panose="02070309020205020404" pitchFamily="49" charset="0"/>
              </a:rPr>
              <a:t>if</a:t>
            </a:r>
            <a:r>
              <a:rPr lang="en-US" sz="1400" i="0" u="none" strike="noStrike" dirty="0">
                <a:solidFill>
                  <a:srgbClr val="3B3B3B"/>
                </a:solidFill>
                <a:effectLst/>
                <a:highlight>
                  <a:srgbClr val="FFFFFF"/>
                </a:highlight>
                <a:latin typeface="Courier New" panose="02070309020205020404" pitchFamily="49" charset="0"/>
              </a:rPr>
              <a:t>(D&gt;z[o]    )z[o]</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D,b</a:t>
            </a:r>
            <a:r>
              <a:rPr lang="en-US" sz="1400" i="0" u="none" strike="noStrike" dirty="0">
                <a:solidFill>
                  <a:srgbClr val="3B3B3B"/>
                </a:solidFill>
                <a:effectLst/>
                <a:highlight>
                  <a:srgbClr val="FFFFFF"/>
                </a:highlight>
                <a:latin typeface="Courier New" panose="02070309020205020404" pitchFamily="49" charset="0"/>
              </a:rPr>
              <a:t>[o]             =</a:t>
            </a:r>
            <a:r>
              <a:rPr lang="en-US" sz="1400" i="0" u="none" strike="noStrike" dirty="0">
                <a:solidFill>
                  <a:srgbClr val="A31515"/>
                </a:solidFill>
                <a:effectLst/>
                <a:highlight>
                  <a:srgbClr val="FFFFFF"/>
                </a:highlight>
                <a:latin typeface="Courier New" panose="02070309020205020404" pitchFamily="49" charset="0"/>
              </a:rPr>
              <a:t>" ..,,-++=#$@"</a:t>
            </a:r>
            <a:r>
              <a:rPr lang="en-US" sz="1400" i="0" u="none" strike="noStrike" dirty="0">
                <a:solidFill>
                  <a:srgbClr val="3B3B3B"/>
                </a:solidFill>
                <a:effectLst/>
                <a:highlight>
                  <a:srgbClr val="FFFFFF"/>
                </a:highlight>
                <a:latin typeface="Courier New" panose="02070309020205020404" pitchFamily="49" charset="0"/>
              </a:rPr>
              <a:t>[      N&gt;0?N:0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  }                                   </a:t>
            </a:r>
            <a:r>
              <a:rPr lang="en-US" sz="1400" i="0" u="none" strike="noStrike" dirty="0" err="1">
                <a:solidFill>
                  <a:srgbClr val="3B3B3B"/>
                </a:solidFill>
                <a:effectLst/>
                <a:highlight>
                  <a:srgbClr val="FFFFFF"/>
                </a:highlight>
                <a:latin typeface="Courier New" panose="02070309020205020404" pitchFamily="49" charset="0"/>
              </a:rPr>
              <a:t>printf</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"H"</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=1;1841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&gt;</a:t>
            </a:r>
            <a:r>
              <a:rPr lang="en-US" sz="1400" i="0" u="none" strike="noStrike" dirty="0" err="1">
                <a:solidFill>
                  <a:srgbClr val="3B3B3B"/>
                </a:solidFill>
                <a:effectLst/>
                <a:highlight>
                  <a:srgbClr val="FFFFFF"/>
                </a:highlight>
                <a:latin typeface="Courier New" panose="02070309020205020404" pitchFamily="49" charset="0"/>
              </a:rPr>
              <a:t>k;k</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putchar</a:t>
            </a:r>
            <a:r>
              <a:rPr lang="en-US" sz="1400" i="0" u="none" strike="noStrike" dirty="0">
                <a:solidFill>
                  <a:srgbClr val="3B3B3B"/>
                </a:solidFill>
                <a:effectLst/>
                <a:highlight>
                  <a:srgbClr val="FFFFFF"/>
                </a:highlight>
                <a:latin typeface="Courier New" panose="02070309020205020404" pitchFamily="49" charset="0"/>
              </a:rPr>
              <a:t>       (k%80?b       [k]:10)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 +=       0.053;B       +=0.037       ;  }  }</a:t>
            </a:r>
            <a:endParaRPr lang="en-US" sz="1400" dirty="0">
              <a:effectLst/>
              <a:highlight>
                <a:srgbClr val="FFFFFF"/>
              </a:highlight>
            </a:endParaRPr>
          </a:p>
          <a:p>
            <a:br>
              <a:rPr lang="en-US" sz="1400" dirty="0"/>
            </a:br>
            <a:endParaRPr lang="en-US" sz="1400" dirty="0"/>
          </a:p>
        </p:txBody>
      </p:sp>
      <p:sp>
        <p:nvSpPr>
          <p:cNvPr id="4" name="TextBox 3">
            <a:extLst>
              <a:ext uri="{FF2B5EF4-FFF2-40B4-BE49-F238E27FC236}">
                <a16:creationId xmlns:a16="http://schemas.microsoft.com/office/drawing/2014/main" id="{D74D4740-3D11-9194-E52F-E5B6D1FDE3BA}"/>
              </a:ext>
            </a:extLst>
          </p:cNvPr>
          <p:cNvSpPr txBox="1"/>
          <p:nvPr/>
        </p:nvSpPr>
        <p:spPr>
          <a:xfrm>
            <a:off x="9270124" y="6488668"/>
            <a:ext cx="2921876" cy="369332"/>
          </a:xfrm>
          <a:prstGeom prst="rect">
            <a:avLst/>
          </a:prstGeom>
          <a:noFill/>
        </p:spPr>
        <p:txBody>
          <a:bodyPr wrap="square" rtlCol="0">
            <a:spAutoFit/>
          </a:bodyPr>
          <a:lstStyle/>
          <a:p>
            <a:r>
              <a:rPr lang="en-US" dirty="0"/>
              <a:t>Andy Sloane, 2006 IOCCC</a:t>
            </a:r>
          </a:p>
        </p:txBody>
      </p:sp>
    </p:spTree>
    <p:extLst>
      <p:ext uri="{BB962C8B-B14F-4D97-AF65-F5344CB8AC3E}">
        <p14:creationId xmlns:p14="http://schemas.microsoft.com/office/powerpoint/2010/main" val="2812948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tegory">
            <a:extLst>
              <a:ext uri="{FF2B5EF4-FFF2-40B4-BE49-F238E27FC236}">
                <a16:creationId xmlns:a16="http://schemas.microsoft.com/office/drawing/2014/main" id="{EBD3E4AE-6FD1-AC9B-5401-F1256E96D385}"/>
              </a:ext>
            </a:extLst>
          </p:cNvPr>
          <p:cNvSpPr/>
          <p:nvPr/>
        </p:nvSpPr>
        <p:spPr>
          <a:xfrm>
            <a:off x="9914454" y="2958737"/>
            <a:ext cx="1606731" cy="1021591"/>
          </a:xfrm>
          <a:prstGeom prst="rect">
            <a:avLst/>
          </a:prstGeom>
          <a:solidFill>
            <a:srgbClr val="FFE699">
              <a:alpha val="72157"/>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prompt">
            <a:extLst>
              <a:ext uri="{FF2B5EF4-FFF2-40B4-BE49-F238E27FC236}">
                <a16:creationId xmlns:a16="http://schemas.microsoft.com/office/drawing/2014/main" id="{07B7A3BF-3E19-F2B3-6F86-E1A5785ADAA6}"/>
              </a:ext>
            </a:extLst>
          </p:cNvPr>
          <p:cNvSpPr txBox="1"/>
          <p:nvPr/>
        </p:nvSpPr>
        <p:spPr>
          <a:xfrm>
            <a:off x="670815" y="-7448193"/>
            <a:ext cx="9207136" cy="14896386"/>
          </a:xfrm>
          <a:prstGeom prst="rect">
            <a:avLst/>
          </a:prstGeom>
          <a:noFill/>
        </p:spPr>
        <p:txBody>
          <a:bodyPr wrap="square" rtlCol="0">
            <a:spAutoFit/>
          </a:bodyPr>
          <a:lstStyle/>
          <a:p>
            <a:pPr rtl="0">
              <a:spcBef>
                <a:spcPts val="0"/>
              </a:spcBef>
              <a:spcAft>
                <a:spcPts val="0"/>
              </a:spcAft>
            </a:pPr>
            <a:r>
              <a:rPr lang="en-US" sz="1800" b="0" i="0" u="none" strike="noStrike" dirty="0">
                <a:solidFill>
                  <a:srgbClr val="0D0D0D"/>
                </a:solidFill>
                <a:effectLst/>
                <a:latin typeface="Roboto" panose="02000000000000000000" pitchFamily="2" charset="0"/>
              </a:rPr>
              <a:t>You are an expert in software engineering including maintainability and refactoring.</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For every block of source code you are given, suggest several opportunities for renames.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Suggestions should help make the code more clear and honest, without being more verbose than needed.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Only show suggestions, never the updated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Keep responses brief.</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Behavior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When you receive code, list smells, rename suggestions, comment suggestions</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Refactoring suggestion types</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We focus on suggestions that can be executed with automation</a:t>
            </a:r>
          </a:p>
          <a:p>
            <a:pPr rtl="0">
              <a:spcBef>
                <a:spcPts val="0"/>
              </a:spcBef>
              <a:spcAft>
                <a:spcPts val="0"/>
              </a:spcAft>
            </a:pP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Rename variable or parameter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Inline macro or function</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Extract function or variable or constant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Add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Convert ternary to if</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Delete unused variable or parameter</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Remove dead code</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Introduce parameter object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Grouping</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Group suggestions by the method they appear in, using a markdown heard. "Global" for no method</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Rename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oldName1 -&gt; newName1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oldName2 -&gt; newName2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oldName3 -&gt; newName3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Smells response format</a:t>
            </a:r>
            <a:endParaRPr lang="en-US" sz="1400" b="1"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smell1</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smell2</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smell3</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1" i="0" u="none" strike="noStrike" dirty="0">
                <a:solidFill>
                  <a:srgbClr val="0D0D0D"/>
                </a:solidFill>
                <a:effectLst/>
                <a:latin typeface="Roboto" panose="02000000000000000000" pitchFamily="2" charset="0"/>
              </a:rPr>
              <a:t>## Comment response format</a:t>
            </a:r>
            <a:r>
              <a:rPr lang="en-US" sz="1800" i="0" u="none" strike="noStrike" dirty="0">
                <a:solidFill>
                  <a:srgbClr val="0D0D0D"/>
                </a:solidFill>
                <a:effectLst/>
                <a:latin typeface="Roboto" panose="02000000000000000000" pitchFamily="2" charset="0"/>
              </a:rPr>
              <a:t> (use comment prefix for the language)</a:t>
            </a:r>
            <a:endParaRPr lang="en-US" sz="140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 a comment</a:t>
            </a: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a:t>
            </a:r>
            <a:endParaRPr lang="en-US" sz="1400" b="0" dirty="0">
              <a:effectLst/>
            </a:endParaRPr>
          </a:p>
          <a:p>
            <a:pPr rtl="0">
              <a:spcBef>
                <a:spcPts val="0"/>
              </a:spcBef>
              <a:spcAft>
                <a:spcPts val="0"/>
              </a:spcAft>
            </a:pPr>
            <a:br>
              <a:rPr lang="en-US" sz="1400" b="0" dirty="0">
                <a:effectLst/>
              </a:rPr>
            </a:br>
            <a:endParaRPr lang="en-US" sz="1400" b="0" dirty="0">
              <a:effectLst/>
            </a:endParaRPr>
          </a:p>
          <a:p>
            <a:pPr rtl="0">
              <a:spcBef>
                <a:spcPts val="0"/>
              </a:spcBef>
              <a:spcAft>
                <a:spcPts val="0"/>
              </a:spcAft>
            </a:pPr>
            <a:r>
              <a:rPr lang="en-US" sz="1800" b="0" i="0" u="none" strike="noStrike" dirty="0">
                <a:solidFill>
                  <a:srgbClr val="0D0D0D"/>
                </a:solidFill>
                <a:effectLst/>
                <a:latin typeface="Roboto" panose="02000000000000000000" pitchFamily="2" charset="0"/>
              </a:rPr>
              <a:t>If you understand, say "Code&gt;"</a:t>
            </a:r>
            <a:endParaRPr lang="en-US" sz="1400" b="0" dirty="0">
              <a:effectLst/>
            </a:endParaRPr>
          </a:p>
          <a:p>
            <a:br>
              <a:rPr lang="en-US" sz="1400" dirty="0"/>
            </a:br>
            <a:endParaRPr lang="en-US" sz="1400" dirty="0">
              <a:solidFill>
                <a:schemeClr val="tx1">
                  <a:lumMod val="50000"/>
                  <a:lumOff val="50000"/>
                </a:schemeClr>
              </a:solidFill>
            </a:endParaRPr>
          </a:p>
        </p:txBody>
      </p:sp>
      <p:sp>
        <p:nvSpPr>
          <p:cNvPr id="3" name="TextBox 2">
            <a:extLst>
              <a:ext uri="{FF2B5EF4-FFF2-40B4-BE49-F238E27FC236}">
                <a16:creationId xmlns:a16="http://schemas.microsoft.com/office/drawing/2014/main" id="{328BBF91-956F-EBA3-0E7E-CED9425B4077}"/>
              </a:ext>
            </a:extLst>
          </p:cNvPr>
          <p:cNvSpPr txBox="1"/>
          <p:nvPr/>
        </p:nvSpPr>
        <p:spPr>
          <a:xfrm>
            <a:off x="10019212" y="809898"/>
            <a:ext cx="2246812" cy="3416320"/>
          </a:xfrm>
          <a:prstGeom prst="rect">
            <a:avLst/>
          </a:prstGeom>
          <a:noFill/>
        </p:spPr>
        <p:txBody>
          <a:bodyPr wrap="square" rtlCol="0">
            <a:spAutoFit/>
          </a:bodyPr>
          <a:lstStyle/>
          <a:p>
            <a:r>
              <a:rPr lang="en-US" sz="2400" b="1" i="0" dirty="0">
                <a:solidFill>
                  <a:schemeClr val="accent6">
                    <a:lumMod val="50000"/>
                  </a:schemeClr>
                </a:solidFill>
                <a:effectLst/>
                <a:latin typeface="Söhne"/>
              </a:rPr>
              <a:t>Role Play</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Clear task</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Constraints</a:t>
            </a:r>
          </a:p>
          <a:p>
            <a:endParaRPr lang="en-US" sz="2400" b="1" dirty="0">
              <a:solidFill>
                <a:schemeClr val="accent6">
                  <a:lumMod val="50000"/>
                </a:schemeClr>
              </a:solidFill>
              <a:latin typeface="Söhne"/>
            </a:endParaRPr>
          </a:p>
          <a:p>
            <a:r>
              <a:rPr lang="en-US" sz="2400" b="1" dirty="0">
                <a:solidFill>
                  <a:schemeClr val="accent6">
                    <a:lumMod val="50000"/>
                  </a:schemeClr>
                </a:solidFill>
                <a:latin typeface="Söhne"/>
              </a:rPr>
              <a:t>Response Structure</a:t>
            </a:r>
            <a:endParaRPr lang="en-US" sz="2400" b="1" dirty="0">
              <a:solidFill>
                <a:srgbClr val="0D0D0D"/>
              </a:solidFill>
              <a:latin typeface="Söhne"/>
            </a:endParaRPr>
          </a:p>
          <a:p>
            <a:endParaRPr lang="en-US" sz="2400" dirty="0"/>
          </a:p>
        </p:txBody>
      </p:sp>
      <p:sp>
        <p:nvSpPr>
          <p:cNvPr id="6" name="TextBox 5">
            <a:extLst>
              <a:ext uri="{FF2B5EF4-FFF2-40B4-BE49-F238E27FC236}">
                <a16:creationId xmlns:a16="http://schemas.microsoft.com/office/drawing/2014/main" id="{AE47DD55-EE86-7D1E-2DF2-4B7F96CCA83D}"/>
              </a:ext>
            </a:extLst>
          </p:cNvPr>
          <p:cNvSpPr txBox="1"/>
          <p:nvPr/>
        </p:nvSpPr>
        <p:spPr>
          <a:xfrm>
            <a:off x="4373879" y="-8333416"/>
            <a:ext cx="3653758" cy="584775"/>
          </a:xfrm>
          <a:prstGeom prst="rect">
            <a:avLst/>
          </a:prstGeom>
          <a:noFill/>
        </p:spPr>
        <p:txBody>
          <a:bodyPr wrap="square" rtlCol="0">
            <a:spAutoFit/>
          </a:bodyPr>
          <a:lstStyle/>
          <a:p>
            <a:r>
              <a:rPr lang="en-US" sz="3200" b="1" dirty="0" err="1"/>
              <a:t>RefactorGPT</a:t>
            </a:r>
            <a:r>
              <a:rPr lang="en-US" sz="3200" b="1" dirty="0"/>
              <a:t> Prompt</a:t>
            </a:r>
          </a:p>
        </p:txBody>
      </p:sp>
    </p:spTree>
    <p:extLst>
      <p:ext uri="{BB962C8B-B14F-4D97-AF65-F5344CB8AC3E}">
        <p14:creationId xmlns:p14="http://schemas.microsoft.com/office/powerpoint/2010/main" val="38711160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4E849-1F52-C544-A454-9102B6C7CCCA}"/>
              </a:ext>
            </a:extLst>
          </p:cNvPr>
          <p:cNvSpPr txBox="1"/>
          <p:nvPr/>
        </p:nvSpPr>
        <p:spPr>
          <a:xfrm>
            <a:off x="4306389" y="2828835"/>
            <a:ext cx="3579222" cy="1200329"/>
          </a:xfrm>
          <a:prstGeom prst="rect">
            <a:avLst/>
          </a:prstGeom>
          <a:noFill/>
        </p:spPr>
        <p:txBody>
          <a:bodyPr wrap="square" rtlCol="0">
            <a:spAutoFit/>
          </a:bodyPr>
          <a:lstStyle/>
          <a:p>
            <a:r>
              <a:rPr lang="en-US" sz="7200" dirty="0"/>
              <a:t>Rewind…</a:t>
            </a:r>
          </a:p>
        </p:txBody>
      </p:sp>
    </p:spTree>
    <p:extLst>
      <p:ext uri="{BB962C8B-B14F-4D97-AF65-F5344CB8AC3E}">
        <p14:creationId xmlns:p14="http://schemas.microsoft.com/office/powerpoint/2010/main" val="45766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522513" y="0"/>
            <a:ext cx="9381980" cy="25022235"/>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#include</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&lt;</a:t>
            </a:r>
            <a:r>
              <a:rPr lang="en-US" sz="1800" i="0" u="none" strike="noStrike" dirty="0" err="1">
                <a:solidFill>
                  <a:srgbClr val="A31515"/>
                </a:solidFill>
                <a:effectLst/>
                <a:highlight>
                  <a:srgbClr val="FFFFFF"/>
                </a:highlight>
                <a:latin typeface="Andale Mono" panose="020B0509000000000004" pitchFamily="49" charset="0"/>
              </a:rPr>
              <a:t>math.h</a:t>
            </a:r>
            <a:r>
              <a:rPr lang="en-US" sz="1800" i="0" u="none" strike="noStrike" dirty="0">
                <a:solidFill>
                  <a:srgbClr val="0000FF"/>
                </a:solidFill>
                <a:effectLst/>
                <a:highlight>
                  <a:srgbClr val="FFFFFF"/>
                </a:highlight>
                <a:latin typeface="Andale Mono" panose="020B0509000000000004" pitchFamily="49" charset="0"/>
              </a:rPr>
              <a:t>&gt;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#include</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&lt;</a:t>
            </a:r>
            <a:r>
              <a:rPr lang="en-US" sz="1800" i="0" u="none" strike="noStrike" dirty="0" err="1">
                <a:solidFill>
                  <a:srgbClr val="A31515"/>
                </a:solidFill>
                <a:effectLst/>
                <a:highlight>
                  <a:srgbClr val="FFFFFF"/>
                </a:highlight>
                <a:latin typeface="Andale Mono" panose="020B0509000000000004" pitchFamily="49" charset="0"/>
              </a:rPr>
              <a:t>stdio.h</a:t>
            </a:r>
            <a:r>
              <a:rPr lang="en-US" sz="1800" i="0" u="none" strike="noStrike" dirty="0">
                <a:solidFill>
                  <a:srgbClr val="0000FF"/>
                </a:solidFill>
                <a:effectLst/>
                <a:highlight>
                  <a:srgbClr val="FFFFFF"/>
                </a:highlight>
                <a:latin typeface="Andale Mono" panose="020B0509000000000004" pitchFamily="49" charset="0"/>
              </a:rPr>
              <a:t>&gt;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#include</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&lt;</a:t>
            </a:r>
            <a:r>
              <a:rPr lang="en-US" sz="1800" i="0" u="none" strike="noStrike" dirty="0" err="1">
                <a:solidFill>
                  <a:srgbClr val="A31515"/>
                </a:solidFill>
                <a:effectLst/>
                <a:highlight>
                  <a:srgbClr val="FFFFFF"/>
                </a:highlight>
                <a:latin typeface="Andale Mono" panose="020B0509000000000004" pitchFamily="49" charset="0"/>
              </a:rPr>
              <a:t>unistd.h</a:t>
            </a:r>
            <a:r>
              <a:rPr lang="en-US" sz="1800" i="0" u="none" strike="noStrike" dirty="0">
                <a:solidFill>
                  <a:srgbClr val="0000FF"/>
                </a:solidFill>
                <a:effectLst/>
                <a:highlight>
                  <a:srgbClr val="FFFFFF"/>
                </a:highlight>
                <a:latin typeface="Andale Mono" panose="020B0509000000000004" pitchFamily="49" charset="0"/>
              </a:rPr>
              <a:t>&gt;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p(n, c)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n--;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c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c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c(q, l, r)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*l, *r;</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while</a:t>
            </a:r>
            <a:r>
              <a:rPr lang="en-US" sz="1800" i="0" u="none" strike="noStrike" dirty="0">
                <a:solidFill>
                  <a:srgbClr val="3B3B3B"/>
                </a:solidFill>
                <a:effectLst/>
                <a:highlight>
                  <a:srgbClr val="FFFFFF"/>
                </a:highlight>
                <a:latin typeface="Andale Mono" panose="020B0509000000000004" pitchFamily="49" charset="0"/>
              </a:rPr>
              <a:t> (q &gt;=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q = (</a:t>
            </a:r>
            <a:r>
              <a:rPr lang="en-US" sz="1800" i="0" u="none" strike="noStrike" dirty="0">
                <a:solidFill>
                  <a:srgbClr val="A31515"/>
                </a:solidFill>
                <a:effectLst/>
                <a:highlight>
                  <a:srgbClr val="FFFFFF"/>
                </a:highlight>
                <a:latin typeface="Andale Mono" panose="020B0509000000000004" pitchFamily="49" charset="0"/>
              </a:rPr>
              <a:t>"E"</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yYrIxC</a:t>
            </a:r>
            <a:r>
              <a:rPr lang="en-US" sz="1800" i="0" u="none" strike="noStrike" dirty="0">
                <a:solidFill>
                  <a:srgbClr val="A31515"/>
                </a:solidFill>
                <a:effectLst/>
                <a:highlight>
                  <a:srgbClr val="FFFFFF"/>
                </a:highlight>
                <a:latin typeface="Andale Mono" panose="020B0509000000000004" pitchFamily="49" charset="0"/>
              </a:rPr>
              <a:t>{e^}</a:t>
            </a:r>
            <a:r>
              <a:rPr lang="en-US" sz="1800" i="0" u="none" strike="noStrike" dirty="0" err="1">
                <a:solidFill>
                  <a:srgbClr val="A31515"/>
                </a:solidFill>
                <a:effectLst/>
                <a:highlight>
                  <a:srgbClr val="FFFFFF"/>
                </a:highlight>
                <a:latin typeface="Andale Mono" panose="020B0509000000000004" pitchFamily="49" charset="0"/>
              </a:rPr>
              <a:t>KhE</a:t>
            </a:r>
            <a:r>
              <a:rPr lang="en-US" sz="1800" i="0" u="none" strike="noStrike" dirty="0">
                <a:solidFill>
                  <a:srgbClr val="A31515"/>
                </a:solidFill>
                <a:effectLst/>
                <a:highlight>
                  <a:srgbClr val="FFFFFF"/>
                </a:highlight>
                <a:latin typeface="Andale Mono" panose="020B0509000000000004" pitchFamily="49" charset="0"/>
              </a:rPr>
              <a:t>&gt;[|</a:t>
            </a:r>
            <a:r>
              <a:rPr lang="en-US" sz="1800" i="0" u="none" strike="noStrike" dirty="0" err="1">
                <a:solidFill>
                  <a:srgbClr val="A31515"/>
                </a:solidFill>
                <a:effectLst/>
                <a:highlight>
                  <a:srgbClr val="FFFFFF"/>
                </a:highlight>
                <a:latin typeface="Andale Mono" panose="020B0509000000000004" pitchFamily="49" charset="0"/>
              </a:rPr>
              <a:t>LXbj</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dOVsJ</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idOV</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Yab</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bW</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bW</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qFywyv</a:t>
            </a:r>
            <a:r>
              <a:rPr lang="en-US" sz="1800" i="0" u="none" strike="noStrike" dirty="0">
                <a:solidFill>
                  <a:srgbClr val="A31515"/>
                </a:solidFill>
                <a:effectLst/>
                <a:highlight>
                  <a:srgbClr val="FFFFFF"/>
                </a:highlight>
                <a:latin typeface="Andale Mono" panose="020B0509000000000004" pitchFamily="49" charset="0"/>
              </a:rPr>
              <a:t>{D"</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"ma\\A"</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Ztq?Lyw</a:t>
            </a:r>
            <a:r>
              <a:rPr lang="en-US" sz="1800" i="0" u="none" strike="noStrike" dirty="0">
                <a:solidFill>
                  <a:srgbClr val="A31515"/>
                </a:solidFill>
                <a:effectLst/>
                <a:highlight>
                  <a:srgbClr val="FFFFFF"/>
                </a:highlight>
                <a:latin typeface="Andale Mono" panose="020B0509000000000004" pitchFamily="49" charset="0"/>
              </a:rPr>
              <a:t>&gt;e{|</a:t>
            </a:r>
            <a:r>
              <a:rPr lang="en-US" sz="1800" i="0" u="none" strike="noStrike" dirty="0" err="1">
                <a:solidFill>
                  <a:srgbClr val="A31515"/>
                </a:solidFill>
                <a:effectLst/>
                <a:highlight>
                  <a:srgbClr val="FFFFFF"/>
                </a:highlight>
                <a:latin typeface="Andale Mono" panose="020B0509000000000004" pitchFamily="49" charset="0"/>
              </a:rPr>
              <a:t>Zq</a:t>
            </a:r>
            <a:r>
              <a:rPr lang="en-US" sz="1800" i="0" u="none" strike="noStrike" dirty="0">
                <a:solidFill>
                  <a:srgbClr val="A31515"/>
                </a:solidFill>
                <a:effectLst/>
                <a:highlight>
                  <a:srgbClr val="FFFFFF"/>
                </a:highlight>
                <a:latin typeface="Andale Mono" panose="020B0509000000000004" pitchFamily="49" charset="0"/>
              </a:rPr>
              <a:t>&gt;Y\\</a:t>
            </a:r>
            <a:r>
              <a:rPr lang="en-US" sz="1800" i="0" u="none" strike="noStrike" dirty="0" err="1">
                <a:solidFill>
                  <a:srgbClr val="A31515"/>
                </a:solidFill>
                <a:effectLst/>
                <a:highlight>
                  <a:srgbClr val="FFFFFF"/>
                </a:highlight>
                <a:latin typeface="Andale Mono" panose="020B0509000000000004" pitchFamily="49" charset="0"/>
              </a:rPr>
              <a:t>gq</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qI</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tYBe</a:t>
            </a:r>
            <a:r>
              <a:rPr lang="en-US" sz="1800" i="0" u="none" strike="noStrike" dirty="0">
                <a:solidFill>
                  <a:srgbClr val="A31515"/>
                </a:solidFill>
                <a:effectLst/>
                <a:highlight>
                  <a:srgbClr val="FFFFFF"/>
                </a:highlight>
                <a:latin typeface="Andale Mono" panose="020B0509000000000004" pitchFamily="49" charset="0"/>
              </a:rPr>
              <a:t>{w"</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yvDZE</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rPr>
              <a:t>vBA</a:t>
            </a:r>
            <a:r>
              <a:rPr lang="en-US" sz="1800" i="0" u="none" strike="noStrike" dirty="0">
                <a:solidFill>
                  <a:srgbClr val="A31515"/>
                </a:solidFill>
                <a:effectLst/>
                <a:highlight>
                  <a:srgbClr val="FFFFFF"/>
                </a:highlight>
                <a:latin typeface="Andale Mono" panose="020B0509000000000004" pitchFamily="49" charset="0"/>
              </a:rPr>
              <a:t>[`_"</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"Lo&gt;}</a:t>
            </a:r>
            <a:r>
              <a:rPr lang="en-US" sz="1800" i="0" u="none" strike="noStrike" dirty="0" err="1">
                <a:solidFill>
                  <a:srgbClr val="A31515"/>
                </a:solidFill>
                <a:effectLst/>
                <a:highlight>
                  <a:srgbClr val="FFFFFF"/>
                </a:highlight>
                <a:latin typeface="Andale Mono" panose="020B0509000000000004" pitchFamily="49" charset="0"/>
              </a:rPr>
              <a:t>KcqdYrWqKxzKtW</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DXRwsfcUaT</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rPr>
              <a:t>KXw</a:t>
            </a:r>
            <a:r>
              <a:rPr lang="en-US" sz="1800" i="0" u="none" strike="noStrike" dirty="0">
                <a:solidFill>
                  <a:srgbClr val="A31515"/>
                </a:solidFill>
                <a:effectLst/>
                <a:highlight>
                  <a:srgbClr val="FFFFFF"/>
                </a:highlight>
                <a:latin typeface="Andale Mono" panose="020B0509000000000004" pitchFamily="49" charset="0"/>
              </a:rPr>
              <a:t>{Y"</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RsFwsFwsFw</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zaqyaz|FmMpyaoyI</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cuUw</a:t>
            </a:r>
            <a:r>
              <a:rPr lang="en-US" sz="1800" i="0" u="none" strike="noStrike" dirty="0">
                <a:solidFill>
                  <a:srgbClr val="A31515"/>
                </a:solidFill>
                <a:effectLst/>
                <a:highlight>
                  <a:srgbClr val="FFFFFF"/>
                </a:highlight>
                <a:latin typeface="Andale Mono" panose="020B0509000000000004" pitchFamily="49" charset="0"/>
              </a:rPr>
              <a:t>{J"</a:t>
            </a:r>
            <a:r>
              <a:rPr lang="en-US" sz="1800" i="0" u="none" strike="noStrike" dirty="0">
                <a:solidFill>
                  <a:srgbClr val="3B3B3B"/>
                </a:solidFill>
                <a:effectLst/>
                <a:highlight>
                  <a:srgbClr val="FFFFFF"/>
                </a:highlight>
                <a:latin typeface="Andale Mono" panose="020B0509000000000004" pitchFamily="49" charset="0"/>
              </a:rPr>
              <a:t>[_ / 6]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62 &gt;&gt;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_++ % 6 &amp;</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r[q]</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l[q])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99;</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return</a:t>
            </a:r>
            <a:r>
              <a:rPr lang="en-US" sz="1800" i="0" u="none" strike="noStrike" dirty="0">
                <a:solidFill>
                  <a:srgbClr val="3B3B3B"/>
                </a:solidFill>
                <a:effectLst/>
                <a:highlight>
                  <a:srgbClr val="FFFFFF"/>
                </a:highlight>
                <a:latin typeface="Andale Mono" panose="020B0509000000000004" pitchFamily="49" charset="0"/>
              </a:rPr>
              <a:t> q;</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E(a)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(o = x = a, y = 0, _ = 0; _ &lt; 1006;)</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 = </a:t>
            </a:r>
            <a:r>
              <a:rPr lang="en-US" sz="1800" i="0" u="none" strike="noStrike" dirty="0">
                <a:solidFill>
                  <a:srgbClr val="A31515"/>
                </a:solidFill>
                <a:effectLst/>
                <a:highlight>
                  <a:srgbClr val="FFFFFF"/>
                </a:highlight>
                <a:latin typeface="Andale Mono" panose="020B0509000000000004" pitchFamily="49" charset="0"/>
              </a:rPr>
              <a:t>"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"~|_."</a:t>
            </a:r>
            <a:r>
              <a:rPr lang="en-US" sz="1800" i="0" u="none" strike="noStrike" dirty="0">
                <a:solidFill>
                  <a:srgbClr val="3B3B3B"/>
                </a:solidFill>
                <a:effectLst/>
                <a:highlight>
                  <a:srgbClr val="FFFFFF"/>
                </a:highlight>
                <a:latin typeface="Andale Mono" panose="020B0509000000000004" pitchFamily="49" charset="0"/>
              </a:rPr>
              <a:t>[c(6,</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"cd\\a[g"</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"_e"</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fh</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8],</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"&amp;'()*+,-.1"</a:t>
            </a:r>
            <a:r>
              <a:rPr lang="en-US" sz="1800" i="0" u="none" strike="noStrike" dirty="0">
                <a:solidFill>
                  <a:srgbClr val="3B3B3B"/>
                </a:solidFill>
                <a:effectLst/>
                <a:highlight>
                  <a:srgbClr val="FFFFFF"/>
                </a:highlight>
                <a:latin typeface="Andale Mono" panose="020B0509000000000004" pitchFamily="49" charset="0"/>
              </a:rPr>
              <a:t>[c(11,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"_ac[]\\</a:t>
            </a:r>
            <a:r>
              <a:rPr lang="en-US" sz="1800" i="0" u="none" strike="noStrike" dirty="0" err="1">
                <a:solidFill>
                  <a:srgbClr val="A31515"/>
                </a:solidFill>
                <a:effectLst/>
                <a:highlight>
                  <a:srgbClr val="FFFFFF"/>
                </a:highlight>
                <a:latin typeface="Andale Mono" panose="020B0509000000000004" pitchFamily="49" charset="0"/>
              </a:rPr>
              <a:t>YZi</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jkm</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bd^efghXWlV</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13]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34,</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**Z)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z[1920], A = 0, B = 0, </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 j;</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puts(</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"[2J"</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e = sin(A), n = sin(B), g = cos(A), m = cos(B);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(k = 0; k &lt; 1840; k++)</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-k / 80 - 10, o = 41 + (k % 80 - 40) * 1.3 / y + n, N = A - 100.0 / y,</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b[k]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[o + N &amp; 1], z[k]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E(80 -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)(9 * B) % 250);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(j = 0; 6.28 &gt; j; j += 0.07)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 = 0; 6.28 &gt; </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 += 0.02)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c = sin(</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 d = cos(j), f = sin(j), h = d + 2,</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D = 15 / (c * h * e + f * g + 5), l = cos(</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t = c * h * g - f * e;</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 40 + 2 * D * (l * h * m - t * n), y = 12 + D * (l * h * n + t * m),</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o = x + 80 * y,</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N = 8 * ((f * e - c * d * g) * m - c * d * e - f * g - l * d *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(D &gt; z[o])</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z[o] = D, b[o] = </a:t>
            </a:r>
            <a:r>
              <a:rPr lang="en-US" sz="1800" i="0" u="none" strike="noStrike" dirty="0">
                <a:solidFill>
                  <a:srgbClr val="A31515"/>
                </a:solidFill>
                <a:effectLst/>
                <a:highlight>
                  <a:srgbClr val="FFFFFF"/>
                </a:highlight>
                <a:latin typeface="Andale Mono" panose="020B0509000000000004" pitchFamily="49" charset="0"/>
              </a:rPr>
              <a:t>" ..,,-++=#$@"</a:t>
            </a:r>
            <a:r>
              <a:rPr lang="en-US" sz="1800" i="0" u="none" strike="noStrike" dirty="0">
                <a:solidFill>
                  <a:srgbClr val="3B3B3B"/>
                </a:solidFill>
                <a:effectLst/>
                <a:highlight>
                  <a:srgbClr val="FFFFFF"/>
                </a:highlight>
                <a:latin typeface="Andale Mono" panose="020B0509000000000004" pitchFamily="49" charset="0"/>
              </a:rPr>
              <a:t>[N &gt; 0 ? N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printf</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"H"</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(k = 1; 1841 &gt; k; k++)</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putchar</a:t>
            </a:r>
            <a:r>
              <a:rPr lang="en-US" sz="1800" i="0" u="none" strike="noStrike" dirty="0">
                <a:solidFill>
                  <a:srgbClr val="3B3B3B"/>
                </a:solidFill>
                <a:effectLst/>
                <a:highlight>
                  <a:srgbClr val="FFFFFF"/>
                </a:highlight>
                <a:latin typeface="Andale Mono" panose="020B0509000000000004" pitchFamily="49" charset="0"/>
              </a:rPr>
              <a:t>(k % 80 ? b[k] : 10);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 += 0.053;</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B += 0.037;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usleep</a:t>
            </a:r>
            <a:r>
              <a:rPr lang="en-US" sz="1800" i="0" u="none" strike="noStrike" dirty="0">
                <a:solidFill>
                  <a:srgbClr val="3B3B3B"/>
                </a:solidFill>
                <a:effectLst/>
                <a:highlight>
                  <a:srgbClr val="FFFFFF"/>
                </a:highlight>
                <a:latin typeface="Andale Mono" panose="020B0509000000000004" pitchFamily="49" charset="0"/>
              </a:rPr>
              <a:t>(10000);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2180171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A95F62-DD98-6650-E39A-E411B9C28003}"/>
              </a:ext>
            </a:extLst>
          </p:cNvPr>
          <p:cNvSpPr txBox="1"/>
          <p:nvPr/>
        </p:nvSpPr>
        <p:spPr>
          <a:xfrm>
            <a:off x="600890" y="-17830799"/>
            <a:ext cx="9381980" cy="25022235"/>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#include</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&lt;</a:t>
            </a:r>
            <a:r>
              <a:rPr lang="en-US" sz="1800" i="0" u="none" strike="noStrike" dirty="0" err="1">
                <a:solidFill>
                  <a:srgbClr val="A31515"/>
                </a:solidFill>
                <a:effectLst/>
                <a:highlight>
                  <a:srgbClr val="FFFFFF"/>
                </a:highlight>
                <a:latin typeface="Andale Mono" panose="020B0509000000000004" pitchFamily="49" charset="0"/>
              </a:rPr>
              <a:t>math.h</a:t>
            </a:r>
            <a:r>
              <a:rPr lang="en-US" sz="1800" i="0" u="none" strike="noStrike" dirty="0">
                <a:solidFill>
                  <a:srgbClr val="0000FF"/>
                </a:solidFill>
                <a:effectLst/>
                <a:highlight>
                  <a:srgbClr val="FFFFFF"/>
                </a:highlight>
                <a:latin typeface="Andale Mono" panose="020B0509000000000004" pitchFamily="49" charset="0"/>
              </a:rPr>
              <a:t>&gt;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#include</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&lt;</a:t>
            </a:r>
            <a:r>
              <a:rPr lang="en-US" sz="1800" i="0" u="none" strike="noStrike" dirty="0" err="1">
                <a:solidFill>
                  <a:srgbClr val="A31515"/>
                </a:solidFill>
                <a:effectLst/>
                <a:highlight>
                  <a:srgbClr val="FFFFFF"/>
                </a:highlight>
                <a:latin typeface="Andale Mono" panose="020B0509000000000004" pitchFamily="49" charset="0"/>
              </a:rPr>
              <a:t>stdio.h</a:t>
            </a:r>
            <a:r>
              <a:rPr lang="en-US" sz="1800" i="0" u="none" strike="noStrike" dirty="0">
                <a:solidFill>
                  <a:srgbClr val="0000FF"/>
                </a:solidFill>
                <a:effectLst/>
                <a:highlight>
                  <a:srgbClr val="FFFFFF"/>
                </a:highlight>
                <a:latin typeface="Andale Mono" panose="020B0509000000000004" pitchFamily="49" charset="0"/>
              </a:rPr>
              <a:t>&gt;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#include</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&lt;</a:t>
            </a:r>
            <a:r>
              <a:rPr lang="en-US" sz="1800" i="0" u="none" strike="noStrike" dirty="0" err="1">
                <a:solidFill>
                  <a:srgbClr val="A31515"/>
                </a:solidFill>
                <a:effectLst/>
                <a:highlight>
                  <a:srgbClr val="FFFFFF"/>
                </a:highlight>
                <a:latin typeface="Andale Mono" panose="020B0509000000000004" pitchFamily="49" charset="0"/>
              </a:rPr>
              <a:t>unistd.h</a:t>
            </a:r>
            <a:r>
              <a:rPr lang="en-US" sz="1800" i="0" u="none" strike="noStrike" dirty="0">
                <a:solidFill>
                  <a:srgbClr val="0000FF"/>
                </a:solidFill>
                <a:effectLst/>
                <a:highlight>
                  <a:srgbClr val="FFFFFF"/>
                </a:highlight>
                <a:latin typeface="Andale Mono" panose="020B0509000000000004" pitchFamily="49" charset="0"/>
              </a:rPr>
              <a:t>&gt;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_, x, y, o,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b[1920];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p(n, c)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n--; x++)</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c == 10 ? y += 80, x = o - 1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&gt;= 0    ? 80 &gt; x ? c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 b[y + x] = c : 0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c(q, l, r)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*l, *r;</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while</a:t>
            </a:r>
            <a:r>
              <a:rPr lang="en-US" sz="1800" i="0" u="none" strike="noStrike" dirty="0">
                <a:solidFill>
                  <a:srgbClr val="3B3B3B"/>
                </a:solidFill>
                <a:effectLst/>
                <a:highlight>
                  <a:srgbClr val="FFFFFF"/>
                </a:highlight>
                <a:latin typeface="Andale Mono" panose="020B0509000000000004" pitchFamily="49" charset="0"/>
              </a:rPr>
              <a:t> (q &gt;=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q = (</a:t>
            </a:r>
            <a:r>
              <a:rPr lang="en-US" sz="1800" i="0" u="none" strike="noStrike" dirty="0">
                <a:solidFill>
                  <a:srgbClr val="A31515"/>
                </a:solidFill>
                <a:effectLst/>
                <a:highlight>
                  <a:srgbClr val="FFFFFF"/>
                </a:highlight>
                <a:latin typeface="Andale Mono" panose="020B0509000000000004" pitchFamily="49" charset="0"/>
              </a:rPr>
              <a:t>"E"</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yYrIxC</a:t>
            </a:r>
            <a:r>
              <a:rPr lang="en-US" sz="1800" i="0" u="none" strike="noStrike" dirty="0">
                <a:solidFill>
                  <a:srgbClr val="A31515"/>
                </a:solidFill>
                <a:effectLst/>
                <a:highlight>
                  <a:srgbClr val="FFFFFF"/>
                </a:highlight>
                <a:latin typeface="Andale Mono" panose="020B0509000000000004" pitchFamily="49" charset="0"/>
              </a:rPr>
              <a:t>{e^}</a:t>
            </a:r>
            <a:r>
              <a:rPr lang="en-US" sz="1800" i="0" u="none" strike="noStrike" dirty="0" err="1">
                <a:solidFill>
                  <a:srgbClr val="A31515"/>
                </a:solidFill>
                <a:effectLst/>
                <a:highlight>
                  <a:srgbClr val="FFFFFF"/>
                </a:highlight>
                <a:latin typeface="Andale Mono" panose="020B0509000000000004" pitchFamily="49" charset="0"/>
              </a:rPr>
              <a:t>KhE</a:t>
            </a:r>
            <a:r>
              <a:rPr lang="en-US" sz="1800" i="0" u="none" strike="noStrike" dirty="0">
                <a:solidFill>
                  <a:srgbClr val="A31515"/>
                </a:solidFill>
                <a:effectLst/>
                <a:highlight>
                  <a:srgbClr val="FFFFFF"/>
                </a:highlight>
                <a:latin typeface="Andale Mono" panose="020B0509000000000004" pitchFamily="49" charset="0"/>
              </a:rPr>
              <a:t>&gt;[|</a:t>
            </a:r>
            <a:r>
              <a:rPr lang="en-US" sz="1800" i="0" u="none" strike="noStrike" dirty="0" err="1">
                <a:solidFill>
                  <a:srgbClr val="A31515"/>
                </a:solidFill>
                <a:effectLst/>
                <a:highlight>
                  <a:srgbClr val="FFFFFF"/>
                </a:highlight>
                <a:latin typeface="Andale Mono" panose="020B0509000000000004" pitchFamily="49" charset="0"/>
              </a:rPr>
              <a:t>LXbj</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dOVsJ</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idOV</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Yab</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bW</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bW</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qFywyv</a:t>
            </a:r>
            <a:r>
              <a:rPr lang="en-US" sz="1800" i="0" u="none" strike="noStrike" dirty="0">
                <a:solidFill>
                  <a:srgbClr val="A31515"/>
                </a:solidFill>
                <a:effectLst/>
                <a:highlight>
                  <a:srgbClr val="FFFFFF"/>
                </a:highlight>
                <a:latin typeface="Andale Mono" panose="020B0509000000000004" pitchFamily="49" charset="0"/>
              </a:rPr>
              <a:t>{D"</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"ma\\A"</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Ztq?Lyw</a:t>
            </a:r>
            <a:r>
              <a:rPr lang="en-US" sz="1800" i="0" u="none" strike="noStrike" dirty="0">
                <a:solidFill>
                  <a:srgbClr val="A31515"/>
                </a:solidFill>
                <a:effectLst/>
                <a:highlight>
                  <a:srgbClr val="FFFFFF"/>
                </a:highlight>
                <a:latin typeface="Andale Mono" panose="020B0509000000000004" pitchFamily="49" charset="0"/>
              </a:rPr>
              <a:t>&gt;e{|</a:t>
            </a:r>
            <a:r>
              <a:rPr lang="en-US" sz="1800" i="0" u="none" strike="noStrike" dirty="0" err="1">
                <a:solidFill>
                  <a:srgbClr val="A31515"/>
                </a:solidFill>
                <a:effectLst/>
                <a:highlight>
                  <a:srgbClr val="FFFFFF"/>
                </a:highlight>
                <a:latin typeface="Andale Mono" panose="020B0509000000000004" pitchFamily="49" charset="0"/>
              </a:rPr>
              <a:t>Zq</a:t>
            </a:r>
            <a:r>
              <a:rPr lang="en-US" sz="1800" i="0" u="none" strike="noStrike" dirty="0">
                <a:solidFill>
                  <a:srgbClr val="A31515"/>
                </a:solidFill>
                <a:effectLst/>
                <a:highlight>
                  <a:srgbClr val="FFFFFF"/>
                </a:highlight>
                <a:latin typeface="Andale Mono" panose="020B0509000000000004" pitchFamily="49" charset="0"/>
              </a:rPr>
              <a:t>&gt;Y\\</a:t>
            </a:r>
            <a:r>
              <a:rPr lang="en-US" sz="1800" i="0" u="none" strike="noStrike" dirty="0" err="1">
                <a:solidFill>
                  <a:srgbClr val="A31515"/>
                </a:solidFill>
                <a:effectLst/>
                <a:highlight>
                  <a:srgbClr val="FFFFFF"/>
                </a:highlight>
                <a:latin typeface="Andale Mono" panose="020B0509000000000004" pitchFamily="49" charset="0"/>
              </a:rPr>
              <a:t>gq</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qI</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tYBe</a:t>
            </a:r>
            <a:r>
              <a:rPr lang="en-US" sz="1800" i="0" u="none" strike="noStrike" dirty="0">
                <a:solidFill>
                  <a:srgbClr val="A31515"/>
                </a:solidFill>
                <a:effectLst/>
                <a:highlight>
                  <a:srgbClr val="FFFFFF"/>
                </a:highlight>
                <a:latin typeface="Andale Mono" panose="020B0509000000000004" pitchFamily="49" charset="0"/>
              </a:rPr>
              <a:t>{w"</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yvDZE</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rPr>
              <a:t>vBA</a:t>
            </a:r>
            <a:r>
              <a:rPr lang="en-US" sz="1800" i="0" u="none" strike="noStrike" dirty="0">
                <a:solidFill>
                  <a:srgbClr val="A31515"/>
                </a:solidFill>
                <a:effectLst/>
                <a:highlight>
                  <a:srgbClr val="FFFFFF"/>
                </a:highlight>
                <a:latin typeface="Andale Mono" panose="020B0509000000000004" pitchFamily="49" charset="0"/>
              </a:rPr>
              <a:t>[`_"</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"Lo&gt;}</a:t>
            </a:r>
            <a:r>
              <a:rPr lang="en-US" sz="1800" i="0" u="none" strike="noStrike" dirty="0" err="1">
                <a:solidFill>
                  <a:srgbClr val="A31515"/>
                </a:solidFill>
                <a:effectLst/>
                <a:highlight>
                  <a:srgbClr val="FFFFFF"/>
                </a:highlight>
                <a:latin typeface="Andale Mono" panose="020B0509000000000004" pitchFamily="49" charset="0"/>
              </a:rPr>
              <a:t>KcqdYrWqKxzKtW</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DXRwsfcUaT</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err="1">
                <a:solidFill>
                  <a:srgbClr val="A31515"/>
                </a:solidFill>
                <a:effectLst/>
                <a:highlight>
                  <a:srgbClr val="FFFFFF"/>
                </a:highlight>
                <a:latin typeface="Andale Mono" panose="020B0509000000000004" pitchFamily="49" charset="0"/>
              </a:rPr>
              <a:t>KXw</a:t>
            </a:r>
            <a:r>
              <a:rPr lang="en-US" sz="1800" i="0" u="none" strike="noStrike" dirty="0">
                <a:solidFill>
                  <a:srgbClr val="A31515"/>
                </a:solidFill>
                <a:effectLst/>
                <a:highlight>
                  <a:srgbClr val="FFFFFF"/>
                </a:highlight>
                <a:latin typeface="Andale Mono" panose="020B0509000000000004" pitchFamily="49" charset="0"/>
              </a:rPr>
              <a:t>{Y"</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RsFwsFwsFw</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zaqyaz|FmMpyaoyI</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cuUw</a:t>
            </a:r>
            <a:r>
              <a:rPr lang="en-US" sz="1800" i="0" u="none" strike="noStrike" dirty="0">
                <a:solidFill>
                  <a:srgbClr val="A31515"/>
                </a:solidFill>
                <a:effectLst/>
                <a:highlight>
                  <a:srgbClr val="FFFFFF"/>
                </a:highlight>
                <a:latin typeface="Andale Mono" panose="020B0509000000000004" pitchFamily="49" charset="0"/>
              </a:rPr>
              <a:t>{J"</a:t>
            </a:r>
            <a:r>
              <a:rPr lang="en-US" sz="1800" i="0" u="none" strike="noStrike" dirty="0">
                <a:solidFill>
                  <a:srgbClr val="3B3B3B"/>
                </a:solidFill>
                <a:effectLst/>
                <a:highlight>
                  <a:srgbClr val="FFFFFF"/>
                </a:highlight>
                <a:latin typeface="Andale Mono" panose="020B0509000000000004" pitchFamily="49" charset="0"/>
              </a:rPr>
              <a:t>[_ / 6]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62 &gt;&gt;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_++ % 6 &amp;</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r[q]</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 l[q])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99;</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return</a:t>
            </a:r>
            <a:r>
              <a:rPr lang="en-US" sz="1800" i="0" u="none" strike="noStrike" dirty="0">
                <a:solidFill>
                  <a:srgbClr val="3B3B3B"/>
                </a:solidFill>
                <a:effectLst/>
                <a:highlight>
                  <a:srgbClr val="FFFFFF"/>
                </a:highlight>
                <a:latin typeface="Andale Mono" panose="020B0509000000000004" pitchFamily="49" charset="0"/>
              </a:rPr>
              <a:t> q;</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E(a)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(o = x = a, y = 0, _ = 0; _ &lt; 1006;)</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 = </a:t>
            </a:r>
            <a:r>
              <a:rPr lang="en-US" sz="1800" i="0" u="none" strike="noStrike" dirty="0">
                <a:solidFill>
                  <a:srgbClr val="A31515"/>
                </a:solidFill>
                <a:effectLst/>
                <a:highlight>
                  <a:srgbClr val="FFFFFF"/>
                </a:highlight>
                <a:latin typeface="Andale Mono" panose="020B0509000000000004" pitchFamily="49" charset="0"/>
              </a:rPr>
              <a:t>"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"~|_."</a:t>
            </a:r>
            <a:r>
              <a:rPr lang="en-US" sz="1800" i="0" u="none" strike="noStrike" dirty="0">
                <a:solidFill>
                  <a:srgbClr val="3B3B3B"/>
                </a:solidFill>
                <a:effectLst/>
                <a:highlight>
                  <a:srgbClr val="FFFFFF"/>
                </a:highlight>
                <a:latin typeface="Andale Mono" panose="020B0509000000000004" pitchFamily="49" charset="0"/>
              </a:rPr>
              <a:t>[c(6,</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"cd\\a[g"</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"_e"</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fh</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8],</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"&amp;'()*+,-.1"</a:t>
            </a:r>
            <a:r>
              <a:rPr lang="en-US" sz="1800" i="0" u="none" strike="noStrike" dirty="0">
                <a:solidFill>
                  <a:srgbClr val="3B3B3B"/>
                </a:solidFill>
                <a:effectLst/>
                <a:highlight>
                  <a:srgbClr val="FFFFFF"/>
                </a:highlight>
                <a:latin typeface="Andale Mono" panose="020B0509000000000004" pitchFamily="49" charset="0"/>
              </a:rPr>
              <a:t>[c(11,</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"_ac[]\\</a:t>
            </a:r>
            <a:r>
              <a:rPr lang="en-US" sz="1800" i="0" u="none" strike="noStrike" dirty="0" err="1">
                <a:solidFill>
                  <a:srgbClr val="A31515"/>
                </a:solidFill>
                <a:effectLst/>
                <a:highlight>
                  <a:srgbClr val="FFFFFF"/>
                </a:highlight>
                <a:latin typeface="Andale Mono" panose="020B0509000000000004" pitchFamily="49" charset="0"/>
              </a:rPr>
              <a:t>YZi</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jkm</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err="1">
                <a:solidFill>
                  <a:srgbClr val="A31515"/>
                </a:solidFill>
                <a:effectLst/>
                <a:highlight>
                  <a:srgbClr val="FFFFFF"/>
                </a:highlight>
                <a:latin typeface="Andale Mono" panose="020B0509000000000004" pitchFamily="49" charset="0"/>
              </a:rPr>
              <a:t>bd^efghXWlV</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13]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34,</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**Z)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z[1920], A = 0, B = 0, </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 j;</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puts(</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"[2J"</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e = sin(A), n = sin(B), g = cos(A), m = cos(B);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(k = 0; k &lt; 1840; k++)</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-k / 80 - 10, o = 41 + (k % 80 - 40) * 1.3 / y + n, N = A - 100.0 / y,</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b[k]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[o + N &amp; 1], z[k]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E(80 -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)(9 * B) % 250);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(j = 0; 6.28 &gt; j; j += 0.07)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 = 0; 6.28 &gt; </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 += 0.02)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c = sin(</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 d = cos(j), f = sin(j), h = d + 2,</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D = 15 / (c * h * e + f * g + 5), l = cos(</a:t>
            </a:r>
            <a:r>
              <a:rPr lang="en-US" sz="1800" i="0" u="none" strike="noStrike" dirty="0" err="1">
                <a:solidFill>
                  <a:srgbClr val="3B3B3B"/>
                </a:solidFill>
                <a:effectLst/>
                <a:highlight>
                  <a:srgbClr val="FFFFFF"/>
                </a:highlight>
                <a:latin typeface="Andale Mono" panose="020B0509000000000004" pitchFamily="49" charset="0"/>
              </a:rPr>
              <a:t>i</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t = c * h * g - f * e;</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x = 40 + 2 * D * (l * h * m - t * n), y = 12 + D * (l * h * n + t * m),</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o = x + 80 * y,</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N = 8 * ((f * e - c * d * g) * m - c * d * e - f * g - l * d * 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if</a:t>
            </a:r>
            <a:r>
              <a:rPr lang="en-US" sz="1800" i="0" u="none" strike="noStrike" dirty="0">
                <a:solidFill>
                  <a:srgbClr val="3B3B3B"/>
                </a:solidFill>
                <a:effectLst/>
                <a:highlight>
                  <a:srgbClr val="FFFFFF"/>
                </a:highlight>
                <a:latin typeface="Andale Mono" panose="020B0509000000000004" pitchFamily="49" charset="0"/>
              </a:rPr>
              <a:t> (D &gt; z[o])</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z[o] = D, b[o] = </a:t>
            </a:r>
            <a:r>
              <a:rPr lang="en-US" sz="1800" i="0" u="none" strike="noStrike" dirty="0">
                <a:solidFill>
                  <a:srgbClr val="A31515"/>
                </a:solidFill>
                <a:effectLst/>
                <a:highlight>
                  <a:srgbClr val="FFFFFF"/>
                </a:highlight>
                <a:latin typeface="Andale Mono" panose="020B0509000000000004" pitchFamily="49" charset="0"/>
              </a:rPr>
              <a:t>" ..,,-++=#$@"</a:t>
            </a:r>
            <a:r>
              <a:rPr lang="en-US" sz="1800" i="0" u="none" strike="noStrike" dirty="0">
                <a:solidFill>
                  <a:srgbClr val="3B3B3B"/>
                </a:solidFill>
                <a:effectLst/>
                <a:highlight>
                  <a:srgbClr val="FFFFFF"/>
                </a:highlight>
                <a:latin typeface="Andale Mono" panose="020B0509000000000004" pitchFamily="49" charset="0"/>
              </a:rPr>
              <a:t>[N &gt; 0 ? N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printf</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"H"</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(k = 1; 1841 &gt; k; k++)</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putchar</a:t>
            </a:r>
            <a:r>
              <a:rPr lang="en-US" sz="1800" i="0" u="none" strike="noStrike" dirty="0">
                <a:solidFill>
                  <a:srgbClr val="3B3B3B"/>
                </a:solidFill>
                <a:effectLst/>
                <a:highlight>
                  <a:srgbClr val="FFFFFF"/>
                </a:highlight>
                <a:latin typeface="Andale Mono" panose="020B0509000000000004" pitchFamily="49" charset="0"/>
              </a:rPr>
              <a:t>(k % 80 ? b[k] : 10);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 += 0.053;</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B += 0.037;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usleep</a:t>
            </a:r>
            <a:r>
              <a:rPr lang="en-US" sz="1800" i="0" u="none" strike="noStrike" dirty="0">
                <a:solidFill>
                  <a:srgbClr val="3B3B3B"/>
                </a:solidFill>
                <a:effectLst/>
                <a:highlight>
                  <a:srgbClr val="FFFFFF"/>
                </a:highlight>
                <a:latin typeface="Andale Mono" panose="020B0509000000000004" pitchFamily="49" charset="0"/>
              </a:rPr>
              <a:t>(10000);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425519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5FD9283E-CFE8-4123-6766-A4CB23A24EED}"/>
              </a:ext>
            </a:extLst>
          </p:cNvPr>
          <p:cNvSpPr/>
          <p:nvPr/>
        </p:nvSpPr>
        <p:spPr>
          <a:xfrm>
            <a:off x="4876800" y="304800"/>
            <a:ext cx="6405537" cy="1314629"/>
          </a:xfrm>
          <a:prstGeom prst="wedgeRoundRectCallout">
            <a:avLst/>
          </a:prstGeom>
          <a:solidFill>
            <a:schemeClr val="accent6">
              <a:alpha val="15037"/>
            </a:schemeClr>
          </a:solidFill>
          <a:scene3d>
            <a:camera prst="orthographicFront">
              <a:rot lat="0" lon="10800000" rev="0"/>
            </a:camera>
            <a:lightRig rig="threePt" dir="t"/>
          </a:scene3d>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701DCE0-CD0D-49EF-5D29-BCA422537B65}"/>
              </a:ext>
            </a:extLst>
          </p:cNvPr>
          <p:cNvSpPr txBox="1"/>
          <p:nvPr/>
        </p:nvSpPr>
        <p:spPr>
          <a:xfrm>
            <a:off x="444138" y="671691"/>
            <a:ext cx="10620104" cy="6186309"/>
          </a:xfrm>
          <a:prstGeom prst="rect">
            <a:avLst/>
          </a:prstGeom>
          <a:noFill/>
        </p:spPr>
        <p:txBody>
          <a:bodyPr wrap="square" rtlCol="0">
            <a:spAutoFit/>
          </a:bodyPr>
          <a:lstStyle/>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main(</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k, </a:t>
            </a:r>
            <a:r>
              <a:rPr lang="en-US" sz="1200" i="0" u="none" strike="noStrike" dirty="0">
                <a:solidFill>
                  <a:srgbClr val="0000FF"/>
                </a:solidFill>
                <a:effectLst/>
                <a:highlight>
                  <a:srgbClr val="FFFFFF"/>
                </a:highlight>
                <a:latin typeface="Andale Mono" panose="020B0509000000000004" pitchFamily="49" charset="0"/>
              </a:rPr>
              <a:t>char</a:t>
            </a:r>
            <a:r>
              <a:rPr lang="en-US" sz="1200" i="0" u="none" strike="noStrike" dirty="0">
                <a:solidFill>
                  <a:srgbClr val="3B3B3B"/>
                </a:solidFill>
                <a:effectLst/>
                <a:highlight>
                  <a:srgbClr val="FFFFFF"/>
                </a:highlight>
                <a:latin typeface="Andale Mono" panose="020B0509000000000004" pitchFamily="49" charset="0"/>
              </a:rPr>
              <a:t> **Z)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z[1920], A = 0, B = 0,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j;</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puts(</a:t>
            </a:r>
            <a:r>
              <a:rPr lang="en-US" sz="1200" i="0" u="none" strike="noStrike" dirty="0">
                <a:solidFill>
                  <a:srgbClr val="A31515"/>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"[2J"</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e = sin(A), n = sin(B), g = cos(A), m = cos(B);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0; k &lt; 1840; k++)</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y = -k / 80 - 10, o = 41 + (k % 80 - 40) * 1.3 / y + n, N = A - 100.0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b[k] = </a:t>
            </a:r>
            <a:r>
              <a:rPr lang="en-US" sz="1200" i="0" u="none" strike="noStrike" dirty="0">
                <a:solidFill>
                  <a:srgbClr val="A31515"/>
                </a:solidFill>
                <a:effectLst/>
                <a:highlight>
                  <a:srgbClr val="FFFFFF"/>
                </a:highlight>
                <a:latin typeface="Andale Mono" panose="020B0509000000000004" pitchFamily="49" charset="0"/>
              </a:rPr>
              <a:t>".#"</a:t>
            </a:r>
            <a:r>
              <a:rPr lang="en-US" sz="1200" i="0" u="none" strike="noStrike" dirty="0">
                <a:solidFill>
                  <a:srgbClr val="3B3B3B"/>
                </a:solidFill>
                <a:effectLst/>
                <a:highlight>
                  <a:srgbClr val="FFFFFF"/>
                </a:highlight>
                <a:latin typeface="Andale Mono" panose="020B0509000000000004" pitchFamily="49" charset="0"/>
              </a:rPr>
              <a:t>[o + N &amp; 1], z[k]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E(80 - (</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)(9 * B) % 250);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(j = 0; 6.28 &gt; j; j += 0.07)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 6.28 &gt;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0.02)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c = sin(</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d = cos(j), f = sin(j), h = d + 2,</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D = 15 / (c * h * e + f * g + 5), l = cos(</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t = c * h * g - f * e;</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x = 40 + 2 * D * (l * h * m - t * n), y = 12 + D * (l * h * n + t * m),</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o = x + 80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N = 8 * ((f * e - c * d * g) * m - c * d * e - f * g - l * d * n);</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if</a:t>
            </a:r>
            <a:r>
              <a:rPr lang="en-US" sz="1200" i="0" u="none" strike="noStrike" dirty="0">
                <a:solidFill>
                  <a:srgbClr val="3B3B3B"/>
                </a:solidFill>
                <a:effectLst/>
                <a:highlight>
                  <a:srgbClr val="FFFFFF"/>
                </a:highlight>
                <a:latin typeface="Andale Mono" panose="020B0509000000000004" pitchFamily="49" charset="0"/>
              </a:rPr>
              <a:t> (D &gt; z[o])</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z[o] = D, b[o] = </a:t>
            </a:r>
            <a:r>
              <a:rPr lang="en-US" sz="1200" i="0" u="none" strike="noStrike" dirty="0">
                <a:solidFill>
                  <a:srgbClr val="A31515"/>
                </a:solidFill>
                <a:effectLst/>
                <a:highlight>
                  <a:srgbClr val="FFFFFF"/>
                </a:highlight>
                <a:latin typeface="Andale Mono" panose="020B0509000000000004" pitchFamily="49" charset="0"/>
              </a:rPr>
              <a:t>" ..,,-++=#$@"</a:t>
            </a:r>
            <a:r>
              <a:rPr lang="en-US" sz="1200" i="0" u="none" strike="noStrike" dirty="0">
                <a:solidFill>
                  <a:srgbClr val="3B3B3B"/>
                </a:solidFill>
                <a:effectLst/>
                <a:highlight>
                  <a:srgbClr val="FFFFFF"/>
                </a:highlight>
                <a:latin typeface="Andale Mono" panose="020B0509000000000004" pitchFamily="49" charset="0"/>
              </a:rPr>
              <a:t>[N &gt; 0 ? N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printf</a:t>
            </a:r>
            <a:r>
              <a:rPr lang="en-US" sz="1200" i="0" u="none" strike="noStrike" dirty="0">
                <a:solidFill>
                  <a:srgbClr val="3B3B3B"/>
                </a:solidFill>
                <a:effectLst/>
                <a:highlight>
                  <a:srgbClr val="FFFFFF"/>
                </a:highlight>
                <a:latin typeface="Andale Mono" panose="020B0509000000000004" pitchFamily="49" charset="0"/>
              </a:rPr>
              <a:t>(</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"H"</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1; 1841 &gt; k; k++)</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putchar</a:t>
            </a:r>
            <a:r>
              <a:rPr lang="en-US" sz="1200" i="0" u="none" strike="noStrike" dirty="0">
                <a:solidFill>
                  <a:srgbClr val="3B3B3B"/>
                </a:solidFill>
                <a:effectLst/>
                <a:highlight>
                  <a:srgbClr val="FFFFFF"/>
                </a:highlight>
                <a:latin typeface="Andale Mono" panose="020B0509000000000004" pitchFamily="49" charset="0"/>
              </a:rPr>
              <a:t>(k % 80 ? b[k] : 10);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 += 0.053;</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B += 0.037;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usleep</a:t>
            </a:r>
            <a:r>
              <a:rPr lang="en-US" sz="1200" i="0" u="none" strike="noStrike" dirty="0">
                <a:solidFill>
                  <a:srgbClr val="3B3B3B"/>
                </a:solidFill>
                <a:effectLst/>
                <a:highlight>
                  <a:srgbClr val="FFFFFF"/>
                </a:highlight>
                <a:latin typeface="Andale Mono" panose="020B0509000000000004" pitchFamily="49" charset="0"/>
              </a:rPr>
              <a:t>(10000);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br>
              <a:rPr lang="en-US" sz="1200" dirty="0">
                <a:latin typeface="Andale Mono" panose="020B0509000000000004" pitchFamily="49" charset="0"/>
              </a:rPr>
            </a:br>
            <a:endParaRPr lang="en-US" sz="1200" dirty="0">
              <a:effectLst/>
              <a:highlight>
                <a:srgbClr val="FFFFFF"/>
              </a:highlight>
              <a:latin typeface="Andale Mono" panose="020B0509000000000004" pitchFamily="49" charset="0"/>
            </a:endParaRPr>
          </a:p>
        </p:txBody>
      </p:sp>
      <p:sp>
        <p:nvSpPr>
          <p:cNvPr id="3" name="TextBox 2">
            <a:extLst>
              <a:ext uri="{FF2B5EF4-FFF2-40B4-BE49-F238E27FC236}">
                <a16:creationId xmlns:a16="http://schemas.microsoft.com/office/drawing/2014/main" id="{8586CA10-9E93-FA01-E707-DE267B8F6430}"/>
              </a:ext>
            </a:extLst>
          </p:cNvPr>
          <p:cNvSpPr txBox="1"/>
          <p:nvPr/>
        </p:nvSpPr>
        <p:spPr>
          <a:xfrm>
            <a:off x="5052406" y="393700"/>
            <a:ext cx="6179131" cy="1200329"/>
          </a:xfrm>
          <a:prstGeom prst="rect">
            <a:avLst/>
          </a:prstGeom>
          <a:noFill/>
        </p:spPr>
        <p:txBody>
          <a:bodyPr wrap="square" rtlCol="0">
            <a:spAutoFit/>
          </a:bodyPr>
          <a:lstStyle/>
          <a:p>
            <a:pPr fontAlgn="base"/>
            <a:r>
              <a:rPr lang="en-US" sz="1800" b="0" i="0" u="none" strike="noStrike" dirty="0">
                <a:solidFill>
                  <a:srgbClr val="000000"/>
                </a:solidFill>
                <a:effectLst/>
                <a:latin typeface="Roboto" panose="02000000000000000000" pitchFamily="2" charset="0"/>
              </a:rPr>
              <a:t>Rename variable or parameter: </a:t>
            </a:r>
            <a:r>
              <a:rPr lang="en-US" sz="1800" b="1" i="0" u="none" strike="noStrike" dirty="0">
                <a:solidFill>
                  <a:srgbClr val="000000"/>
                </a:solidFill>
                <a:effectLst/>
                <a:latin typeface="Roboto" panose="02000000000000000000" pitchFamily="2" charset="0"/>
              </a:rPr>
              <a:t>_, x, y, o, N → underscore, </a:t>
            </a:r>
            <a:r>
              <a:rPr lang="en-US" sz="1800" b="1" i="0" u="none" strike="noStrike" dirty="0" err="1">
                <a:solidFill>
                  <a:srgbClr val="000000"/>
                </a:solidFill>
                <a:effectLst/>
                <a:latin typeface="Roboto" panose="02000000000000000000" pitchFamily="2" charset="0"/>
              </a:rPr>
              <a:t>x_pos</a:t>
            </a:r>
            <a:r>
              <a:rPr lang="en-US" sz="1800" b="1" i="0" u="none" strike="noStrike" dirty="0">
                <a:solidFill>
                  <a:srgbClr val="000000"/>
                </a:solidFill>
                <a:effectLst/>
                <a:latin typeface="Roboto" panose="02000000000000000000" pitchFamily="2" charset="0"/>
              </a:rPr>
              <a:t>, </a:t>
            </a:r>
            <a:r>
              <a:rPr lang="en-US" sz="1800" b="1" i="0" u="none" strike="noStrike" dirty="0" err="1">
                <a:solidFill>
                  <a:srgbClr val="000000"/>
                </a:solidFill>
                <a:effectLst/>
                <a:latin typeface="Roboto" panose="02000000000000000000" pitchFamily="2" charset="0"/>
              </a:rPr>
              <a:t>y_pos</a:t>
            </a:r>
            <a:r>
              <a:rPr lang="en-US" sz="1800" b="1" i="0" u="none" strike="noStrike" dirty="0">
                <a:solidFill>
                  <a:srgbClr val="000000"/>
                </a:solidFill>
                <a:effectLst/>
                <a:latin typeface="Roboto" panose="02000000000000000000" pitchFamily="2" charset="0"/>
              </a:rPr>
              <a:t>, offset, </a:t>
            </a:r>
            <a:r>
              <a:rPr lang="en-US" sz="1800" b="1" i="0" u="none" strike="noStrike" dirty="0" err="1">
                <a:solidFill>
                  <a:srgbClr val="000000"/>
                </a:solidFill>
                <a:effectLst/>
                <a:latin typeface="Roboto" panose="02000000000000000000" pitchFamily="2" charset="0"/>
              </a:rPr>
              <a:t>N_value</a:t>
            </a:r>
            <a:endParaRPr lang="en-US" sz="1800" b="1" i="0" u="none" strike="noStrike" dirty="0">
              <a:solidFill>
                <a:srgbClr val="000000"/>
              </a:solidFill>
              <a:effectLst/>
              <a:latin typeface="Roboto" panose="02000000000000000000" pitchFamily="2" charset="0"/>
            </a:endParaRPr>
          </a:p>
          <a:p>
            <a:pPr rtl="0" fontAlgn="base">
              <a:spcBef>
                <a:spcPts val="0"/>
              </a:spcBef>
              <a:spcAft>
                <a:spcPts val="0"/>
              </a:spcAft>
            </a:pPr>
            <a:endParaRPr lang="en-US" sz="1800" b="0" i="0" u="none" strike="noStrike" dirty="0">
              <a:solidFill>
                <a:srgbClr val="000000"/>
              </a:solidFill>
              <a:effectLst/>
              <a:latin typeface="Roboto" panose="02000000000000000000" pitchFamily="2" charset="0"/>
            </a:endParaRPr>
          </a:p>
          <a:p>
            <a:pPr rtl="0" fontAlgn="base">
              <a:spcBef>
                <a:spcPts val="0"/>
              </a:spcBef>
              <a:spcAft>
                <a:spcPts val="0"/>
              </a:spcAft>
            </a:pPr>
            <a:r>
              <a:rPr lang="en-US" sz="1800" b="0" i="0" u="none" strike="noStrike" dirty="0">
                <a:solidFill>
                  <a:srgbClr val="000000"/>
                </a:solidFill>
                <a:effectLst/>
                <a:latin typeface="Roboto" panose="02000000000000000000" pitchFamily="2" charset="0"/>
              </a:rPr>
              <a:t>Rename variable or parameter: </a:t>
            </a:r>
            <a:r>
              <a:rPr lang="en-US" sz="1800" b="1" i="0" u="none" strike="noStrike" dirty="0">
                <a:solidFill>
                  <a:srgbClr val="000000"/>
                </a:solidFill>
                <a:effectLst/>
                <a:latin typeface="Roboto" panose="02000000000000000000" pitchFamily="2" charset="0"/>
              </a:rPr>
              <a:t>A, B → </a:t>
            </a:r>
            <a:r>
              <a:rPr lang="en-US" sz="1800" b="1" i="0" u="none" strike="noStrike" dirty="0" err="1">
                <a:solidFill>
                  <a:srgbClr val="000000"/>
                </a:solidFill>
                <a:effectLst/>
                <a:latin typeface="Roboto" panose="02000000000000000000" pitchFamily="2" charset="0"/>
              </a:rPr>
              <a:t>angle_A</a:t>
            </a:r>
            <a:r>
              <a:rPr lang="en-US" sz="1800" b="1" i="0" u="none" strike="noStrike" dirty="0">
                <a:solidFill>
                  <a:srgbClr val="000000"/>
                </a:solidFill>
                <a:effectLst/>
                <a:latin typeface="Roboto" panose="02000000000000000000" pitchFamily="2" charset="0"/>
              </a:rPr>
              <a:t>, </a:t>
            </a:r>
            <a:r>
              <a:rPr lang="en-US" sz="1800" b="1" i="0" u="none" strike="noStrike" dirty="0" err="1">
                <a:solidFill>
                  <a:srgbClr val="000000"/>
                </a:solidFill>
                <a:effectLst/>
                <a:latin typeface="Roboto" panose="02000000000000000000" pitchFamily="2" charset="0"/>
              </a:rPr>
              <a:t>angle_B</a:t>
            </a:r>
            <a:endParaRPr lang="en-US" sz="1800" b="1" i="0" u="none" strike="noStrike" dirty="0">
              <a:solidFill>
                <a:srgbClr val="000000"/>
              </a:solidFill>
              <a:effectLst/>
              <a:latin typeface="Roboto" panose="02000000000000000000" pitchFamily="2" charset="0"/>
            </a:endParaRPr>
          </a:p>
        </p:txBody>
      </p:sp>
      <p:pic>
        <p:nvPicPr>
          <p:cNvPr id="5" name="Picture 2" descr="ChatGPT Logo PNG With Transparent Background">
            <a:extLst>
              <a:ext uri="{FF2B5EF4-FFF2-40B4-BE49-F238E27FC236}">
                <a16:creationId xmlns:a16="http://schemas.microsoft.com/office/drawing/2014/main" id="{7138EF78-4EE5-C27D-E744-43CB86F5A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6562" y="1986320"/>
            <a:ext cx="2953407" cy="8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970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248194" y="418010"/>
            <a:ext cx="10620104" cy="6740307"/>
          </a:xfrm>
          <a:prstGeom prst="rect">
            <a:avLst/>
          </a:prstGeom>
          <a:noFill/>
        </p:spPr>
        <p:txBody>
          <a:bodyPr wrap="square" rtlCol="0">
            <a:spAutoFit/>
          </a:bodyPr>
          <a:lstStyle/>
          <a:p>
            <a:pPr rtl="0">
              <a:spcBef>
                <a:spcPts val="0"/>
              </a:spcBef>
              <a:spcAft>
                <a:spcPts val="0"/>
              </a:spcAft>
            </a:pP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main(</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k, </a:t>
            </a:r>
            <a:r>
              <a:rPr lang="en-US" sz="1200" i="0" u="none" strike="noStrike" dirty="0">
                <a:solidFill>
                  <a:srgbClr val="0000FF"/>
                </a:solidFill>
                <a:effectLst/>
                <a:highlight>
                  <a:srgbClr val="FFFFFF"/>
                </a:highlight>
                <a:latin typeface="Andale Mono" panose="020B0509000000000004" pitchFamily="49" charset="0"/>
              </a:rPr>
              <a:t>char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argv</a:t>
            </a: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z[1920],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j;</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puts(</a:t>
            </a:r>
            <a:r>
              <a:rPr lang="en-US" sz="1200" i="0" u="none" strike="noStrike" dirty="0">
                <a:solidFill>
                  <a:srgbClr val="A31515"/>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"[2J"</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e = sin(</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n = sin(</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g = cos(</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m = cos(</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0; k &lt; 1840;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y = -k / 80 - 10, offset = 41 + (k % 80 - 40) * 1.3 / y + n, N =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- 100.0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b[k] = </a:t>
            </a:r>
            <a:r>
              <a:rPr lang="en-US" sz="1200" i="0" u="none" strike="noStrike" dirty="0">
                <a:solidFill>
                  <a:srgbClr val="A31515"/>
                </a:solidFill>
                <a:effectLst/>
                <a:highlight>
                  <a:srgbClr val="FFFFFF"/>
                </a:highlight>
                <a:latin typeface="Andale Mono" panose="020B0509000000000004" pitchFamily="49" charset="0"/>
              </a:rPr>
              <a:t>".#"</a:t>
            </a:r>
            <a:r>
              <a:rPr lang="en-US" sz="1200" i="0" u="none" strike="noStrike" dirty="0">
                <a:solidFill>
                  <a:srgbClr val="3B3B3B"/>
                </a:solidFill>
                <a:effectLst/>
                <a:highlight>
                  <a:srgbClr val="FFFFFF"/>
                </a:highlight>
                <a:latin typeface="Andale Mono" panose="020B0509000000000004" pitchFamily="49" charset="0"/>
              </a:rPr>
              <a:t>[offset + N &amp; 1], z[k]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render_donut</a:t>
            </a:r>
            <a:r>
              <a:rPr lang="en-US" sz="1200" i="0" u="none" strike="noStrike" dirty="0">
                <a:solidFill>
                  <a:srgbClr val="3B3B3B"/>
                </a:solidFill>
                <a:effectLst/>
                <a:highlight>
                  <a:srgbClr val="FFFFFF"/>
                </a:highlight>
                <a:latin typeface="Andale Mono" panose="020B0509000000000004" pitchFamily="49" charset="0"/>
              </a:rPr>
              <a:t>(80 - (</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)(9 *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250);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(j = 0; 6.28 &gt; j; j += 0.07)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 6.28 &gt;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 0.02)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c = sin(</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 d = cos(j), f = sin(j), h = d + 2,</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D = 15 / (c * h * e + f * g + 5), l = cos(</a:t>
            </a:r>
            <a:r>
              <a:rPr lang="en-US" sz="1200" i="0" u="none" strike="noStrike" dirty="0" err="1">
                <a:solidFill>
                  <a:srgbClr val="3B3B3B"/>
                </a:solidFill>
                <a:effectLst/>
                <a:highlight>
                  <a:srgbClr val="FFFFFF"/>
                </a:highlight>
                <a:latin typeface="Andale Mono" panose="020B0509000000000004" pitchFamily="49" charset="0"/>
              </a:rPr>
              <a:t>i</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t = c * h * g - f * e;</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x = 40 + 2 * D * (l * h * m - t * n), y = 12 + D * (l * h * n + t * m),</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offset = x + 80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N = 8 * ((f * e - c * d * g) * m - c * d * e - f * g - l * d * n);</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if</a:t>
            </a:r>
            <a:r>
              <a:rPr lang="en-US" sz="1200" i="0" u="none" strike="noStrike" dirty="0">
                <a:solidFill>
                  <a:srgbClr val="3B3B3B"/>
                </a:solidFill>
                <a:effectLst/>
                <a:highlight>
                  <a:srgbClr val="FFFFFF"/>
                </a:highlight>
                <a:latin typeface="Andale Mono" panose="020B0509000000000004" pitchFamily="49" charset="0"/>
              </a:rPr>
              <a:t> (D &gt; z[offset])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z[offset] = D, b[offset] = </a:t>
            </a:r>
            <a:r>
              <a:rPr lang="en-US" sz="1200" i="0" u="none" strike="noStrike" dirty="0">
                <a:solidFill>
                  <a:srgbClr val="A31515"/>
                </a:solidFill>
                <a:effectLst/>
                <a:highlight>
                  <a:srgbClr val="FFFFFF"/>
                </a:highlight>
                <a:latin typeface="Andale Mono" panose="020B0509000000000004" pitchFamily="49" charset="0"/>
              </a:rPr>
              <a:t>" ..,,-++=#$@"</a:t>
            </a:r>
            <a:r>
              <a:rPr lang="en-US" sz="1200" i="0" u="none" strike="noStrike" dirty="0">
                <a:solidFill>
                  <a:srgbClr val="3B3B3B"/>
                </a:solidFill>
                <a:effectLst/>
                <a:highlight>
                  <a:srgbClr val="FFFFFF"/>
                </a:highlight>
                <a:latin typeface="Andale Mono" panose="020B0509000000000004" pitchFamily="49" charset="0"/>
              </a:rPr>
              <a:t>[N &gt; 0 ? N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printf</a:t>
            </a:r>
            <a:r>
              <a:rPr lang="en-US" sz="1200" i="0" u="none" strike="noStrike" dirty="0">
                <a:solidFill>
                  <a:srgbClr val="3B3B3B"/>
                </a:solidFill>
                <a:effectLst/>
                <a:highlight>
                  <a:srgbClr val="FFFFFF"/>
                </a:highlight>
                <a:latin typeface="Andale Mono" panose="020B0509000000000004" pitchFamily="49" charset="0"/>
              </a:rPr>
              <a:t>(</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"H"</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1; 1841 &gt; k;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putchar</a:t>
            </a:r>
            <a:r>
              <a:rPr lang="en-US" sz="1200" i="0" u="none" strike="noStrike" dirty="0">
                <a:solidFill>
                  <a:srgbClr val="3B3B3B"/>
                </a:solidFill>
                <a:effectLst/>
                <a:highlight>
                  <a:srgbClr val="FFFFFF"/>
                </a:highlight>
                <a:latin typeface="Andale Mono" panose="020B0509000000000004" pitchFamily="49" charset="0"/>
              </a:rPr>
              <a:t>(k % 80 ? b[k] : 10);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0.053;</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0.037;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usleep</a:t>
            </a:r>
            <a:r>
              <a:rPr lang="en-US" sz="1200" i="0" u="none" strike="noStrike" dirty="0">
                <a:solidFill>
                  <a:srgbClr val="3B3B3B"/>
                </a:solidFill>
                <a:effectLst/>
                <a:highlight>
                  <a:srgbClr val="FFFFFF"/>
                </a:highlight>
                <a:latin typeface="Andale Mono" panose="020B0509000000000004" pitchFamily="49" charset="0"/>
              </a:rPr>
              <a:t>(10000);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br>
              <a:rPr lang="en-US" sz="1200" dirty="0">
                <a:latin typeface="Andale Mono" panose="020B0509000000000004" pitchFamily="49" charset="0"/>
              </a:rPr>
            </a:br>
            <a:endParaRPr lang="en-US" sz="1200" dirty="0">
              <a:effectLst/>
              <a:highlight>
                <a:srgbClr val="FFFFFF"/>
              </a:highlight>
              <a:latin typeface="Andale Mono" panose="020B0509000000000004" pitchFamily="49" charset="0"/>
            </a:endParaRPr>
          </a:p>
        </p:txBody>
      </p:sp>
      <p:graphicFrame>
        <p:nvGraphicFramePr>
          <p:cNvPr id="3" name="Table 2">
            <a:extLst>
              <a:ext uri="{FF2B5EF4-FFF2-40B4-BE49-F238E27FC236}">
                <a16:creationId xmlns:a16="http://schemas.microsoft.com/office/drawing/2014/main" id="{EF470EA9-F5EF-8CF3-C597-D1658B1A5074}"/>
              </a:ext>
            </a:extLst>
          </p:cNvPr>
          <p:cNvGraphicFramePr>
            <a:graphicFrameLocks noGrp="1"/>
          </p:cNvGraphicFramePr>
          <p:nvPr>
            <p:extLst>
              <p:ext uri="{D42A27DB-BD31-4B8C-83A1-F6EECF244321}">
                <p14:modId xmlns:p14="http://schemas.microsoft.com/office/powerpoint/2010/main" val="1422056869"/>
              </p:ext>
            </p:extLst>
          </p:nvPr>
        </p:nvGraphicFramePr>
        <p:xfrm>
          <a:off x="8125097" y="-1"/>
          <a:ext cx="4066903" cy="3879669"/>
        </p:xfrm>
        <a:graphic>
          <a:graphicData uri="http://schemas.openxmlformats.org/drawingml/2006/table">
            <a:tbl>
              <a:tblPr firstRow="1" bandRow="1">
                <a:tableStyleId>{5C22544A-7EE6-4342-B048-85BDC9FD1C3A}</a:tableStyleId>
              </a:tblPr>
              <a:tblGrid>
                <a:gridCol w="4066903">
                  <a:extLst>
                    <a:ext uri="{9D8B030D-6E8A-4147-A177-3AD203B41FA5}">
                      <a16:colId xmlns:a16="http://schemas.microsoft.com/office/drawing/2014/main" val="4242953545"/>
                    </a:ext>
                  </a:extLst>
                </a:gridCol>
              </a:tblGrid>
              <a:tr h="409353">
                <a:tc>
                  <a:txBody>
                    <a:bodyPr/>
                    <a:lstStyle/>
                    <a:p>
                      <a:r>
                        <a:rPr lang="en-US" dirty="0"/>
                        <a:t>4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A -&gt; </a:t>
                      </a:r>
                      <a:r>
                        <a:rPr lang="en-US" dirty="0" err="1"/>
                        <a:t>angle_A</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B -&gt; </a:t>
                      </a:r>
                      <a:r>
                        <a:rPr lang="en-US" dirty="0" err="1"/>
                        <a:t>angle_B</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1334524154"/>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function E -&gt; </a:t>
                      </a:r>
                      <a:r>
                        <a:rPr lang="en-US" dirty="0" err="1"/>
                        <a:t>render_donut</a:t>
                      </a: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3338913205"/>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o -&gt; offset</a:t>
                      </a:r>
                    </a:p>
                  </a:txBody>
                  <a:tcPr/>
                </a:tc>
                <a:extLst>
                  <a:ext uri="{0D108BD9-81ED-4DB2-BD59-A6C34878D82A}">
                    <a16:rowId xmlns:a16="http://schemas.microsoft.com/office/drawing/2014/main" val="2281948668"/>
                  </a:ext>
                </a:extLst>
              </a:tr>
            </a:tbl>
          </a:graphicData>
        </a:graphic>
      </p:graphicFrame>
    </p:spTree>
    <p:extLst>
      <p:ext uri="{BB962C8B-B14F-4D97-AF65-F5344CB8AC3E}">
        <p14:creationId xmlns:p14="http://schemas.microsoft.com/office/powerpoint/2010/main" val="2423870458"/>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259806" y="171630"/>
            <a:ext cx="10620104" cy="8586966"/>
          </a:xfrm>
          <a:prstGeom prst="rect">
            <a:avLst/>
          </a:prstGeom>
          <a:noFill/>
        </p:spPr>
        <p:txBody>
          <a:bodyPr wrap="square" rtlCol="0">
            <a:spAutoFit/>
          </a:bodyPr>
          <a:lstStyle/>
          <a:p>
            <a:pPr rtl="0">
              <a:spcBef>
                <a:spcPts val="0"/>
              </a:spcBef>
              <a:spcAft>
                <a:spcPts val="0"/>
              </a:spcAft>
            </a:pP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main(</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k, </a:t>
            </a:r>
            <a:r>
              <a:rPr lang="en-US" sz="1200" i="0" u="none" strike="noStrike" dirty="0">
                <a:solidFill>
                  <a:srgbClr val="0000FF"/>
                </a:solidFill>
                <a:effectLst/>
                <a:highlight>
                  <a:srgbClr val="FFFFFF"/>
                </a:highlight>
                <a:latin typeface="Andale Mono" panose="020B0509000000000004" pitchFamily="49" charset="0"/>
              </a:rPr>
              <a:t>char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argv</a:t>
            </a: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z[1920],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 phi, 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puts(</a:t>
            </a:r>
            <a:r>
              <a:rPr lang="en-US" sz="1200" i="0" u="none" strike="noStrike" dirty="0">
                <a:solidFill>
                  <a:srgbClr val="A31515"/>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"[2J"</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sin(</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 sin(</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cos(</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cos(</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0; k &lt; 1840;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y = -k / 80 - 10, offset = 41 + (k % 80 - 40) * 1.3 / y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N =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- 100.0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frame_buffer</a:t>
            </a:r>
            <a:r>
              <a:rPr lang="en-US" sz="1200" i="0" u="none" strike="noStrike" dirty="0">
                <a:solidFill>
                  <a:srgbClr val="3B3B3B"/>
                </a:solidFill>
                <a:effectLst/>
                <a:highlight>
                  <a:srgbClr val="FFFFFF"/>
                </a:highlight>
                <a:latin typeface="Andale Mono" panose="020B0509000000000004" pitchFamily="49" charset="0"/>
              </a:rPr>
              <a:t>[k] = </a:t>
            </a:r>
            <a:r>
              <a:rPr lang="en-US" sz="1200" i="0" u="none" strike="noStrike" dirty="0">
                <a:solidFill>
                  <a:srgbClr val="A31515"/>
                </a:solidFill>
                <a:effectLst/>
                <a:highlight>
                  <a:srgbClr val="FFFFFF"/>
                </a:highlight>
                <a:latin typeface="Andale Mono" panose="020B0509000000000004" pitchFamily="49" charset="0"/>
              </a:rPr>
              <a:t>".#"</a:t>
            </a:r>
            <a:r>
              <a:rPr lang="en-US" sz="1200" i="0" u="none" strike="noStrike" dirty="0">
                <a:solidFill>
                  <a:srgbClr val="3B3B3B"/>
                </a:solidFill>
                <a:effectLst/>
                <a:highlight>
                  <a:srgbClr val="FFFFFF"/>
                </a:highlight>
                <a:latin typeface="Andale Mono" panose="020B0509000000000004" pitchFamily="49" charset="0"/>
              </a:rPr>
              <a:t>[offset + N &amp; 1], z[k]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render_donut</a:t>
            </a:r>
            <a:r>
              <a:rPr lang="en-US" sz="1200" i="0" u="none" strike="noStrike" dirty="0">
                <a:solidFill>
                  <a:srgbClr val="3B3B3B"/>
                </a:solidFill>
                <a:effectLst/>
                <a:highlight>
                  <a:srgbClr val="FFFFFF"/>
                </a:highlight>
                <a:latin typeface="Andale Mono" panose="020B0509000000000004" pitchFamily="49" charset="0"/>
              </a:rPr>
              <a:t>(80 - (</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)(9 *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250);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(theta = 0; 6.28 &gt; theta; theta += 0.07)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(phi = 0; 6.28 &gt; phi; phi += 0.02)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sin(phi);</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cos(theta);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sin(theta);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+ 2;</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distance = 15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+ 5);</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l = cos(phi);</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x = 40 + 2 * distance * (l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y = 12 + distance * (l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 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offset = x + 80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N = 8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l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if</a:t>
            </a:r>
            <a:r>
              <a:rPr lang="en-US" sz="1200" i="0" u="none" strike="noStrike" dirty="0">
                <a:solidFill>
                  <a:srgbClr val="3B3B3B"/>
                </a:solidFill>
                <a:effectLst/>
                <a:highlight>
                  <a:srgbClr val="FFFFFF"/>
                </a:highlight>
                <a:latin typeface="Andale Mono" panose="020B0509000000000004" pitchFamily="49" charset="0"/>
              </a:rPr>
              <a:t> (distance &gt; z[offset])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z[offset] = distance, </a:t>
            </a:r>
            <a:r>
              <a:rPr lang="en-US" sz="1200" i="0" u="none" strike="noStrike" dirty="0" err="1">
                <a:solidFill>
                  <a:srgbClr val="3B3B3B"/>
                </a:solidFill>
                <a:effectLst/>
                <a:highlight>
                  <a:srgbClr val="FFFFFF"/>
                </a:highlight>
                <a:latin typeface="Andale Mono" panose="020B0509000000000004" pitchFamily="49" charset="0"/>
              </a:rPr>
              <a:t>frame_buffer</a:t>
            </a:r>
            <a:r>
              <a:rPr lang="en-US" sz="1200" i="0" u="none" strike="noStrike" dirty="0">
                <a:solidFill>
                  <a:srgbClr val="3B3B3B"/>
                </a:solidFill>
                <a:effectLst/>
                <a:highlight>
                  <a:srgbClr val="FFFFFF"/>
                </a:highlight>
                <a:latin typeface="Andale Mono" panose="020B0509000000000004" pitchFamily="49" charset="0"/>
              </a:rPr>
              <a:t>[offset] = </a:t>
            </a:r>
            <a:r>
              <a:rPr lang="en-US" sz="1200" i="0" u="none" strike="noStrike" dirty="0">
                <a:solidFill>
                  <a:srgbClr val="A31515"/>
                </a:solidFill>
                <a:effectLst/>
                <a:highlight>
                  <a:srgbClr val="FFFFFF"/>
                </a:highlight>
                <a:latin typeface="Andale Mono" panose="020B0509000000000004" pitchFamily="49" charset="0"/>
              </a:rPr>
              <a:t>" ..,,-++=#$@"</a:t>
            </a:r>
            <a:r>
              <a:rPr lang="en-US" sz="1200" i="0" u="none" strike="noStrike" dirty="0">
                <a:solidFill>
                  <a:srgbClr val="3B3B3B"/>
                </a:solidFill>
                <a:effectLst/>
                <a:highlight>
                  <a:srgbClr val="FFFFFF"/>
                </a:highlight>
                <a:latin typeface="Andale Mono" panose="020B0509000000000004" pitchFamily="49" charset="0"/>
              </a:rPr>
              <a:t>[N &gt; 0 ? N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printf</a:t>
            </a:r>
            <a:r>
              <a:rPr lang="en-US" sz="1200" i="0" u="none" strike="noStrike" dirty="0">
                <a:solidFill>
                  <a:srgbClr val="3B3B3B"/>
                </a:solidFill>
                <a:effectLst/>
                <a:highlight>
                  <a:srgbClr val="FFFFFF"/>
                </a:highlight>
                <a:latin typeface="Andale Mono" panose="020B0509000000000004" pitchFamily="49" charset="0"/>
              </a:rPr>
              <a:t>(</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"H"</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print_frame_buffer</a:t>
            </a:r>
            <a:r>
              <a:rPr lang="en-US" sz="1200" i="0" u="none" strike="noStrike" dirty="0">
                <a:solidFill>
                  <a:srgbClr val="3B3B3B"/>
                </a:solidFill>
                <a:effectLst/>
                <a:highlight>
                  <a:srgbClr val="FFFFFF"/>
                </a:highlight>
                <a:latin typeface="Andale Mono" panose="020B0509000000000004" pitchFamily="49" charset="0"/>
              </a:rPr>
              <a:t>(k);</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0.053;</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0.037;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usleep</a:t>
            </a:r>
            <a:r>
              <a:rPr lang="en-US" sz="1200" i="0" u="none" strike="noStrike" dirty="0">
                <a:solidFill>
                  <a:srgbClr val="3B3B3B"/>
                </a:solidFill>
                <a:effectLst/>
                <a:highlight>
                  <a:srgbClr val="FFFFFF"/>
                </a:highlight>
                <a:latin typeface="Andale Mono" panose="020B0509000000000004" pitchFamily="49" charset="0"/>
              </a:rPr>
              <a:t>(10000);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br>
              <a:rPr lang="en-US" sz="1200" dirty="0">
                <a:latin typeface="Andale Mono" panose="020B0509000000000004" pitchFamily="49" charset="0"/>
              </a:rPr>
            </a:br>
            <a:endParaRPr lang="en-US" sz="1200" dirty="0">
              <a:effectLst/>
              <a:highlight>
                <a:srgbClr val="FFFFFF"/>
              </a:highlight>
              <a:latin typeface="Andale Mono" panose="020B0509000000000004" pitchFamily="49" charset="0"/>
            </a:endParaRPr>
          </a:p>
        </p:txBody>
      </p:sp>
      <p:graphicFrame>
        <p:nvGraphicFramePr>
          <p:cNvPr id="3" name="Table 2">
            <a:extLst>
              <a:ext uri="{FF2B5EF4-FFF2-40B4-BE49-F238E27FC236}">
                <a16:creationId xmlns:a16="http://schemas.microsoft.com/office/drawing/2014/main" id="{3467F0E5-1482-8C0B-85CF-70E71CB748BB}"/>
              </a:ext>
            </a:extLst>
          </p:cNvPr>
          <p:cNvGraphicFramePr>
            <a:graphicFrameLocks noGrp="1"/>
          </p:cNvGraphicFramePr>
          <p:nvPr>
            <p:extLst>
              <p:ext uri="{D42A27DB-BD31-4B8C-83A1-F6EECF244321}">
                <p14:modId xmlns:p14="http://schemas.microsoft.com/office/powerpoint/2010/main" val="2934549533"/>
              </p:ext>
            </p:extLst>
          </p:nvPr>
        </p:nvGraphicFramePr>
        <p:xfrm>
          <a:off x="8887098" y="39187"/>
          <a:ext cx="3304902" cy="5521185"/>
        </p:xfrm>
        <a:graphic>
          <a:graphicData uri="http://schemas.openxmlformats.org/drawingml/2006/table">
            <a:tbl>
              <a:tblPr firstRow="1" bandRow="1">
                <a:tableStyleId>{5C22544A-7EE6-4342-B048-85BDC9FD1C3A}</a:tableStyleId>
              </a:tblPr>
              <a:tblGrid>
                <a:gridCol w="3304902">
                  <a:extLst>
                    <a:ext uri="{9D8B030D-6E8A-4147-A177-3AD203B41FA5}">
                      <a16:colId xmlns:a16="http://schemas.microsoft.com/office/drawing/2014/main" val="4242953545"/>
                    </a:ext>
                  </a:extLst>
                </a:gridCol>
              </a:tblGrid>
              <a:tr h="409353">
                <a:tc>
                  <a:txBody>
                    <a:bodyPr/>
                    <a:lstStyle/>
                    <a:p>
                      <a:r>
                        <a:rPr lang="en-US" dirty="0"/>
                        <a:t>6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Split </a:t>
                      </a:r>
                      <a:r>
                        <a:rPr lang="en-US" dirty="0" err="1"/>
                        <a:t>inits</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e -&gt; </a:t>
                      </a:r>
                      <a:r>
                        <a:rPr lang="en-US" dirty="0" err="1"/>
                        <a:t>sin_A</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1334524154"/>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rename n -&gt; </a:t>
                      </a:r>
                      <a:r>
                        <a:rPr lang="en-US" dirty="0" err="1"/>
                        <a:t>sin_B</a:t>
                      </a: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3338913205"/>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cs typeface="Consolas" panose="020B0609020204030204" pitchFamily="49"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g -&gt; </a:t>
                      </a:r>
                      <a:r>
                        <a:rPr lang="en-US" dirty="0" err="1">
                          <a:latin typeface="+mn-lt"/>
                          <a:cs typeface="Consolas" panose="020B0609020204030204" pitchFamily="49" charset="0"/>
                        </a:rPr>
                        <a:t>cos_A</a:t>
                      </a:r>
                      <a:endParaRPr lang="en-US" dirty="0">
                        <a:latin typeface="+mn-lt"/>
                        <a:cs typeface="Consolas" panose="020B0609020204030204" pitchFamily="49" charset="0"/>
                      </a:endParaRPr>
                    </a:p>
                  </a:txBody>
                  <a:tcPr/>
                </a:tc>
                <a:extLst>
                  <a:ext uri="{0D108BD9-81ED-4DB2-BD59-A6C34878D82A}">
                    <a16:rowId xmlns:a16="http://schemas.microsoft.com/office/drawing/2014/main" val="228194866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a:t>
                      </a:r>
                      <a:r>
                        <a:rPr lang="en-US" b="1" dirty="0">
                          <a:latin typeface="+mn-lt"/>
                          <a:cs typeface="Consolas" panose="020B0609020204030204" pitchFamily="49" charset="0"/>
                        </a:rPr>
                        <a: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m -&gt; </a:t>
                      </a:r>
                      <a:r>
                        <a:rPr lang="en-US" dirty="0" err="1">
                          <a:latin typeface="+mn-lt"/>
                          <a:cs typeface="Consolas" panose="020B0609020204030204" pitchFamily="49" charset="0"/>
                        </a:rPr>
                        <a:t>cos_B</a:t>
                      </a:r>
                      <a:endParaRPr lang="en-US" dirty="0">
                        <a:latin typeface="+mn-lt"/>
                        <a:cs typeface="Consolas" panose="020B0609020204030204" pitchFamily="49" charset="0"/>
                      </a:endParaRPr>
                    </a:p>
                  </a:txBody>
                  <a:tcPr/>
                </a:tc>
                <a:extLst>
                  <a:ext uri="{0D108BD9-81ED-4DB2-BD59-A6C34878D82A}">
                    <a16:rowId xmlns:a16="http://schemas.microsoft.com/office/drawing/2014/main" val="3308010709"/>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a:t>
                      </a:r>
                      <a:r>
                        <a:rPr lang="en-US" b="1" dirty="0">
                          <a:latin typeface="+mn-lt"/>
                          <a:cs typeface="Consolas" panose="020B0609020204030204" pitchFamily="49" charset="0"/>
                        </a:rPr>
                        <a: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cs typeface="Consolas" panose="020B0609020204030204" pitchFamily="49" charset="0"/>
                        </a:rPr>
                        <a:t>Rename b -&gt; </a:t>
                      </a:r>
                      <a:r>
                        <a:rPr lang="en-US" dirty="0" err="1">
                          <a:latin typeface="+mn-lt"/>
                          <a:cs typeface="Consolas" panose="020B0609020204030204" pitchFamily="49" charset="0"/>
                        </a:rPr>
                        <a:t>frame_buffer</a:t>
                      </a:r>
                      <a:endParaRPr lang="en-US" dirty="0">
                        <a:latin typeface="+mn-lt"/>
                        <a:cs typeface="Consolas" panose="020B0609020204030204" pitchFamily="49" charset="0"/>
                      </a:endParaRPr>
                    </a:p>
                  </a:txBody>
                  <a:tcPr/>
                </a:tc>
                <a:extLst>
                  <a:ext uri="{0D108BD9-81ED-4DB2-BD59-A6C34878D82A}">
                    <a16:rowId xmlns:a16="http://schemas.microsoft.com/office/drawing/2014/main" val="1674315949"/>
                  </a:ext>
                </a:extLst>
              </a:tr>
            </a:tbl>
          </a:graphicData>
        </a:graphic>
      </p:graphicFrame>
    </p:spTree>
    <p:extLst>
      <p:ext uri="{BB962C8B-B14F-4D97-AF65-F5344CB8AC3E}">
        <p14:creationId xmlns:p14="http://schemas.microsoft.com/office/powerpoint/2010/main" val="30551491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261258" y="174896"/>
            <a:ext cx="10620104" cy="8586966"/>
          </a:xfrm>
          <a:prstGeom prst="rect">
            <a:avLst/>
          </a:prstGeom>
          <a:noFill/>
        </p:spPr>
        <p:txBody>
          <a:bodyPr wrap="square" rtlCol="0">
            <a:spAutoFit/>
          </a:bodyPr>
          <a:lstStyle/>
          <a:p>
            <a:pPr rtl="0">
              <a:spcBef>
                <a:spcPts val="0"/>
              </a:spcBef>
              <a:spcAft>
                <a:spcPts val="0"/>
              </a:spcAft>
            </a:pP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main(</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 k, </a:t>
            </a:r>
            <a:r>
              <a:rPr lang="en-US" sz="1200" i="0" u="none" strike="noStrike" dirty="0">
                <a:solidFill>
                  <a:srgbClr val="0000FF"/>
                </a:solidFill>
                <a:effectLst/>
                <a:highlight>
                  <a:srgbClr val="FFFFFF"/>
                </a:highlight>
                <a:latin typeface="Andale Mono" panose="020B0509000000000004" pitchFamily="49" charset="0"/>
              </a:rPr>
              <a:t>char</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argv</a:t>
            </a: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z[1920],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 phi, 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puts(</a:t>
            </a:r>
            <a:r>
              <a:rPr lang="en-US" sz="1200" i="0" u="none" strike="noStrike" dirty="0">
                <a:solidFill>
                  <a:srgbClr val="A31515"/>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"[2J"</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sin(</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 sin(</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cos(</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cos(</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(k = 0; k &lt; 1840; k++)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y = -k / 80 - 10, offset = 41 + (k % 80 - 40) * 1.3 / y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N =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- 100.0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frame_buffer</a:t>
            </a:r>
            <a:r>
              <a:rPr lang="en-US" sz="1200" i="0" u="none" strike="noStrike" dirty="0">
                <a:solidFill>
                  <a:srgbClr val="3B3B3B"/>
                </a:solidFill>
                <a:effectLst/>
                <a:highlight>
                  <a:srgbClr val="FFFFFF"/>
                </a:highlight>
                <a:latin typeface="Andale Mono" panose="020B0509000000000004" pitchFamily="49" charset="0"/>
              </a:rPr>
              <a:t>[k] = </a:t>
            </a:r>
            <a:r>
              <a:rPr lang="en-US" sz="1200" i="0" u="none" strike="noStrike" dirty="0">
                <a:solidFill>
                  <a:srgbClr val="A31515"/>
                </a:solidFill>
                <a:effectLst/>
                <a:highlight>
                  <a:srgbClr val="FFFFFF"/>
                </a:highlight>
                <a:latin typeface="Andale Mono" panose="020B0509000000000004" pitchFamily="49" charset="0"/>
              </a:rPr>
              <a:t>".#"</a:t>
            </a:r>
            <a:r>
              <a:rPr lang="en-US" sz="1200" i="0" u="none" strike="noStrike" dirty="0">
                <a:solidFill>
                  <a:srgbClr val="3B3B3B"/>
                </a:solidFill>
                <a:effectLst/>
                <a:highlight>
                  <a:srgbClr val="FFFFFF"/>
                </a:highlight>
                <a:latin typeface="Andale Mono" panose="020B0509000000000004" pitchFamily="49" charset="0"/>
              </a:rPr>
              <a:t>[offset + N &amp; 1], z[k]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render_donut</a:t>
            </a:r>
            <a:r>
              <a:rPr lang="en-US" sz="1200" i="0" u="none" strike="noStrike" dirty="0">
                <a:solidFill>
                  <a:srgbClr val="3B3B3B"/>
                </a:solidFill>
                <a:effectLst/>
                <a:highlight>
                  <a:srgbClr val="FFFFFF"/>
                </a:highlight>
                <a:latin typeface="Andale Mono" panose="020B0509000000000004" pitchFamily="49" charset="0"/>
              </a:rPr>
              <a:t>(80 - (</a:t>
            </a:r>
            <a:r>
              <a:rPr lang="en-US" sz="1200" i="0" u="none" strike="noStrike" dirty="0">
                <a:solidFill>
                  <a:srgbClr val="0000FF"/>
                </a:solidFill>
                <a:effectLst/>
                <a:highlight>
                  <a:srgbClr val="FFFFFF"/>
                </a:highlight>
                <a:latin typeface="Andale Mono" panose="020B0509000000000004" pitchFamily="49" charset="0"/>
              </a:rPr>
              <a:t>int</a:t>
            </a:r>
            <a:r>
              <a:rPr lang="en-US" sz="1200" i="0" u="none" strike="noStrike" dirty="0">
                <a:solidFill>
                  <a:srgbClr val="3B3B3B"/>
                </a:solidFill>
                <a:effectLst/>
                <a:highlight>
                  <a:srgbClr val="FFFFFF"/>
                </a:highlight>
                <a:latin typeface="Andale Mono" panose="020B0509000000000004" pitchFamily="49" charset="0"/>
              </a:rPr>
              <a:t>)(9 *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250);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(theta = 0; 6.28 &gt; theta; theta += 0.07)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for</a:t>
            </a:r>
            <a:r>
              <a:rPr lang="en-US" sz="1200" i="0" u="none" strike="noStrike" dirty="0">
                <a:solidFill>
                  <a:srgbClr val="3B3B3B"/>
                </a:solidFill>
                <a:effectLst/>
                <a:highlight>
                  <a:srgbClr val="FFFFFF"/>
                </a:highlight>
                <a:latin typeface="Andale Mono" panose="020B0509000000000004" pitchFamily="49" charset="0"/>
              </a:rPr>
              <a:t> (phi = 0; 6.28 &gt; phi; phi += 0.02)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sin(phi);</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cos(theta);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sin(theta);</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+ 2;</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distance = 15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+ 5);</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l = cos(phi);</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float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x = 40 + 2 * distance * (l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y = 12 + distance * (l * </a:t>
            </a:r>
            <a:r>
              <a:rPr lang="en-US" sz="1200" i="0" u="none" strike="noStrike" dirty="0" err="1">
                <a:solidFill>
                  <a:srgbClr val="3B3B3B"/>
                </a:solidFill>
                <a:effectLst/>
                <a:highlight>
                  <a:srgbClr val="FFFFFF"/>
                </a:highlight>
                <a:latin typeface="Andale Mono" panose="020B0509000000000004" pitchFamily="49" charset="0"/>
              </a:rPr>
              <a:t>inc_cos_theta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 + 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offset = x + 80 * y,</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N = 8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cos_B</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sin_phi</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cos_A</a:t>
            </a:r>
            <a:r>
              <a:rPr lang="en-US" sz="1200" i="0" u="none" strike="noStrike" dirty="0">
                <a:solidFill>
                  <a:srgbClr val="3B3B3B"/>
                </a:solidFill>
                <a:effectLst/>
                <a:highlight>
                  <a:srgbClr val="FFFFFF"/>
                </a:highlight>
                <a:latin typeface="Andale Mono" panose="020B0509000000000004" pitchFamily="49" charset="0"/>
              </a:rPr>
              <a:t> - l * </a:t>
            </a:r>
            <a:r>
              <a:rPr lang="en-US" sz="1200" i="0" u="none" strike="noStrike" dirty="0" err="1">
                <a:solidFill>
                  <a:srgbClr val="3B3B3B"/>
                </a:solidFill>
                <a:effectLst/>
                <a:highlight>
                  <a:srgbClr val="FFFFFF"/>
                </a:highlight>
                <a:latin typeface="Andale Mono" panose="020B0509000000000004" pitchFamily="49" charset="0"/>
              </a:rPr>
              <a:t>cos_theta</a:t>
            </a:r>
            <a:r>
              <a:rPr lang="en-US" sz="1200" i="0" u="none" strike="noStrike" dirty="0">
                <a:solidFill>
                  <a:srgbClr val="3B3B3B"/>
                </a:solidFill>
                <a:effectLst/>
                <a:highlight>
                  <a:srgbClr val="FFFFFF"/>
                </a:highlight>
                <a:latin typeface="Andale Mono" panose="020B0509000000000004" pitchFamily="49" charset="0"/>
              </a:rPr>
              <a:t> * </a:t>
            </a:r>
            <a:r>
              <a:rPr lang="en-US" sz="1200" i="0" u="none" strike="noStrike" dirty="0" err="1">
                <a:solidFill>
                  <a:srgbClr val="3B3B3B"/>
                </a:solidFill>
                <a:effectLst/>
                <a:highlight>
                  <a:srgbClr val="FFFFFF"/>
                </a:highlight>
                <a:latin typeface="Andale Mono" panose="020B0509000000000004" pitchFamily="49" charset="0"/>
              </a:rPr>
              <a:t>sin_B</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0000FF"/>
                </a:solidFill>
                <a:effectLst/>
                <a:highlight>
                  <a:srgbClr val="FFFFFF"/>
                </a:highlight>
                <a:latin typeface="Andale Mono" panose="020B0509000000000004" pitchFamily="49" charset="0"/>
              </a:rPr>
              <a:t>if</a:t>
            </a:r>
            <a:r>
              <a:rPr lang="en-US" sz="1200" i="0" u="none" strike="noStrike" dirty="0">
                <a:solidFill>
                  <a:srgbClr val="3B3B3B"/>
                </a:solidFill>
                <a:effectLst/>
                <a:highlight>
                  <a:srgbClr val="FFFFFF"/>
                </a:highlight>
                <a:latin typeface="Andale Mono" panose="020B0509000000000004" pitchFamily="49" charset="0"/>
              </a:rPr>
              <a:t> (distance &gt; z[offset])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z[offset] = distance, </a:t>
            </a:r>
            <a:r>
              <a:rPr lang="en-US" sz="1200" i="0" u="none" strike="noStrike" dirty="0" err="1">
                <a:solidFill>
                  <a:srgbClr val="3B3B3B"/>
                </a:solidFill>
                <a:effectLst/>
                <a:highlight>
                  <a:srgbClr val="FFFFFF"/>
                </a:highlight>
                <a:latin typeface="Andale Mono" panose="020B0509000000000004" pitchFamily="49" charset="0"/>
              </a:rPr>
              <a:t>frame_buffer</a:t>
            </a:r>
            <a:r>
              <a:rPr lang="en-US" sz="1200" i="0" u="none" strike="noStrike" dirty="0">
                <a:solidFill>
                  <a:srgbClr val="3B3B3B"/>
                </a:solidFill>
                <a:effectLst/>
                <a:highlight>
                  <a:srgbClr val="FFFFFF"/>
                </a:highlight>
                <a:latin typeface="Andale Mono" panose="020B0509000000000004" pitchFamily="49" charset="0"/>
              </a:rPr>
              <a:t>[offset] = </a:t>
            </a:r>
            <a:r>
              <a:rPr lang="en-US" sz="1200" i="0" u="none" strike="noStrike" dirty="0">
                <a:solidFill>
                  <a:srgbClr val="A31515"/>
                </a:solidFill>
                <a:effectLst/>
                <a:highlight>
                  <a:srgbClr val="FFFFFF"/>
                </a:highlight>
                <a:latin typeface="Andale Mono" panose="020B0509000000000004" pitchFamily="49" charset="0"/>
              </a:rPr>
              <a:t>" ..,,-++=#$@"</a:t>
            </a:r>
            <a:r>
              <a:rPr lang="en-US" sz="1200" i="0" u="none" strike="noStrike" dirty="0">
                <a:solidFill>
                  <a:srgbClr val="3B3B3B"/>
                </a:solidFill>
                <a:effectLst/>
                <a:highlight>
                  <a:srgbClr val="FFFFFF"/>
                </a:highlight>
                <a:latin typeface="Andale Mono" panose="020B0509000000000004" pitchFamily="49" charset="0"/>
              </a:rPr>
              <a:t>[N &gt; 0 ? N : 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printf</a:t>
            </a:r>
            <a:r>
              <a:rPr lang="en-US" sz="1200" i="0" u="none" strike="noStrike" dirty="0">
                <a:solidFill>
                  <a:srgbClr val="3B3B3B"/>
                </a:solidFill>
                <a:effectLst/>
                <a:highlight>
                  <a:srgbClr val="FFFFFF"/>
                </a:highlight>
                <a:latin typeface="Andale Mono" panose="020B0509000000000004" pitchFamily="49" charset="0"/>
              </a:rPr>
              <a:t>(</a:t>
            </a:r>
            <a:r>
              <a:rPr lang="en-US" sz="1200" i="0" u="none" strike="noStrike" dirty="0">
                <a:solidFill>
                  <a:srgbClr val="A31515"/>
                </a:solidFill>
                <a:effectLst/>
                <a:highlight>
                  <a:srgbClr val="FFFFFF"/>
                </a:highlight>
                <a:latin typeface="Andale Mono" panose="020B0509000000000004" pitchFamily="49" charset="0"/>
              </a:rPr>
              <a:t>"\x1b["</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a:solidFill>
                  <a:srgbClr val="A31515"/>
                </a:solidFill>
                <a:effectLst/>
                <a:highlight>
                  <a:srgbClr val="FFFFFF"/>
                </a:highlight>
                <a:latin typeface="Andale Mono" panose="020B0509000000000004" pitchFamily="49" charset="0"/>
              </a:rPr>
              <a:t>"H"</a:t>
            </a: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print_frame_buffer</a:t>
            </a:r>
            <a:r>
              <a:rPr lang="en-US" sz="1200" i="0" u="none" strike="noStrike" dirty="0">
                <a:solidFill>
                  <a:srgbClr val="3B3B3B"/>
                </a:solidFill>
                <a:effectLst/>
                <a:highlight>
                  <a:srgbClr val="FFFFFF"/>
                </a:highlight>
                <a:latin typeface="Andale Mono" panose="020B0509000000000004" pitchFamily="49" charset="0"/>
              </a:rPr>
              <a:t>(k);</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angle_A</a:t>
            </a:r>
            <a:r>
              <a:rPr lang="en-US" sz="1200" i="0" u="none" strike="noStrike" dirty="0">
                <a:solidFill>
                  <a:srgbClr val="3B3B3B"/>
                </a:solidFill>
                <a:effectLst/>
                <a:highlight>
                  <a:srgbClr val="FFFFFF"/>
                </a:highlight>
                <a:latin typeface="Andale Mono" panose="020B0509000000000004" pitchFamily="49" charset="0"/>
              </a:rPr>
              <a:t> += 0.053;</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angle_B</a:t>
            </a:r>
            <a:r>
              <a:rPr lang="en-US" sz="1200" i="0" u="none" strike="noStrike" dirty="0">
                <a:solidFill>
                  <a:srgbClr val="3B3B3B"/>
                </a:solidFill>
                <a:effectLst/>
                <a:highlight>
                  <a:srgbClr val="FFFFFF"/>
                </a:highlight>
                <a:latin typeface="Andale Mono" panose="020B0509000000000004" pitchFamily="49" charset="0"/>
              </a:rPr>
              <a:t> += 0.037;</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r>
              <a:rPr lang="en-US" sz="1200" i="0" u="none" strike="noStrike" dirty="0" err="1">
                <a:solidFill>
                  <a:srgbClr val="3B3B3B"/>
                </a:solidFill>
                <a:effectLst/>
                <a:highlight>
                  <a:srgbClr val="FFFFFF"/>
                </a:highlight>
                <a:latin typeface="Andale Mono" panose="020B0509000000000004" pitchFamily="49" charset="0"/>
              </a:rPr>
              <a:t>usleep</a:t>
            </a:r>
            <a:r>
              <a:rPr lang="en-US" sz="1200" i="0" u="none" strike="noStrike" dirty="0">
                <a:solidFill>
                  <a:srgbClr val="3B3B3B"/>
                </a:solidFill>
                <a:effectLst/>
                <a:highlight>
                  <a:srgbClr val="FFFFFF"/>
                </a:highlight>
                <a:latin typeface="Andale Mono" panose="020B0509000000000004" pitchFamily="49" charset="0"/>
              </a:rPr>
              <a:t>(10000);</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 }</a:t>
            </a:r>
            <a:endParaRPr lang="en-US" sz="1200" dirty="0">
              <a:effectLst/>
              <a:highlight>
                <a:srgbClr val="FFFFFF"/>
              </a:highlight>
              <a:latin typeface="Andale Mono" panose="020B0509000000000004" pitchFamily="49" charset="0"/>
            </a:endParaRPr>
          </a:p>
          <a:p>
            <a:pPr rtl="0">
              <a:spcBef>
                <a:spcPts val="0"/>
              </a:spcBef>
              <a:spcAft>
                <a:spcPts val="0"/>
              </a:spcAft>
            </a:pPr>
            <a:r>
              <a:rPr lang="en-US" sz="1200" i="0" u="none" strike="noStrike" dirty="0">
                <a:solidFill>
                  <a:srgbClr val="3B3B3B"/>
                </a:solidFill>
                <a:effectLst/>
                <a:highlight>
                  <a:srgbClr val="FFFFFF"/>
                </a:highlight>
                <a:latin typeface="Andale Mono" panose="020B0509000000000004" pitchFamily="49" charset="0"/>
              </a:rPr>
              <a:t>}</a:t>
            </a:r>
            <a:endParaRPr lang="en-US" sz="1200" dirty="0">
              <a:effectLst/>
              <a:highlight>
                <a:srgbClr val="FFFFFF"/>
              </a:highlight>
              <a:latin typeface="Andale Mono" panose="020B0509000000000004" pitchFamily="49" charset="0"/>
            </a:endParaRPr>
          </a:p>
          <a:p>
            <a:br>
              <a:rPr lang="en-US" sz="1200" dirty="0">
                <a:latin typeface="Andale Mono" panose="020B0509000000000004" pitchFamily="49" charset="0"/>
              </a:rPr>
            </a:br>
            <a:endParaRPr lang="en-US" sz="1200" dirty="0">
              <a:effectLst/>
              <a:highlight>
                <a:srgbClr val="FFFFFF"/>
              </a:highlight>
              <a:latin typeface="Andale Mono" panose="020B0509000000000004" pitchFamily="49" charset="0"/>
            </a:endParaRPr>
          </a:p>
        </p:txBody>
      </p:sp>
      <p:sp>
        <p:nvSpPr>
          <p:cNvPr id="3" name="Rounded Rectangle 2">
            <a:extLst>
              <a:ext uri="{FF2B5EF4-FFF2-40B4-BE49-F238E27FC236}">
                <a16:creationId xmlns:a16="http://schemas.microsoft.com/office/drawing/2014/main" id="{91D789FE-4794-CA50-562F-191DF69BECCA}"/>
              </a:ext>
            </a:extLst>
          </p:cNvPr>
          <p:cNvSpPr/>
          <p:nvPr/>
        </p:nvSpPr>
        <p:spPr>
          <a:xfrm>
            <a:off x="165100" y="2948985"/>
            <a:ext cx="10991580" cy="3734119"/>
          </a:xfrm>
          <a:prstGeom prst="round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a:extLst>
              <a:ext uri="{FF2B5EF4-FFF2-40B4-BE49-F238E27FC236}">
                <a16:creationId xmlns:a16="http://schemas.microsoft.com/office/drawing/2014/main" id="{547DBFDB-25E6-81DB-1244-8AA5C7BFFCA8}"/>
              </a:ext>
            </a:extLst>
          </p:cNvPr>
          <p:cNvGraphicFramePr>
            <a:graphicFrameLocks noGrp="1"/>
          </p:cNvGraphicFramePr>
          <p:nvPr>
            <p:extLst>
              <p:ext uri="{D42A27DB-BD31-4B8C-83A1-F6EECF244321}">
                <p14:modId xmlns:p14="http://schemas.microsoft.com/office/powerpoint/2010/main" val="3306236986"/>
              </p:ext>
            </p:extLst>
          </p:nvPr>
        </p:nvGraphicFramePr>
        <p:xfrm>
          <a:off x="8887098" y="39187"/>
          <a:ext cx="3304902" cy="1598073"/>
        </p:xfrm>
        <a:graphic>
          <a:graphicData uri="http://schemas.openxmlformats.org/drawingml/2006/table">
            <a:tbl>
              <a:tblPr firstRow="1" bandRow="1">
                <a:tableStyleId>{5C22544A-7EE6-4342-B048-85BDC9FD1C3A}</a:tableStyleId>
              </a:tblPr>
              <a:tblGrid>
                <a:gridCol w="3304902">
                  <a:extLst>
                    <a:ext uri="{9D8B030D-6E8A-4147-A177-3AD203B41FA5}">
                      <a16:colId xmlns:a16="http://schemas.microsoft.com/office/drawing/2014/main" val="4242953545"/>
                    </a:ext>
                  </a:extLst>
                </a:gridCol>
              </a:tblGrid>
              <a:tr h="409353">
                <a:tc>
                  <a:txBody>
                    <a:bodyPr/>
                    <a:lstStyle/>
                    <a:p>
                      <a:r>
                        <a:rPr lang="en-US" dirty="0"/>
                        <a:t>Step</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 function </a:t>
                      </a:r>
                      <a:r>
                        <a:rPr lang="en-US" dirty="0" err="1"/>
                        <a:t>update_frame_buffer</a:t>
                      </a:r>
                      <a:endParaRPr lang="en-US" dirty="0">
                        <a:latin typeface="Andale Mono" panose="020B05090000000000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ndale Mono" panose="020B0509000000000004" pitchFamily="49" charset="0"/>
                        <a:cs typeface="Consolas" panose="020B0609020204030204" pitchFamily="49" charset="0"/>
                      </a:endParaRPr>
                    </a:p>
                  </a:txBody>
                  <a:tcPr/>
                </a:tc>
                <a:extLst>
                  <a:ext uri="{0D108BD9-81ED-4DB2-BD59-A6C34878D82A}">
                    <a16:rowId xmlns:a16="http://schemas.microsoft.com/office/drawing/2014/main" val="2379754466"/>
                  </a:ext>
                </a:extLst>
              </a:tr>
            </a:tbl>
          </a:graphicData>
        </a:graphic>
      </p:graphicFrame>
    </p:spTree>
    <p:extLst>
      <p:ext uri="{BB962C8B-B14F-4D97-AF65-F5344CB8AC3E}">
        <p14:creationId xmlns:p14="http://schemas.microsoft.com/office/powerpoint/2010/main" val="337112262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352697" y="418012"/>
            <a:ext cx="10620104" cy="8125301"/>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argv</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a:t>
            </a: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puts(</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"[2J"</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sin_B1 = sin(</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(k = 0; k &lt; 1840; k++)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-k / FRAME_BUFFER_WIDTH - 10, </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 41 + (k % FRAME_BUFFER_WIDTH - 40) * 1.3 / y + sin_B1, N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- 100.0 / y,</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[k]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 N &amp; 1],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[k]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render_banner</a:t>
            </a:r>
            <a:r>
              <a:rPr lang="en-US" sz="1800" i="0" u="none" strike="noStrike" dirty="0">
                <a:solidFill>
                  <a:srgbClr val="3B3B3B"/>
                </a:solidFill>
                <a:effectLst/>
                <a:highlight>
                  <a:srgbClr val="FFFFFF"/>
                </a:highlight>
                <a:latin typeface="Andale Mono" panose="020B0509000000000004" pitchFamily="49" charset="0"/>
              </a:rPr>
              <a:t>(FRAME_BUFFER_WIDTH -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(9 *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250);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update_frame_buffer</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printf</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"H"</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print_frame_buffer</a:t>
            </a:r>
            <a:r>
              <a:rPr lang="en-US" sz="1800" i="0" u="none" strike="noStrike" dirty="0">
                <a:solidFill>
                  <a:srgbClr val="3B3B3B"/>
                </a:solidFill>
                <a:effectLst/>
                <a:highlight>
                  <a:srgbClr val="FFFFFF"/>
                </a:highlight>
                <a:latin typeface="Andale Mono" panose="020B0509000000000004" pitchFamily="49" charset="0"/>
              </a:rPr>
              <a:t>(k);</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0.053;</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0.037;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usleep</a:t>
            </a:r>
            <a:r>
              <a:rPr lang="en-US" sz="1800" i="0" u="none" strike="noStrike" dirty="0">
                <a:solidFill>
                  <a:srgbClr val="3B3B3B"/>
                </a:solidFill>
                <a:effectLst/>
                <a:highlight>
                  <a:srgbClr val="FFFFFF"/>
                </a:highlight>
                <a:latin typeface="Andale Mono" panose="020B0509000000000004" pitchFamily="49" charset="0"/>
              </a:rPr>
              <a:t>(10000);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effectLst/>
              <a:highlight>
                <a:srgbClr val="FFFFFF"/>
              </a:highlight>
              <a:latin typeface="Andale Mono" panose="020B0509000000000004" pitchFamily="49" charset="0"/>
            </a:endParaRPr>
          </a:p>
        </p:txBody>
      </p:sp>
      <p:graphicFrame>
        <p:nvGraphicFramePr>
          <p:cNvPr id="3" name="Table 2">
            <a:extLst>
              <a:ext uri="{FF2B5EF4-FFF2-40B4-BE49-F238E27FC236}">
                <a16:creationId xmlns:a16="http://schemas.microsoft.com/office/drawing/2014/main" id="{D2E4B69B-0C15-232E-C64A-9D0E5B3F248D}"/>
              </a:ext>
            </a:extLst>
          </p:cNvPr>
          <p:cNvGraphicFramePr>
            <a:graphicFrameLocks noGrp="1"/>
          </p:cNvGraphicFramePr>
          <p:nvPr>
            <p:extLst>
              <p:ext uri="{D42A27DB-BD31-4B8C-83A1-F6EECF244321}">
                <p14:modId xmlns:p14="http://schemas.microsoft.com/office/powerpoint/2010/main" val="2836464425"/>
              </p:ext>
            </p:extLst>
          </p:nvPr>
        </p:nvGraphicFramePr>
        <p:xfrm>
          <a:off x="8887098" y="39187"/>
          <a:ext cx="3765296" cy="2512473"/>
        </p:xfrm>
        <a:graphic>
          <a:graphicData uri="http://schemas.openxmlformats.org/drawingml/2006/table">
            <a:tbl>
              <a:tblPr firstRow="1" bandRow="1">
                <a:tableStyleId>{5C22544A-7EE6-4342-B048-85BDC9FD1C3A}</a:tableStyleId>
              </a:tblPr>
              <a:tblGrid>
                <a:gridCol w="3765296">
                  <a:extLst>
                    <a:ext uri="{9D8B030D-6E8A-4147-A177-3AD203B41FA5}">
                      <a16:colId xmlns:a16="http://schemas.microsoft.com/office/drawing/2014/main" val="4242953545"/>
                    </a:ext>
                  </a:extLst>
                </a:gridCol>
              </a:tblGrid>
              <a:tr h="409353">
                <a:tc>
                  <a:txBody>
                    <a:bodyPr/>
                    <a:lstStyle/>
                    <a:p>
                      <a:r>
                        <a:rPr lang="en-US" dirty="0">
                          <a:latin typeface="Calibri" panose="020F0502020204030204" pitchFamily="34" charset="0"/>
                          <a:cs typeface="Calibri" panose="020F0502020204030204" pitchFamily="34" charset="0"/>
                        </a:rPr>
                        <a:t>2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cs typeface="Calibri" panose="020F0502020204030204" pitchFamily="34" charset="0"/>
                        </a:rPr>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Extract function </a:t>
                      </a:r>
                      <a:r>
                        <a:rPr lang="en-US" dirty="0" err="1">
                          <a:latin typeface="Calibri" panose="020F0502020204030204" pitchFamily="34" charset="0"/>
                          <a:cs typeface="Calibri" panose="020F0502020204030204" pitchFamily="34" charset="0"/>
                        </a:rPr>
                        <a:t>update_frame_buffer</a:t>
                      </a:r>
                      <a:endParaRPr 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cs typeface="Calibri" panose="020F0502020204030204" pitchFamily="34" charset="0"/>
                        </a:rPr>
                        <a:t>.r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Rename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panose="020F0502020204030204" pitchFamily="34" charset="0"/>
                          <a:cs typeface="Calibri" panose="020F0502020204030204" pitchFamily="34" charset="0"/>
                        </a:rPr>
                        <a:t>render_donut</a:t>
                      </a:r>
                      <a:r>
                        <a:rPr lang="en-US" dirty="0">
                          <a:latin typeface="Calibri" panose="020F0502020204030204" pitchFamily="34" charset="0"/>
                          <a:cs typeface="Calibri" panose="020F0502020204030204" pitchFamily="34" charset="0"/>
                        </a:rPr>
                        <a:t> -&gt; </a:t>
                      </a:r>
                      <a:r>
                        <a:rPr lang="en-US" dirty="0" err="1">
                          <a:latin typeface="Calibri" panose="020F0502020204030204" pitchFamily="34" charset="0"/>
                          <a:cs typeface="Calibri" panose="020F0502020204030204" pitchFamily="34" charset="0"/>
                        </a:rPr>
                        <a:t>render_banner</a:t>
                      </a:r>
                      <a:endParaRPr 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58804765"/>
                  </a:ext>
                </a:extLst>
              </a:tr>
            </a:tbl>
          </a:graphicData>
        </a:graphic>
      </p:graphicFrame>
      <p:sp>
        <p:nvSpPr>
          <p:cNvPr id="4" name="Rounded Rectangle 3">
            <a:extLst>
              <a:ext uri="{FF2B5EF4-FFF2-40B4-BE49-F238E27FC236}">
                <a16:creationId xmlns:a16="http://schemas.microsoft.com/office/drawing/2014/main" id="{D888507B-3802-3CE2-0E47-92D7CA923B46}"/>
              </a:ext>
            </a:extLst>
          </p:cNvPr>
          <p:cNvSpPr/>
          <p:nvPr/>
        </p:nvSpPr>
        <p:spPr>
          <a:xfrm>
            <a:off x="673100" y="5105400"/>
            <a:ext cx="7264400" cy="330200"/>
          </a:xfrm>
          <a:prstGeom prst="round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4404357"/>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352697" y="418012"/>
            <a:ext cx="10620104" cy="8125301"/>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argv</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a:t>
            </a: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puts(</a:t>
            </a:r>
            <a:r>
              <a:rPr lang="en-US" sz="1800" i="0" u="none" strike="noStrike" dirty="0">
                <a:solidFill>
                  <a:srgbClr val="A31515"/>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"[2J"</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sin_B1 = sin(</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(k = 0; k &lt; 1840; k++)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y = -k / FRAME_BUFFER_WIDTH - 10, </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 41 + (k % FRAME_BUFFER_WIDTH - 40) * 1.3 / y + sin_B1, N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- 100.0 / y,</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frame_buffer</a:t>
            </a:r>
            <a:r>
              <a:rPr lang="en-US" sz="1800" i="0" u="none" strike="noStrike" dirty="0">
                <a:solidFill>
                  <a:srgbClr val="3B3B3B"/>
                </a:solidFill>
                <a:effectLst/>
                <a:highlight>
                  <a:srgbClr val="FFFFFF"/>
                </a:highlight>
                <a:latin typeface="Andale Mono" panose="020B0509000000000004" pitchFamily="49" charset="0"/>
              </a:rPr>
              <a:t>[k] = </a:t>
            </a:r>
            <a:r>
              <a:rPr lang="en-US" sz="1800" i="0" u="none" strike="noStrike" dirty="0">
                <a:solidFill>
                  <a:srgbClr val="A31515"/>
                </a:solidFill>
                <a:effectLst/>
                <a:highlight>
                  <a:srgbClr val="FFFFFF"/>
                </a:highlight>
                <a:latin typeface="Andale Mono" panose="020B0509000000000004" pitchFamily="49" charset="0"/>
              </a:rPr>
              <a:t>".#"</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buffer_offset</a:t>
            </a:r>
            <a:r>
              <a:rPr lang="en-US" sz="1800" i="0" u="none" strike="noStrike" dirty="0">
                <a:solidFill>
                  <a:srgbClr val="3B3B3B"/>
                </a:solidFill>
                <a:effectLst/>
                <a:highlight>
                  <a:srgbClr val="FFFFFF"/>
                </a:highlight>
                <a:latin typeface="Andale Mono" panose="020B0509000000000004" pitchFamily="49" charset="0"/>
              </a:rPr>
              <a:t> + N &amp; 1],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[k]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render_banner</a:t>
            </a:r>
            <a:r>
              <a:rPr lang="en-US" sz="1800" i="0" u="none" strike="noStrike" dirty="0">
                <a:solidFill>
                  <a:srgbClr val="3B3B3B"/>
                </a:solidFill>
                <a:effectLst/>
                <a:highlight>
                  <a:srgbClr val="FFFFFF"/>
                </a:highlight>
                <a:latin typeface="Andale Mono" panose="020B0509000000000004" pitchFamily="49" charset="0"/>
              </a:rPr>
              <a:t>(FRAME_BUFFER_WIDTH -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(9 *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250);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update_frame_buffer</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printf</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A31515"/>
                </a:solidFill>
                <a:effectLst/>
                <a:highlight>
                  <a:srgbClr val="FFFFFF"/>
                </a:highlight>
                <a:latin typeface="Andale Mono" panose="020B0509000000000004" pitchFamily="49" charset="0"/>
              </a:rPr>
              <a:t>"\x1b["</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A31515"/>
                </a:solidFill>
                <a:effectLst/>
                <a:highlight>
                  <a:srgbClr val="FFFFFF"/>
                </a:highlight>
                <a:latin typeface="Andale Mono" panose="020B0509000000000004" pitchFamily="49" charset="0"/>
              </a:rPr>
              <a:t>"H"</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print_frame_buffer</a:t>
            </a:r>
            <a:r>
              <a:rPr lang="en-US" sz="1800" i="0" u="none" strike="noStrike" dirty="0">
                <a:solidFill>
                  <a:srgbClr val="3B3B3B"/>
                </a:solidFill>
                <a:effectLst/>
                <a:highlight>
                  <a:srgbClr val="FFFFFF"/>
                </a:highlight>
                <a:latin typeface="Andale Mono" panose="020B0509000000000004" pitchFamily="49" charset="0"/>
              </a:rPr>
              <a:t>(k);</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0.053;</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0.037;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usleep</a:t>
            </a:r>
            <a:r>
              <a:rPr lang="en-US" sz="1800" i="0" u="none" strike="noStrike" dirty="0">
                <a:solidFill>
                  <a:srgbClr val="3B3B3B"/>
                </a:solidFill>
                <a:effectLst/>
                <a:highlight>
                  <a:srgbClr val="FFFFFF"/>
                </a:highlight>
                <a:latin typeface="Andale Mono" panose="020B0509000000000004" pitchFamily="49" charset="0"/>
              </a:rPr>
              <a:t>(10000);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effectLst/>
              <a:highlight>
                <a:srgbClr val="FFFFFF"/>
              </a:highlight>
              <a:latin typeface="Andale Mono" panose="020B0509000000000004" pitchFamily="49" charset="0"/>
            </a:endParaRPr>
          </a:p>
        </p:txBody>
      </p:sp>
      <p:graphicFrame>
        <p:nvGraphicFramePr>
          <p:cNvPr id="3" name="Table 2">
            <a:extLst>
              <a:ext uri="{FF2B5EF4-FFF2-40B4-BE49-F238E27FC236}">
                <a16:creationId xmlns:a16="http://schemas.microsoft.com/office/drawing/2014/main" id="{D2E4B69B-0C15-232E-C64A-9D0E5B3F248D}"/>
              </a:ext>
            </a:extLst>
          </p:cNvPr>
          <p:cNvGraphicFramePr>
            <a:graphicFrameLocks noGrp="1"/>
          </p:cNvGraphicFramePr>
          <p:nvPr>
            <p:extLst>
              <p:ext uri="{D42A27DB-BD31-4B8C-83A1-F6EECF244321}">
                <p14:modId xmlns:p14="http://schemas.microsoft.com/office/powerpoint/2010/main" val="1204204457"/>
              </p:ext>
            </p:extLst>
          </p:nvPr>
        </p:nvGraphicFramePr>
        <p:xfrm>
          <a:off x="8887098" y="39187"/>
          <a:ext cx="3304902" cy="1598073"/>
        </p:xfrm>
        <a:graphic>
          <a:graphicData uri="http://schemas.openxmlformats.org/drawingml/2006/table">
            <a:tbl>
              <a:tblPr firstRow="1" bandRow="1">
                <a:tableStyleId>{5C22544A-7EE6-4342-B048-85BDC9FD1C3A}</a:tableStyleId>
              </a:tblPr>
              <a:tblGrid>
                <a:gridCol w="3304902">
                  <a:extLst>
                    <a:ext uri="{9D8B030D-6E8A-4147-A177-3AD203B41FA5}">
                      <a16:colId xmlns:a16="http://schemas.microsoft.com/office/drawing/2014/main" val="4242953545"/>
                    </a:ext>
                  </a:extLst>
                </a:gridCol>
              </a:tblGrid>
              <a:tr h="409353">
                <a:tc>
                  <a:txBody>
                    <a:bodyPr/>
                    <a:lstStyle/>
                    <a:p>
                      <a:r>
                        <a:rPr lang="en-US" dirty="0">
                          <a:latin typeface="Calibri" panose="020F0502020204030204" pitchFamily="34" charset="0"/>
                          <a:cs typeface="Calibri" panose="020F0502020204030204" pitchFamily="34" charset="0"/>
                        </a:rPr>
                        <a:t>Step</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cs typeface="Calibri" panose="020F0502020204030204" pitchFamily="34" charset="0"/>
                        </a:rPr>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Extract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panose="020F0502020204030204" pitchFamily="34" charset="0"/>
                          <a:cs typeface="Calibri" panose="020F0502020204030204" pitchFamily="34" charset="0"/>
                        </a:rPr>
                        <a:t>Render_checker_board</a:t>
                      </a:r>
                      <a:endParaRPr 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79754466"/>
                  </a:ext>
                </a:extLst>
              </a:tr>
            </a:tbl>
          </a:graphicData>
        </a:graphic>
      </p:graphicFrame>
      <p:sp>
        <p:nvSpPr>
          <p:cNvPr id="5" name="Rounded Rectangle 4">
            <a:extLst>
              <a:ext uri="{FF2B5EF4-FFF2-40B4-BE49-F238E27FC236}">
                <a16:creationId xmlns:a16="http://schemas.microsoft.com/office/drawing/2014/main" id="{B8370FDD-A1D8-626D-6821-C9B384629871}"/>
              </a:ext>
            </a:extLst>
          </p:cNvPr>
          <p:cNvSpPr/>
          <p:nvPr/>
        </p:nvSpPr>
        <p:spPr>
          <a:xfrm>
            <a:off x="673100" y="2921000"/>
            <a:ext cx="9702800" cy="1969588"/>
          </a:xfrm>
          <a:prstGeom prst="round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3255036"/>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E0DB29-DEE4-6BFB-3D79-A80B47D42938}"/>
              </a:ext>
            </a:extLst>
          </p:cNvPr>
          <p:cNvSpPr txBox="1"/>
          <p:nvPr/>
        </p:nvSpPr>
        <p:spPr>
          <a:xfrm>
            <a:off x="3895525" y="1997839"/>
            <a:ext cx="4400948" cy="2308324"/>
          </a:xfrm>
          <a:prstGeom prst="rect">
            <a:avLst/>
          </a:prstGeom>
          <a:noFill/>
        </p:spPr>
        <p:txBody>
          <a:bodyPr wrap="none" rtlCol="0">
            <a:spAutoFit/>
          </a:bodyPr>
          <a:lstStyle/>
          <a:p>
            <a:pPr algn="ctr"/>
            <a:r>
              <a:rPr lang="en-US" sz="4800" dirty="0">
                <a:latin typeface="+mj-lt"/>
              </a:rPr>
              <a:t>What does it do?</a:t>
            </a:r>
          </a:p>
          <a:p>
            <a:pPr algn="ctr"/>
            <a:endParaRPr lang="en-US" sz="4800" dirty="0">
              <a:latin typeface="+mj-lt"/>
            </a:endParaRPr>
          </a:p>
          <a:p>
            <a:pPr algn="ctr"/>
            <a:r>
              <a:rPr lang="en-US" sz="4800" dirty="0">
                <a:latin typeface="+mj-lt"/>
              </a:rPr>
              <a:t>Let’s run it!</a:t>
            </a:r>
          </a:p>
        </p:txBody>
      </p:sp>
    </p:spTree>
    <p:extLst>
      <p:ext uri="{BB962C8B-B14F-4D97-AF65-F5344CB8AC3E}">
        <p14:creationId xmlns:p14="http://schemas.microsoft.com/office/powerpoint/2010/main" val="4070557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300446" y="612844"/>
            <a:ext cx="10620104" cy="5632311"/>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argv</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puts(</a:t>
            </a:r>
            <a:r>
              <a:rPr lang="en-US" sz="1800" i="0" u="none" strike="noStrike" dirty="0">
                <a:solidFill>
                  <a:srgbClr val="A31515"/>
                </a:solidFill>
                <a:effectLst/>
                <a:highlight>
                  <a:srgbClr val="FFFFFF"/>
                </a:highlight>
                <a:latin typeface="Andale Mono" panose="020B0509000000000004" pitchFamily="49" charset="0"/>
              </a:rPr>
              <a:t>"\x1b[2J"</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render_checker_board</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render_banner</a:t>
            </a:r>
            <a:r>
              <a:rPr lang="en-US" sz="1800" i="0" u="none" strike="noStrike" dirty="0">
                <a:solidFill>
                  <a:srgbClr val="3B3B3B"/>
                </a:solidFill>
                <a:effectLst/>
                <a:highlight>
                  <a:srgbClr val="FFFFFF"/>
                </a:highlight>
                <a:latin typeface="Andale Mono" panose="020B0509000000000004" pitchFamily="49" charset="0"/>
              </a:rPr>
              <a:t>(FRAME_BUFFER_WIDTH -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(9 *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250);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render_donut</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printf</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A31515"/>
                </a:solidFill>
                <a:effectLst/>
                <a:highlight>
                  <a:srgbClr val="FFFFFF"/>
                </a:highlight>
                <a:latin typeface="Andale Mono" panose="020B0509000000000004" pitchFamily="49" charset="0"/>
              </a:rPr>
              <a:t>"\x1b[H"</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print_frame_buffer</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0.053;</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0.037;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usleep</a:t>
            </a:r>
            <a:r>
              <a:rPr lang="en-US" sz="1800" i="0" u="none" strike="noStrike" dirty="0">
                <a:solidFill>
                  <a:srgbClr val="3B3B3B"/>
                </a:solidFill>
                <a:effectLst/>
                <a:highlight>
                  <a:srgbClr val="FFFFFF"/>
                </a:highlight>
                <a:latin typeface="Andale Mono" panose="020B0509000000000004" pitchFamily="49" charset="0"/>
              </a:rPr>
              <a:t>(10000);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effectLst/>
              <a:highlight>
                <a:srgbClr val="FFFFFF"/>
              </a:highlight>
              <a:latin typeface="Andale Mono" panose="020B0509000000000004" pitchFamily="49" charset="0"/>
            </a:endParaRPr>
          </a:p>
        </p:txBody>
      </p:sp>
      <p:sp>
        <p:nvSpPr>
          <p:cNvPr id="3" name="Rounded Rectangle 2">
            <a:extLst>
              <a:ext uri="{FF2B5EF4-FFF2-40B4-BE49-F238E27FC236}">
                <a16:creationId xmlns:a16="http://schemas.microsoft.com/office/drawing/2014/main" id="{04459967-CB3F-8C69-7AAA-6F3D25EBBDF7}"/>
              </a:ext>
            </a:extLst>
          </p:cNvPr>
          <p:cNvSpPr/>
          <p:nvPr/>
        </p:nvSpPr>
        <p:spPr>
          <a:xfrm>
            <a:off x="711200" y="2819400"/>
            <a:ext cx="7353300" cy="368300"/>
          </a:xfrm>
          <a:prstGeom prst="roundRect">
            <a:avLst/>
          </a:pr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267FB55C-030C-F85E-694C-57C4889511F0}"/>
              </a:ext>
            </a:extLst>
          </p:cNvPr>
          <p:cNvGraphicFramePr>
            <a:graphicFrameLocks noGrp="1"/>
          </p:cNvGraphicFramePr>
          <p:nvPr>
            <p:extLst>
              <p:ext uri="{D42A27DB-BD31-4B8C-83A1-F6EECF244321}">
                <p14:modId xmlns:p14="http://schemas.microsoft.com/office/powerpoint/2010/main" val="357389192"/>
              </p:ext>
            </p:extLst>
          </p:nvPr>
        </p:nvGraphicFramePr>
        <p:xfrm>
          <a:off x="8887098" y="39187"/>
          <a:ext cx="3304902" cy="2786793"/>
        </p:xfrm>
        <a:graphic>
          <a:graphicData uri="http://schemas.openxmlformats.org/drawingml/2006/table">
            <a:tbl>
              <a:tblPr firstRow="1" bandRow="1">
                <a:tableStyleId>{5C22544A-7EE6-4342-B048-85BDC9FD1C3A}</a:tableStyleId>
              </a:tblPr>
              <a:tblGrid>
                <a:gridCol w="3304902">
                  <a:extLst>
                    <a:ext uri="{9D8B030D-6E8A-4147-A177-3AD203B41FA5}">
                      <a16:colId xmlns:a16="http://schemas.microsoft.com/office/drawing/2014/main" val="4242953545"/>
                    </a:ext>
                  </a:extLst>
                </a:gridCol>
              </a:tblGrid>
              <a:tr h="409353">
                <a:tc>
                  <a:txBody>
                    <a:bodyPr/>
                    <a:lstStyle/>
                    <a:p>
                      <a:r>
                        <a:rPr lang="en-US" dirty="0">
                          <a:latin typeface="Calibri" panose="020F0502020204030204" pitchFamily="34" charset="0"/>
                          <a:cs typeface="Calibri" panose="020F0502020204030204" pitchFamily="34" charset="0"/>
                        </a:rPr>
                        <a:t>2 Steps</a:t>
                      </a:r>
                    </a:p>
                  </a:txBody>
                  <a:tcPr/>
                </a:tc>
                <a:extLst>
                  <a:ext uri="{0D108BD9-81ED-4DB2-BD59-A6C34878D82A}">
                    <a16:rowId xmlns:a16="http://schemas.microsoft.com/office/drawing/2014/main" val="3511671518"/>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cs typeface="Calibri" panose="020F0502020204030204" pitchFamily="34" charset="0"/>
                        </a:rPr>
                        <a:t>. 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Extract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panose="020F0502020204030204" pitchFamily="34" charset="0"/>
                          <a:cs typeface="Calibri" panose="020F0502020204030204" pitchFamily="34" charset="0"/>
                        </a:rPr>
                        <a:t>Render_checker_board</a:t>
                      </a:r>
                      <a:endParaRPr 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79754466"/>
                  </a:ext>
                </a:extLst>
              </a:tr>
              <a:tr h="8207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cs typeface="Calibri" panose="020F0502020204030204" pitchFamily="34" charset="0"/>
                        </a:rPr>
                        <a:t>. 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Rename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libri" panose="020F0502020204030204" pitchFamily="34" charset="0"/>
                          <a:cs typeface="Calibri" panose="020F0502020204030204" pitchFamily="34" charset="0"/>
                        </a:rPr>
                        <a:t>update_frame_buffer</a:t>
                      </a:r>
                      <a:r>
                        <a:rPr lang="en-US" dirty="0">
                          <a:latin typeface="Calibri" panose="020F0502020204030204" pitchFamily="34" charset="0"/>
                          <a:cs typeface="Calibri" panose="020F0502020204030204" pitchFamily="34" charset="0"/>
                        </a:rPr>
                        <a:t> -&gt; </a:t>
                      </a:r>
                      <a:r>
                        <a:rPr lang="en-US" dirty="0" err="1">
                          <a:latin typeface="Calibri" panose="020F0502020204030204" pitchFamily="34" charset="0"/>
                          <a:cs typeface="Calibri" panose="020F0502020204030204" pitchFamily="34" charset="0"/>
                        </a:rPr>
                        <a:t>render_donut</a:t>
                      </a:r>
                      <a:endParaRPr lang="en-US"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09796589"/>
                  </a:ext>
                </a:extLst>
              </a:tr>
            </a:tbl>
          </a:graphicData>
        </a:graphic>
      </p:graphicFrame>
    </p:spTree>
    <p:extLst>
      <p:ext uri="{BB962C8B-B14F-4D97-AF65-F5344CB8AC3E}">
        <p14:creationId xmlns:p14="http://schemas.microsoft.com/office/powerpoint/2010/main" val="11979620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300446" y="612844"/>
            <a:ext cx="10620104" cy="5632311"/>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argv</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float </a:t>
            </a:r>
            <a:r>
              <a:rPr lang="en-US" sz="1800" i="0" u="none" strike="noStrike" dirty="0" err="1">
                <a:solidFill>
                  <a:schemeClr val="bg2"/>
                </a:solidFill>
                <a:effectLst/>
                <a:highlight>
                  <a:srgbClr val="FFFFFF"/>
                </a:highlight>
                <a:latin typeface="Andale Mono" panose="020B0509000000000004" pitchFamily="49" charset="0"/>
              </a:rPr>
              <a:t>depth_buffer</a:t>
            </a:r>
            <a:r>
              <a:rPr lang="en-US" sz="1800" i="0" u="none" strike="noStrike" dirty="0">
                <a:solidFill>
                  <a:schemeClr val="bg2"/>
                </a:solidFill>
                <a:effectLst/>
                <a:highlight>
                  <a:srgbClr val="FFFFFF"/>
                </a:highlight>
                <a:latin typeface="Andale Mono" panose="020B0509000000000004" pitchFamily="49" charset="0"/>
              </a:rPr>
              <a:t>[1920];</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float </a:t>
            </a:r>
            <a:r>
              <a:rPr lang="en-US" sz="1800" i="0" u="none" strike="noStrike" dirty="0" err="1">
                <a:solidFill>
                  <a:schemeClr val="bg2"/>
                </a:solidFill>
                <a:effectLst/>
                <a:highlight>
                  <a:srgbClr val="FFFFFF"/>
                </a:highlight>
                <a:latin typeface="Andale Mono" panose="020B0509000000000004" pitchFamily="49" charset="0"/>
              </a:rPr>
              <a:t>angle_A</a:t>
            </a:r>
            <a:r>
              <a:rPr lang="en-US" sz="1800" i="0" u="none" strike="noStrike" dirty="0">
                <a:solidFill>
                  <a:schemeClr val="bg2"/>
                </a:solidFill>
                <a:effectLst/>
                <a:highlight>
                  <a:srgbClr val="FFFFFF"/>
                </a:highlight>
                <a:latin typeface="Andale Mono" panose="020B0509000000000004" pitchFamily="49" charset="0"/>
              </a:rPr>
              <a:t> = 0;</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float </a:t>
            </a:r>
            <a:r>
              <a:rPr lang="en-US" sz="1800" i="0" u="none" strike="noStrike" dirty="0" err="1">
                <a:solidFill>
                  <a:schemeClr val="bg2"/>
                </a:solidFill>
                <a:effectLst/>
                <a:highlight>
                  <a:srgbClr val="FFFFFF"/>
                </a:highlight>
                <a:latin typeface="Andale Mono" panose="020B0509000000000004" pitchFamily="49" charset="0"/>
              </a:rPr>
              <a:t>angle_B</a:t>
            </a:r>
            <a:r>
              <a:rPr lang="en-US" sz="1800" i="0" u="none" strike="noStrike" dirty="0">
                <a:solidFill>
                  <a:schemeClr val="bg2"/>
                </a:solidFill>
                <a:effectLst/>
                <a:highlight>
                  <a:srgbClr val="FFFFFF"/>
                </a:highlight>
                <a:latin typeface="Andale Mono" panose="020B0509000000000004" pitchFamily="49" charset="0"/>
              </a:rPr>
              <a:t> = 0;</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3B3B3B"/>
                </a:solidFill>
                <a:effectLst/>
                <a:highlight>
                  <a:srgbClr val="FFFFFF"/>
                </a:highlight>
                <a:latin typeface="Andale Mono" panose="020B0509000000000004" pitchFamily="49" charset="0"/>
              </a:rPr>
              <a:t>puts(</a:t>
            </a:r>
            <a:r>
              <a:rPr lang="en-US" sz="1800" b="1" i="0" u="none" strike="noStrike" dirty="0">
                <a:solidFill>
                  <a:srgbClr val="A31515"/>
                </a:solidFill>
                <a:effectLst/>
                <a:highlight>
                  <a:srgbClr val="FFFFFF"/>
                </a:highlight>
                <a:latin typeface="Andale Mono" panose="020B0509000000000004" pitchFamily="49" charset="0"/>
              </a:rPr>
              <a:t>"\x1b[2J"</a:t>
            </a:r>
            <a:r>
              <a:rPr lang="en-US" sz="1800" b="1" i="0" u="none" strike="noStrike" dirty="0">
                <a:solidFill>
                  <a:srgbClr val="3B3B3B"/>
                </a:solidFill>
                <a:effectLst/>
                <a:highlight>
                  <a:srgbClr val="FFFFFF"/>
                </a:highlight>
                <a:latin typeface="Andale Mono" panose="020B0509000000000004" pitchFamily="49" charset="0"/>
              </a:rPr>
              <a:t>);</a:t>
            </a:r>
            <a:endParaRPr lang="en-US" b="1"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chemeClr val="bg2"/>
                </a:solidFill>
                <a:effectLst/>
                <a:highlight>
                  <a:srgbClr val="FFFFFF"/>
                </a:highlight>
                <a:latin typeface="Andale Mono" panose="020B0509000000000004" pitchFamily="49" charset="0"/>
              </a:rPr>
              <a:t>for (;;) {</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render_checker_board</a:t>
            </a:r>
            <a:r>
              <a:rPr lang="en-US" sz="1800" i="0" u="none" strike="noStrike" dirty="0">
                <a:solidFill>
                  <a:schemeClr val="bg2"/>
                </a:solidFill>
                <a:effectLst/>
                <a:highlight>
                  <a:srgbClr val="FFFFFF"/>
                </a:highlight>
                <a:latin typeface="Andale Mono" panose="020B0509000000000004" pitchFamily="49" charset="0"/>
              </a:rPr>
              <a:t>(</a:t>
            </a:r>
            <a:r>
              <a:rPr lang="en-US" sz="1800" i="0" u="none" strike="noStrike" dirty="0" err="1">
                <a:solidFill>
                  <a:schemeClr val="bg2"/>
                </a:solidFill>
                <a:effectLst/>
                <a:highlight>
                  <a:srgbClr val="FFFFFF"/>
                </a:highlight>
                <a:latin typeface="Andale Mono" panose="020B0509000000000004" pitchFamily="49" charset="0"/>
              </a:rPr>
              <a:t>depth_buffer</a:t>
            </a: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angle_A</a:t>
            </a: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angle_B</a:t>
            </a:r>
            <a:r>
              <a:rPr lang="en-US" sz="1800" i="0" u="none" strike="noStrike" dirty="0">
                <a:solidFill>
                  <a:schemeClr val="bg2"/>
                </a:solidFill>
                <a:effectLst/>
                <a:highlight>
                  <a:srgbClr val="FFFFFF"/>
                </a:highlight>
                <a:latin typeface="Andale Mono" panose="020B0509000000000004" pitchFamily="49" charset="0"/>
              </a:rPr>
              <a:t>);</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render_banner</a:t>
            </a:r>
            <a:r>
              <a:rPr lang="en-US" sz="1800" i="0" u="none" strike="noStrike" dirty="0">
                <a:solidFill>
                  <a:schemeClr val="bg2"/>
                </a:solidFill>
                <a:effectLst/>
                <a:highlight>
                  <a:srgbClr val="FFFFFF"/>
                </a:highlight>
                <a:latin typeface="Andale Mono" panose="020B0509000000000004" pitchFamily="49" charset="0"/>
              </a:rPr>
              <a:t>(FRAME_BUFFER_WIDTH - (int) (9 * </a:t>
            </a:r>
            <a:r>
              <a:rPr lang="en-US" sz="1800" i="0" u="none" strike="noStrike" dirty="0" err="1">
                <a:solidFill>
                  <a:schemeClr val="bg2"/>
                </a:solidFill>
                <a:effectLst/>
                <a:highlight>
                  <a:srgbClr val="FFFFFF"/>
                </a:highlight>
                <a:latin typeface="Andale Mono" panose="020B0509000000000004" pitchFamily="49" charset="0"/>
              </a:rPr>
              <a:t>angle_B</a:t>
            </a:r>
            <a:r>
              <a:rPr lang="en-US" sz="1800" i="0" u="none" strike="noStrike" dirty="0">
                <a:solidFill>
                  <a:schemeClr val="bg2"/>
                </a:solidFill>
                <a:effectLst/>
                <a:highlight>
                  <a:srgbClr val="FFFFFF"/>
                </a:highlight>
                <a:latin typeface="Andale Mono" panose="020B0509000000000004" pitchFamily="49" charset="0"/>
              </a:rPr>
              <a:t>) % 250);</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render_donut</a:t>
            </a:r>
            <a:r>
              <a:rPr lang="en-US" sz="1800" i="0" u="none" strike="noStrike" dirty="0">
                <a:solidFill>
                  <a:schemeClr val="bg2"/>
                </a:solidFill>
                <a:effectLst/>
                <a:highlight>
                  <a:srgbClr val="FFFFFF"/>
                </a:highlight>
                <a:latin typeface="Andale Mono" panose="020B0509000000000004" pitchFamily="49" charset="0"/>
              </a:rPr>
              <a:t>(</a:t>
            </a:r>
            <a:r>
              <a:rPr lang="en-US" sz="1800" i="0" u="none" strike="noStrike" dirty="0" err="1">
                <a:solidFill>
                  <a:schemeClr val="bg2"/>
                </a:solidFill>
                <a:effectLst/>
                <a:highlight>
                  <a:srgbClr val="FFFFFF"/>
                </a:highlight>
                <a:latin typeface="Andale Mono" panose="020B0509000000000004" pitchFamily="49" charset="0"/>
              </a:rPr>
              <a:t>depth_buffer</a:t>
            </a: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angle_A</a:t>
            </a: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angle_B</a:t>
            </a:r>
            <a:r>
              <a:rPr lang="en-US" sz="1800" i="0" u="none" strike="noStrike" dirty="0">
                <a:solidFill>
                  <a:schemeClr val="bg2"/>
                </a:solidFill>
                <a:effectLst/>
                <a:highlight>
                  <a:srgbClr val="FFFFFF"/>
                </a:highlight>
                <a:latin typeface="Andale Mono" panose="020B0509000000000004" pitchFamily="49" charset="0"/>
              </a:rPr>
              <a:t>);</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b="1" i="0" u="none" strike="noStrike" dirty="0" err="1">
                <a:solidFill>
                  <a:srgbClr val="3B3B3B"/>
                </a:solidFill>
                <a:effectLst/>
                <a:highlight>
                  <a:srgbClr val="FFFFFF"/>
                </a:highlight>
                <a:latin typeface="Andale Mono" panose="020B0509000000000004" pitchFamily="49" charset="0"/>
              </a:rPr>
              <a:t>printf</a:t>
            </a:r>
            <a:r>
              <a:rPr lang="en-US" sz="1800" b="1" i="0" u="none" strike="noStrike" dirty="0">
                <a:solidFill>
                  <a:srgbClr val="3B3B3B"/>
                </a:solidFill>
                <a:effectLst/>
                <a:highlight>
                  <a:srgbClr val="FFFFFF"/>
                </a:highlight>
                <a:latin typeface="Andale Mono" panose="020B0509000000000004" pitchFamily="49" charset="0"/>
              </a:rPr>
              <a:t>(</a:t>
            </a:r>
            <a:r>
              <a:rPr lang="en-US" sz="1800" b="1" i="0" u="none" strike="noStrike" dirty="0">
                <a:solidFill>
                  <a:srgbClr val="A31515"/>
                </a:solidFill>
                <a:effectLst/>
                <a:highlight>
                  <a:srgbClr val="FFFFFF"/>
                </a:highlight>
                <a:latin typeface="Andale Mono" panose="020B0509000000000004" pitchFamily="49" charset="0"/>
              </a:rPr>
              <a:t>"\x1b[H"</a:t>
            </a:r>
            <a:r>
              <a:rPr lang="en-US" sz="1800" b="1" i="0" u="none" strike="noStrike" dirty="0">
                <a:solidFill>
                  <a:srgbClr val="3B3B3B"/>
                </a:solidFill>
                <a:effectLst/>
                <a:highlight>
                  <a:srgbClr val="FFFFFF"/>
                </a:highlight>
                <a:latin typeface="Andale Mono" panose="020B0509000000000004" pitchFamily="49" charset="0"/>
              </a:rPr>
              <a:t>);</a:t>
            </a:r>
            <a:endParaRPr lang="en-US" b="1"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print_frame_buffer</a:t>
            </a:r>
            <a:r>
              <a:rPr lang="en-US" sz="1800" i="0" u="none" strike="noStrike" dirty="0">
                <a:solidFill>
                  <a:schemeClr val="bg2"/>
                </a:solidFill>
                <a:effectLst/>
                <a:highlight>
                  <a:srgbClr val="FFFFFF"/>
                </a:highlight>
                <a:latin typeface="Andale Mono" panose="020B0509000000000004" pitchFamily="49" charset="0"/>
              </a:rPr>
              <a:t>();</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angle_A</a:t>
            </a:r>
            <a:r>
              <a:rPr lang="en-US" sz="1800" i="0" u="none" strike="noStrike" dirty="0">
                <a:solidFill>
                  <a:schemeClr val="bg2"/>
                </a:solidFill>
                <a:effectLst/>
                <a:highlight>
                  <a:srgbClr val="FFFFFF"/>
                </a:highlight>
                <a:latin typeface="Andale Mono" panose="020B0509000000000004" pitchFamily="49" charset="0"/>
              </a:rPr>
              <a:t> += 0.053;</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angle_B</a:t>
            </a:r>
            <a:r>
              <a:rPr lang="en-US" sz="1800" i="0" u="none" strike="noStrike" dirty="0">
                <a:solidFill>
                  <a:schemeClr val="bg2"/>
                </a:solidFill>
                <a:effectLst/>
                <a:highlight>
                  <a:srgbClr val="FFFFFF"/>
                </a:highlight>
                <a:latin typeface="Andale Mono" panose="020B0509000000000004" pitchFamily="49" charset="0"/>
              </a:rPr>
              <a:t> += 0.037;</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chemeClr val="bg2"/>
                </a:solidFill>
                <a:effectLst/>
                <a:highlight>
                  <a:srgbClr val="FFFFFF"/>
                </a:highlight>
                <a:latin typeface="Andale Mono" panose="020B0509000000000004" pitchFamily="49" charset="0"/>
              </a:rPr>
              <a:t>   </a:t>
            </a:r>
            <a:r>
              <a:rPr lang="en-US" sz="1800" i="0" u="none" strike="noStrike" dirty="0" err="1">
                <a:solidFill>
                  <a:schemeClr val="bg2"/>
                </a:solidFill>
                <a:effectLst/>
                <a:highlight>
                  <a:srgbClr val="FFFFFF"/>
                </a:highlight>
                <a:latin typeface="Andale Mono" panose="020B0509000000000004" pitchFamily="49" charset="0"/>
              </a:rPr>
              <a:t>usleep</a:t>
            </a:r>
            <a:r>
              <a:rPr lang="en-US" sz="1800" i="0" u="none" strike="noStrike" dirty="0">
                <a:solidFill>
                  <a:schemeClr val="bg2"/>
                </a:solidFill>
                <a:effectLst/>
                <a:highlight>
                  <a:srgbClr val="FFFFFF"/>
                </a:highlight>
                <a:latin typeface="Andale Mono" panose="020B0509000000000004" pitchFamily="49" charset="0"/>
              </a:rPr>
              <a:t>(10000);</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chemeClr val="bg2"/>
                </a:solidFill>
                <a:effectLst/>
                <a:highlight>
                  <a:srgbClr val="FFFFFF"/>
                </a:highlight>
                <a:latin typeface="Andale Mono" panose="020B0509000000000004" pitchFamily="49" charset="0"/>
              </a:rPr>
              <a:t>}</a:t>
            </a:r>
            <a:endParaRPr lang="en-US" dirty="0">
              <a:solidFill>
                <a:schemeClr val="bg2"/>
              </a:solidFill>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effectLst/>
              <a:highlight>
                <a:srgbClr val="FFFFFF"/>
              </a:highlight>
              <a:latin typeface="Andale Mono" panose="020B0509000000000004" pitchFamily="49" charset="0"/>
            </a:endParaRPr>
          </a:p>
        </p:txBody>
      </p:sp>
      <p:pic>
        <p:nvPicPr>
          <p:cNvPr id="5" name="Graphic 4" descr="Badge Question Mark with solid fill">
            <a:extLst>
              <a:ext uri="{FF2B5EF4-FFF2-40B4-BE49-F238E27FC236}">
                <a16:creationId xmlns:a16="http://schemas.microsoft.com/office/drawing/2014/main" id="{D35EBA9C-C124-2A87-89F9-C6B33DB3D2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56234" y="3592790"/>
            <a:ext cx="439466" cy="439466"/>
          </a:xfrm>
          <a:prstGeom prst="rect">
            <a:avLst/>
          </a:prstGeom>
        </p:spPr>
      </p:pic>
      <p:pic>
        <p:nvPicPr>
          <p:cNvPr id="6" name="Graphic 5" descr="Badge Question Mark with solid fill">
            <a:extLst>
              <a:ext uri="{FF2B5EF4-FFF2-40B4-BE49-F238E27FC236}">
                <a16:creationId xmlns:a16="http://schemas.microsoft.com/office/drawing/2014/main" id="{C78F19A0-D202-5098-BF18-B30B7618D6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6768" y="2221190"/>
            <a:ext cx="439466" cy="439466"/>
          </a:xfrm>
          <a:prstGeom prst="rect">
            <a:avLst/>
          </a:prstGeom>
        </p:spPr>
      </p:pic>
    </p:spTree>
    <p:extLst>
      <p:ext uri="{BB962C8B-B14F-4D97-AF65-F5344CB8AC3E}">
        <p14:creationId xmlns:p14="http://schemas.microsoft.com/office/powerpoint/2010/main" val="146521333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300446" y="755724"/>
            <a:ext cx="10620104" cy="2585323"/>
          </a:xfrm>
          <a:prstGeom prst="rect">
            <a:avLst/>
          </a:prstGeom>
          <a:noFill/>
        </p:spPr>
        <p:txBody>
          <a:bodyPr wrap="square" rtlCol="0">
            <a:spAutoFit/>
          </a:bodyPr>
          <a:lstStyle/>
          <a:p>
            <a:pPr rtl="0">
              <a:spcBef>
                <a:spcPts val="0"/>
              </a:spcBef>
              <a:spcAft>
                <a:spcPts val="0"/>
              </a:spcAft>
            </a:pPr>
            <a:br>
              <a:rPr lang="en-US" b="1" dirty="0">
                <a:effectLst/>
                <a:highlight>
                  <a:srgbClr val="FFFFFF"/>
                </a:highlight>
                <a:latin typeface="Andale Mono" panose="020B0509000000000004" pitchFamily="49" charset="0"/>
              </a:rPr>
            </a:br>
            <a:endParaRPr lang="en-US" b="1" dirty="0">
              <a:effectLst/>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puts(</a:t>
            </a:r>
            <a:r>
              <a:rPr lang="en-US" sz="1800" b="1" i="0" u="none" strike="noStrike" dirty="0">
                <a:solidFill>
                  <a:srgbClr val="A31515"/>
                </a:solidFill>
                <a:effectLst/>
                <a:highlight>
                  <a:srgbClr val="FFFFFF"/>
                </a:highlight>
                <a:latin typeface="Andale Mono" panose="020B0509000000000004" pitchFamily="49" charset="0"/>
              </a:rPr>
              <a:t>"\x1b[2J"</a:t>
            </a:r>
            <a:r>
              <a:rPr lang="en-US" sz="1800" b="1" i="0" u="none" strike="noStrike" dirty="0">
                <a:solidFill>
                  <a:srgbClr val="3B3B3B"/>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008000"/>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err="1">
                <a:solidFill>
                  <a:srgbClr val="3B3B3B"/>
                </a:solidFill>
                <a:effectLst/>
                <a:highlight>
                  <a:srgbClr val="FFFFFF"/>
                </a:highlight>
                <a:latin typeface="Andale Mono" panose="020B0509000000000004" pitchFamily="49" charset="0"/>
              </a:rPr>
              <a:t>printf</a:t>
            </a:r>
            <a:r>
              <a:rPr lang="en-US" sz="1800" b="1" i="0" u="none" strike="noStrike" dirty="0">
                <a:solidFill>
                  <a:srgbClr val="3B3B3B"/>
                </a:solidFill>
                <a:effectLst/>
                <a:highlight>
                  <a:srgbClr val="FFFFFF"/>
                </a:highlight>
                <a:latin typeface="Andale Mono" panose="020B0509000000000004" pitchFamily="49" charset="0"/>
              </a:rPr>
              <a:t>(</a:t>
            </a:r>
            <a:r>
              <a:rPr lang="en-US" sz="1800" b="1" i="0" u="none" strike="noStrike" dirty="0">
                <a:solidFill>
                  <a:srgbClr val="A31515"/>
                </a:solidFill>
                <a:effectLst/>
                <a:highlight>
                  <a:srgbClr val="FFFFFF"/>
                </a:highlight>
                <a:latin typeface="Andale Mono" panose="020B0509000000000004" pitchFamily="49" charset="0"/>
              </a:rPr>
              <a:t>"\x1b[H"</a:t>
            </a:r>
            <a:r>
              <a:rPr lang="en-US" sz="1800" b="1" i="0" u="none" strike="noStrike" dirty="0">
                <a:solidFill>
                  <a:srgbClr val="3B3B3B"/>
                </a:solidFill>
                <a:effectLst/>
                <a:highlight>
                  <a:srgbClr val="FFFFFF"/>
                </a:highlight>
                <a:latin typeface="Andale Mono" panose="020B0509000000000004" pitchFamily="49" charset="0"/>
              </a:rPr>
              <a:t>);</a:t>
            </a:r>
            <a:endParaRPr lang="en-US" b="1" dirty="0">
              <a:effectLst/>
              <a:highlight>
                <a:srgbClr val="FFFFFF"/>
              </a:highlight>
              <a:latin typeface="Andale Mono" panose="020B0509000000000004" pitchFamily="49" charset="0"/>
            </a:endParaRPr>
          </a:p>
          <a:p>
            <a:br>
              <a:rPr lang="en-US" b="1" dirty="0">
                <a:latin typeface="Andale Mono" panose="020B0509000000000004" pitchFamily="49" charset="0"/>
              </a:rPr>
            </a:br>
            <a:endParaRPr lang="en-US" b="1" dirty="0">
              <a:effectLst/>
              <a:highlight>
                <a:srgbClr val="FFFFFF"/>
              </a:highlight>
              <a:latin typeface="Andale Mono" panose="020B0509000000000004" pitchFamily="49" charset="0"/>
            </a:endParaRPr>
          </a:p>
        </p:txBody>
      </p:sp>
      <p:pic>
        <p:nvPicPr>
          <p:cNvPr id="5" name="Graphic 4" descr="Badge Question Mark with solid fill">
            <a:extLst>
              <a:ext uri="{FF2B5EF4-FFF2-40B4-BE49-F238E27FC236}">
                <a16:creationId xmlns:a16="http://schemas.microsoft.com/office/drawing/2014/main" id="{6D45D2D0-ED82-5464-8C83-FF88ED9D14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8734" y="1157292"/>
            <a:ext cx="614364" cy="614364"/>
          </a:xfrm>
          <a:prstGeom prst="rect">
            <a:avLst/>
          </a:prstGeom>
        </p:spPr>
      </p:pic>
      <p:pic>
        <p:nvPicPr>
          <p:cNvPr id="6" name="Graphic 5" descr="Badge Question Mark with solid fill">
            <a:extLst>
              <a:ext uri="{FF2B5EF4-FFF2-40B4-BE49-F238E27FC236}">
                <a16:creationId xmlns:a16="http://schemas.microsoft.com/office/drawing/2014/main" id="{DB757C6E-A1D6-F1BB-0E27-5D359E3820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8734" y="2322987"/>
            <a:ext cx="614364" cy="614364"/>
          </a:xfrm>
          <a:prstGeom prst="rect">
            <a:avLst/>
          </a:prstGeom>
        </p:spPr>
      </p:pic>
    </p:spTree>
    <p:extLst>
      <p:ext uri="{BB962C8B-B14F-4D97-AF65-F5344CB8AC3E}">
        <p14:creationId xmlns:p14="http://schemas.microsoft.com/office/powerpoint/2010/main" val="194585861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8B6D000-BCDF-2A59-DBCB-410281596426}"/>
              </a:ext>
            </a:extLst>
          </p:cNvPr>
          <p:cNvPicPr>
            <a:picLocks noChangeAspect="1"/>
          </p:cNvPicPr>
          <p:nvPr/>
        </p:nvPicPr>
        <p:blipFill>
          <a:blip r:embed="rId2"/>
          <a:stretch>
            <a:fillRect/>
          </a:stretch>
        </p:blipFill>
        <p:spPr>
          <a:xfrm>
            <a:off x="3553098" y="1770987"/>
            <a:ext cx="8547455" cy="4359864"/>
          </a:xfrm>
          <a:prstGeom prst="rect">
            <a:avLst/>
          </a:prstGeom>
        </p:spPr>
      </p:pic>
      <p:sp>
        <p:nvSpPr>
          <p:cNvPr id="4" name="TextBox 3">
            <a:extLst>
              <a:ext uri="{FF2B5EF4-FFF2-40B4-BE49-F238E27FC236}">
                <a16:creationId xmlns:a16="http://schemas.microsoft.com/office/drawing/2014/main" id="{732E853C-860D-2C91-2C06-4005A8AE6887}"/>
              </a:ext>
            </a:extLst>
          </p:cNvPr>
          <p:cNvSpPr txBox="1"/>
          <p:nvPr/>
        </p:nvSpPr>
        <p:spPr>
          <a:xfrm>
            <a:off x="300446" y="755724"/>
            <a:ext cx="10620104" cy="2585323"/>
          </a:xfrm>
          <a:prstGeom prst="rect">
            <a:avLst/>
          </a:prstGeom>
          <a:noFill/>
        </p:spPr>
        <p:txBody>
          <a:bodyPr wrap="square" rtlCol="0">
            <a:spAutoFit/>
          </a:bodyPr>
          <a:lstStyle/>
          <a:p>
            <a:pPr rtl="0">
              <a:spcBef>
                <a:spcPts val="0"/>
              </a:spcBef>
              <a:spcAft>
                <a:spcPts val="0"/>
              </a:spcAft>
            </a:pPr>
            <a:br>
              <a:rPr lang="en-US" b="1" dirty="0">
                <a:effectLst/>
                <a:highlight>
                  <a:srgbClr val="FFFFFF"/>
                </a:highlight>
                <a:latin typeface="Andale Mono" panose="020B0509000000000004" pitchFamily="49" charset="0"/>
              </a:rPr>
            </a:br>
            <a:endParaRPr lang="en-US" b="1" dirty="0">
              <a:effectLst/>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puts(</a:t>
            </a:r>
            <a:r>
              <a:rPr lang="en-US" sz="1800" b="1" i="0" u="none" strike="noStrike" dirty="0">
                <a:solidFill>
                  <a:srgbClr val="A31515"/>
                </a:solidFill>
                <a:effectLst/>
                <a:highlight>
                  <a:srgbClr val="FFFFFF"/>
                </a:highlight>
                <a:latin typeface="Andale Mono" panose="020B0509000000000004" pitchFamily="49" charset="0"/>
              </a:rPr>
              <a:t>"\x1b[2J"</a:t>
            </a:r>
            <a:r>
              <a:rPr lang="en-US" sz="1800" b="1" i="0" u="none" strike="noStrike" dirty="0">
                <a:solidFill>
                  <a:srgbClr val="3B3B3B"/>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008000"/>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err="1">
                <a:solidFill>
                  <a:srgbClr val="3B3B3B"/>
                </a:solidFill>
                <a:effectLst/>
                <a:highlight>
                  <a:srgbClr val="FFFFFF"/>
                </a:highlight>
                <a:latin typeface="Andale Mono" panose="020B0509000000000004" pitchFamily="49" charset="0"/>
              </a:rPr>
              <a:t>printf</a:t>
            </a:r>
            <a:r>
              <a:rPr lang="en-US" sz="1800" b="1" i="0" u="none" strike="noStrike" dirty="0">
                <a:solidFill>
                  <a:srgbClr val="3B3B3B"/>
                </a:solidFill>
                <a:effectLst/>
                <a:highlight>
                  <a:srgbClr val="FFFFFF"/>
                </a:highlight>
                <a:latin typeface="Andale Mono" panose="020B0509000000000004" pitchFamily="49" charset="0"/>
              </a:rPr>
              <a:t>(</a:t>
            </a:r>
            <a:r>
              <a:rPr lang="en-US" sz="1800" b="1" i="0" u="none" strike="noStrike" dirty="0">
                <a:solidFill>
                  <a:srgbClr val="A31515"/>
                </a:solidFill>
                <a:effectLst/>
                <a:highlight>
                  <a:srgbClr val="FFFFFF"/>
                </a:highlight>
                <a:latin typeface="Andale Mono" panose="020B0509000000000004" pitchFamily="49" charset="0"/>
              </a:rPr>
              <a:t>"\x1b[H"</a:t>
            </a:r>
            <a:r>
              <a:rPr lang="en-US" sz="1800" b="1" i="0" u="none" strike="noStrike" dirty="0">
                <a:solidFill>
                  <a:srgbClr val="3B3B3B"/>
                </a:solidFill>
                <a:effectLst/>
                <a:highlight>
                  <a:srgbClr val="FFFFFF"/>
                </a:highlight>
                <a:latin typeface="Andale Mono" panose="020B0509000000000004" pitchFamily="49" charset="0"/>
              </a:rPr>
              <a:t>);</a:t>
            </a:r>
            <a:endParaRPr lang="en-US" b="1" dirty="0">
              <a:effectLst/>
              <a:highlight>
                <a:srgbClr val="FFFFFF"/>
              </a:highlight>
              <a:latin typeface="Andale Mono" panose="020B0509000000000004" pitchFamily="49" charset="0"/>
            </a:endParaRPr>
          </a:p>
          <a:p>
            <a:br>
              <a:rPr lang="en-US" b="1" dirty="0">
                <a:latin typeface="Andale Mono" panose="020B0509000000000004" pitchFamily="49" charset="0"/>
              </a:rPr>
            </a:br>
            <a:endParaRPr lang="en-US" b="1" dirty="0">
              <a:effectLst/>
              <a:highlight>
                <a:srgbClr val="FFFFFF"/>
              </a:highlight>
              <a:latin typeface="Andale Mono" panose="020B0509000000000004" pitchFamily="49" charset="0"/>
            </a:endParaRPr>
          </a:p>
        </p:txBody>
      </p:sp>
      <p:pic>
        <p:nvPicPr>
          <p:cNvPr id="5" name="Graphic 4" descr="Badge Question Mark with solid fill">
            <a:extLst>
              <a:ext uri="{FF2B5EF4-FFF2-40B4-BE49-F238E27FC236}">
                <a16:creationId xmlns:a16="http://schemas.microsoft.com/office/drawing/2014/main" id="{54F8BCD7-F2D2-BF31-2856-9C0778DC9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3809" y="1894362"/>
            <a:ext cx="614364" cy="614364"/>
          </a:xfrm>
          <a:prstGeom prst="rect">
            <a:avLst/>
          </a:prstGeom>
        </p:spPr>
      </p:pic>
      <p:pic>
        <p:nvPicPr>
          <p:cNvPr id="6" name="Graphic 5" descr="Badge Question Mark with solid fill">
            <a:extLst>
              <a:ext uri="{FF2B5EF4-FFF2-40B4-BE49-F238E27FC236}">
                <a16:creationId xmlns:a16="http://schemas.microsoft.com/office/drawing/2014/main" id="{680999E1-F8E0-56A2-02E0-C35F09B77F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8734" y="1157292"/>
            <a:ext cx="614364" cy="614364"/>
          </a:xfrm>
          <a:prstGeom prst="rect">
            <a:avLst/>
          </a:prstGeom>
        </p:spPr>
      </p:pic>
    </p:spTree>
    <p:extLst>
      <p:ext uri="{BB962C8B-B14F-4D97-AF65-F5344CB8AC3E}">
        <p14:creationId xmlns:p14="http://schemas.microsoft.com/office/powerpoint/2010/main" val="1751150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8B6D000-BCDF-2A59-DBCB-410281596426}"/>
              </a:ext>
            </a:extLst>
          </p:cNvPr>
          <p:cNvPicPr>
            <a:picLocks noChangeAspect="1"/>
          </p:cNvPicPr>
          <p:nvPr/>
        </p:nvPicPr>
        <p:blipFill>
          <a:blip r:embed="rId2"/>
          <a:stretch>
            <a:fillRect/>
          </a:stretch>
        </p:blipFill>
        <p:spPr>
          <a:xfrm>
            <a:off x="3553098" y="1770987"/>
            <a:ext cx="8547455" cy="4359864"/>
          </a:xfrm>
          <a:prstGeom prst="rect">
            <a:avLst/>
          </a:prstGeom>
        </p:spPr>
      </p:pic>
      <p:sp>
        <p:nvSpPr>
          <p:cNvPr id="4" name="TextBox 3">
            <a:extLst>
              <a:ext uri="{FF2B5EF4-FFF2-40B4-BE49-F238E27FC236}">
                <a16:creationId xmlns:a16="http://schemas.microsoft.com/office/drawing/2014/main" id="{732E853C-860D-2C91-2C06-4005A8AE6887}"/>
              </a:ext>
            </a:extLst>
          </p:cNvPr>
          <p:cNvSpPr txBox="1"/>
          <p:nvPr/>
        </p:nvSpPr>
        <p:spPr>
          <a:xfrm>
            <a:off x="300446" y="755724"/>
            <a:ext cx="10620104" cy="2585323"/>
          </a:xfrm>
          <a:prstGeom prst="rect">
            <a:avLst/>
          </a:prstGeom>
          <a:noFill/>
        </p:spPr>
        <p:txBody>
          <a:bodyPr wrap="square" rtlCol="0">
            <a:spAutoFit/>
          </a:bodyPr>
          <a:lstStyle/>
          <a:p>
            <a:pPr rtl="0">
              <a:spcBef>
                <a:spcPts val="0"/>
              </a:spcBef>
              <a:spcAft>
                <a:spcPts val="0"/>
              </a:spcAft>
            </a:pPr>
            <a:br>
              <a:rPr lang="en-US" b="1" dirty="0">
                <a:effectLst/>
                <a:highlight>
                  <a:srgbClr val="FFFFFF"/>
                </a:highlight>
                <a:latin typeface="Andale Mono" panose="020B0509000000000004" pitchFamily="49" charset="0"/>
              </a:rPr>
            </a:br>
            <a:endParaRPr lang="en-US" b="1" dirty="0">
              <a:effectLst/>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puts(</a:t>
            </a:r>
            <a:r>
              <a:rPr lang="en-US" sz="1800" b="1" i="0" u="none" strike="noStrike" dirty="0">
                <a:solidFill>
                  <a:srgbClr val="A31515"/>
                </a:solidFill>
                <a:effectLst/>
                <a:highlight>
                  <a:srgbClr val="FFFFFF"/>
                </a:highlight>
                <a:latin typeface="Andale Mono" panose="020B0509000000000004" pitchFamily="49" charset="0"/>
              </a:rPr>
              <a:t>"\x1b[2J"</a:t>
            </a: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008000"/>
                </a:solidFill>
                <a:effectLst/>
                <a:highlight>
                  <a:srgbClr val="FFFFFF"/>
                </a:highlight>
                <a:latin typeface="Andale Mono" panose="020B0509000000000004" pitchFamily="49" charset="0"/>
              </a:rPr>
              <a:t>// Clear screen</a:t>
            </a:r>
            <a:r>
              <a:rPr lang="en-US" sz="1800" b="1" i="0" u="none" strike="noStrike" dirty="0">
                <a:solidFill>
                  <a:srgbClr val="3B3B3B"/>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008000"/>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err="1">
                <a:solidFill>
                  <a:srgbClr val="3B3B3B"/>
                </a:solidFill>
                <a:effectLst/>
                <a:highlight>
                  <a:srgbClr val="FFFFFF"/>
                </a:highlight>
                <a:latin typeface="Andale Mono" panose="020B0509000000000004" pitchFamily="49" charset="0"/>
              </a:rPr>
              <a:t>printf</a:t>
            </a:r>
            <a:r>
              <a:rPr lang="en-US" sz="1800" b="1" i="0" u="none" strike="noStrike" dirty="0">
                <a:solidFill>
                  <a:srgbClr val="3B3B3B"/>
                </a:solidFill>
                <a:effectLst/>
                <a:highlight>
                  <a:srgbClr val="FFFFFF"/>
                </a:highlight>
                <a:latin typeface="Andale Mono" panose="020B0509000000000004" pitchFamily="49" charset="0"/>
              </a:rPr>
              <a:t>(</a:t>
            </a:r>
            <a:r>
              <a:rPr lang="en-US" sz="1800" b="1" i="0" u="none" strike="noStrike" dirty="0">
                <a:solidFill>
                  <a:srgbClr val="A31515"/>
                </a:solidFill>
                <a:effectLst/>
                <a:highlight>
                  <a:srgbClr val="FFFFFF"/>
                </a:highlight>
                <a:latin typeface="Andale Mono" panose="020B0509000000000004" pitchFamily="49" charset="0"/>
              </a:rPr>
              <a:t>"\x1b[H"</a:t>
            </a:r>
            <a:r>
              <a:rPr lang="en-US" sz="1800" b="1" i="0" u="none" strike="noStrike" dirty="0">
                <a:solidFill>
                  <a:srgbClr val="3B3B3B"/>
                </a:solidFill>
                <a:effectLst/>
                <a:highlight>
                  <a:srgbClr val="FFFFFF"/>
                </a:highlight>
                <a:latin typeface="Andale Mono" panose="020B0509000000000004" pitchFamily="49" charset="0"/>
              </a:rPr>
              <a:t>);</a:t>
            </a:r>
            <a:endParaRPr lang="en-US" b="1" dirty="0">
              <a:effectLst/>
              <a:highlight>
                <a:srgbClr val="FFFFFF"/>
              </a:highlight>
              <a:latin typeface="Andale Mono" panose="020B0509000000000004" pitchFamily="49" charset="0"/>
            </a:endParaRPr>
          </a:p>
          <a:p>
            <a:br>
              <a:rPr lang="en-US" b="1" dirty="0">
                <a:latin typeface="Andale Mono" panose="020B0509000000000004" pitchFamily="49" charset="0"/>
              </a:rPr>
            </a:br>
            <a:endParaRPr lang="en-US" b="1" dirty="0">
              <a:effectLst/>
              <a:highlight>
                <a:srgbClr val="FFFFFF"/>
              </a:highlight>
              <a:latin typeface="Andale Mono" panose="020B0509000000000004" pitchFamily="49" charset="0"/>
            </a:endParaRPr>
          </a:p>
        </p:txBody>
      </p:sp>
      <p:pic>
        <p:nvPicPr>
          <p:cNvPr id="5" name="Graphic 4" descr="Badge Question Mark with solid fill">
            <a:extLst>
              <a:ext uri="{FF2B5EF4-FFF2-40B4-BE49-F238E27FC236}">
                <a16:creationId xmlns:a16="http://schemas.microsoft.com/office/drawing/2014/main" id="{54F8BCD7-F2D2-BF31-2856-9C0778DC9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8734" y="2322987"/>
            <a:ext cx="614364" cy="614364"/>
          </a:xfrm>
          <a:prstGeom prst="rect">
            <a:avLst/>
          </a:prstGeom>
        </p:spPr>
      </p:pic>
      <p:sp>
        <p:nvSpPr>
          <p:cNvPr id="2" name="Rounded Rectangle 1">
            <a:extLst>
              <a:ext uri="{FF2B5EF4-FFF2-40B4-BE49-F238E27FC236}">
                <a16:creationId xmlns:a16="http://schemas.microsoft.com/office/drawing/2014/main" id="{BC4E4EC5-5413-6D9A-3838-6D2D45DD5DC3}"/>
              </a:ext>
            </a:extLst>
          </p:cNvPr>
          <p:cNvSpPr/>
          <p:nvPr/>
        </p:nvSpPr>
        <p:spPr>
          <a:xfrm>
            <a:off x="4186238" y="5543550"/>
            <a:ext cx="7833903" cy="528638"/>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A1D2C22E-FBCD-8E0A-7F3B-E52B6913EB07}"/>
              </a:ext>
            </a:extLst>
          </p:cNvPr>
          <p:cNvSpPr/>
          <p:nvPr/>
        </p:nvSpPr>
        <p:spPr>
          <a:xfrm>
            <a:off x="2809876" y="1183685"/>
            <a:ext cx="2347912" cy="587301"/>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3009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2E853C-860D-2C91-2C06-4005A8AE6887}"/>
              </a:ext>
            </a:extLst>
          </p:cNvPr>
          <p:cNvSpPr txBox="1"/>
          <p:nvPr/>
        </p:nvSpPr>
        <p:spPr>
          <a:xfrm>
            <a:off x="300446" y="755724"/>
            <a:ext cx="10620104" cy="2585323"/>
          </a:xfrm>
          <a:prstGeom prst="rect">
            <a:avLst/>
          </a:prstGeom>
          <a:noFill/>
        </p:spPr>
        <p:txBody>
          <a:bodyPr wrap="square" rtlCol="0">
            <a:spAutoFit/>
          </a:bodyPr>
          <a:lstStyle/>
          <a:p>
            <a:pPr rtl="0">
              <a:spcBef>
                <a:spcPts val="0"/>
              </a:spcBef>
              <a:spcAft>
                <a:spcPts val="0"/>
              </a:spcAft>
            </a:pPr>
            <a:br>
              <a:rPr lang="en-US" b="1" dirty="0">
                <a:effectLst/>
                <a:highlight>
                  <a:srgbClr val="FFFFFF"/>
                </a:highlight>
                <a:latin typeface="Andale Mono" panose="020B0509000000000004" pitchFamily="49" charset="0"/>
              </a:rPr>
            </a:br>
            <a:endParaRPr lang="en-US" b="1" dirty="0">
              <a:effectLst/>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puts(</a:t>
            </a:r>
            <a:r>
              <a:rPr lang="en-US" sz="1800" b="1" i="0" u="none" strike="noStrike" dirty="0">
                <a:solidFill>
                  <a:srgbClr val="A31515"/>
                </a:solidFill>
                <a:effectLst/>
                <a:highlight>
                  <a:srgbClr val="FFFFFF"/>
                </a:highlight>
                <a:latin typeface="Andale Mono" panose="020B0509000000000004" pitchFamily="49" charset="0"/>
              </a:rPr>
              <a:t>"\x1b[2J"</a:t>
            </a: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008000"/>
                </a:solidFill>
                <a:effectLst/>
                <a:highlight>
                  <a:srgbClr val="FFFFFF"/>
                </a:highlight>
                <a:latin typeface="Andale Mono" panose="020B0509000000000004" pitchFamily="49" charset="0"/>
              </a:rPr>
              <a:t>// Clear screen</a:t>
            </a:r>
            <a:r>
              <a:rPr lang="en-US" sz="1800" b="1" i="0" u="none" strike="noStrike" dirty="0">
                <a:solidFill>
                  <a:srgbClr val="3B3B3B"/>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008000"/>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err="1">
                <a:solidFill>
                  <a:srgbClr val="3B3B3B"/>
                </a:solidFill>
                <a:effectLst/>
                <a:highlight>
                  <a:srgbClr val="FFFFFF"/>
                </a:highlight>
                <a:latin typeface="Andale Mono" panose="020B0509000000000004" pitchFamily="49" charset="0"/>
              </a:rPr>
              <a:t>printf</a:t>
            </a:r>
            <a:r>
              <a:rPr lang="en-US" sz="1800" b="1" i="0" u="none" strike="noStrike" dirty="0">
                <a:solidFill>
                  <a:srgbClr val="3B3B3B"/>
                </a:solidFill>
                <a:effectLst/>
                <a:highlight>
                  <a:srgbClr val="FFFFFF"/>
                </a:highlight>
                <a:latin typeface="Andale Mono" panose="020B0509000000000004" pitchFamily="49" charset="0"/>
              </a:rPr>
              <a:t>(</a:t>
            </a:r>
            <a:r>
              <a:rPr lang="en-US" sz="1800" b="1" i="0" u="none" strike="noStrike" dirty="0">
                <a:solidFill>
                  <a:srgbClr val="A31515"/>
                </a:solidFill>
                <a:effectLst/>
                <a:highlight>
                  <a:srgbClr val="FFFFFF"/>
                </a:highlight>
                <a:latin typeface="Andale Mono" panose="020B0509000000000004" pitchFamily="49" charset="0"/>
              </a:rPr>
              <a:t>"\x1b[H"</a:t>
            </a:r>
            <a:r>
              <a:rPr lang="en-US" sz="1800" b="1" i="0" u="none" strike="noStrike" dirty="0">
                <a:solidFill>
                  <a:srgbClr val="3B3B3B"/>
                </a:solidFill>
                <a:effectLst/>
                <a:highlight>
                  <a:srgbClr val="FFFFFF"/>
                </a:highlight>
                <a:latin typeface="Andale Mono" panose="020B0509000000000004" pitchFamily="49" charset="0"/>
              </a:rPr>
              <a:t>);</a:t>
            </a:r>
            <a:endParaRPr lang="en-US" b="1" dirty="0">
              <a:effectLst/>
              <a:highlight>
                <a:srgbClr val="FFFFFF"/>
              </a:highlight>
              <a:latin typeface="Andale Mono" panose="020B0509000000000004" pitchFamily="49" charset="0"/>
            </a:endParaRPr>
          </a:p>
          <a:p>
            <a:br>
              <a:rPr lang="en-US" b="1" dirty="0">
                <a:latin typeface="Andale Mono" panose="020B0509000000000004" pitchFamily="49" charset="0"/>
              </a:rPr>
            </a:br>
            <a:endParaRPr lang="en-US" b="1" dirty="0">
              <a:effectLst/>
              <a:highlight>
                <a:srgbClr val="FFFFFF"/>
              </a:highlight>
              <a:latin typeface="Andale Mono" panose="020B0509000000000004" pitchFamily="49" charset="0"/>
            </a:endParaRPr>
          </a:p>
        </p:txBody>
      </p:sp>
      <p:pic>
        <p:nvPicPr>
          <p:cNvPr id="5" name="Graphic 4" descr="Badge Question Mark with solid fill">
            <a:extLst>
              <a:ext uri="{FF2B5EF4-FFF2-40B4-BE49-F238E27FC236}">
                <a16:creationId xmlns:a16="http://schemas.microsoft.com/office/drawing/2014/main" id="{54F8BCD7-F2D2-BF31-2856-9C0778DC94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8734" y="2322987"/>
            <a:ext cx="614364" cy="614364"/>
          </a:xfrm>
          <a:prstGeom prst="rect">
            <a:avLst/>
          </a:prstGeom>
        </p:spPr>
      </p:pic>
      <p:pic>
        <p:nvPicPr>
          <p:cNvPr id="2" name="Picture 1" descr="A screenshot of a computer&#10;&#10;Description automatically generated">
            <a:extLst>
              <a:ext uri="{FF2B5EF4-FFF2-40B4-BE49-F238E27FC236}">
                <a16:creationId xmlns:a16="http://schemas.microsoft.com/office/drawing/2014/main" id="{9D1D2BCB-E8BE-3AD8-32B8-389EB73A165D}"/>
              </a:ext>
            </a:extLst>
          </p:cNvPr>
          <p:cNvPicPr>
            <a:picLocks noChangeAspect="1"/>
          </p:cNvPicPr>
          <p:nvPr/>
        </p:nvPicPr>
        <p:blipFill>
          <a:blip r:embed="rId4"/>
          <a:stretch>
            <a:fillRect/>
          </a:stretch>
        </p:blipFill>
        <p:spPr>
          <a:xfrm>
            <a:off x="3729038" y="1638021"/>
            <a:ext cx="8291103" cy="4542534"/>
          </a:xfrm>
          <a:prstGeom prst="rect">
            <a:avLst/>
          </a:prstGeom>
        </p:spPr>
      </p:pic>
      <p:pic>
        <p:nvPicPr>
          <p:cNvPr id="8" name="Graphic 7" descr="Badge Question Mark with solid fill">
            <a:extLst>
              <a:ext uri="{FF2B5EF4-FFF2-40B4-BE49-F238E27FC236}">
                <a16:creationId xmlns:a16="http://schemas.microsoft.com/office/drawing/2014/main" id="{682D9F7E-425A-BBA8-17E3-A1F9C7C6DC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3266" y="2015805"/>
            <a:ext cx="614364" cy="614364"/>
          </a:xfrm>
          <a:prstGeom prst="rect">
            <a:avLst/>
          </a:prstGeom>
        </p:spPr>
      </p:pic>
    </p:spTree>
    <p:extLst>
      <p:ext uri="{BB962C8B-B14F-4D97-AF65-F5344CB8AC3E}">
        <p14:creationId xmlns:p14="http://schemas.microsoft.com/office/powerpoint/2010/main" val="3485638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D1D2BCB-E8BE-3AD8-32B8-389EB73A165D}"/>
              </a:ext>
            </a:extLst>
          </p:cNvPr>
          <p:cNvPicPr>
            <a:picLocks noChangeAspect="1"/>
          </p:cNvPicPr>
          <p:nvPr/>
        </p:nvPicPr>
        <p:blipFill>
          <a:blip r:embed="rId2"/>
          <a:stretch>
            <a:fillRect/>
          </a:stretch>
        </p:blipFill>
        <p:spPr>
          <a:xfrm>
            <a:off x="3729038" y="1638021"/>
            <a:ext cx="8291103" cy="4542534"/>
          </a:xfrm>
          <a:prstGeom prst="rect">
            <a:avLst/>
          </a:prstGeom>
        </p:spPr>
      </p:pic>
      <p:sp>
        <p:nvSpPr>
          <p:cNvPr id="3" name="TextBox 2">
            <a:extLst>
              <a:ext uri="{FF2B5EF4-FFF2-40B4-BE49-F238E27FC236}">
                <a16:creationId xmlns:a16="http://schemas.microsoft.com/office/drawing/2014/main" id="{2751EDE4-C214-3163-A576-D487030B5502}"/>
              </a:ext>
            </a:extLst>
          </p:cNvPr>
          <p:cNvSpPr txBox="1"/>
          <p:nvPr/>
        </p:nvSpPr>
        <p:spPr>
          <a:xfrm>
            <a:off x="300446" y="755724"/>
            <a:ext cx="10620104" cy="2862322"/>
          </a:xfrm>
          <a:prstGeom prst="rect">
            <a:avLst/>
          </a:prstGeom>
          <a:noFill/>
        </p:spPr>
        <p:txBody>
          <a:bodyPr wrap="square" rtlCol="0">
            <a:spAutoFit/>
          </a:bodyPr>
          <a:lstStyle/>
          <a:p>
            <a:pPr rtl="0">
              <a:spcBef>
                <a:spcPts val="0"/>
              </a:spcBef>
              <a:spcAft>
                <a:spcPts val="0"/>
              </a:spcAft>
            </a:pPr>
            <a:br>
              <a:rPr lang="en-US" b="1" dirty="0">
                <a:effectLst/>
                <a:highlight>
                  <a:srgbClr val="FFFFFF"/>
                </a:highlight>
                <a:latin typeface="Andale Mono" panose="020B0509000000000004" pitchFamily="49" charset="0"/>
              </a:rPr>
            </a:br>
            <a:endParaRPr lang="en-US" b="1" dirty="0">
              <a:effectLst/>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3B3B3B"/>
                </a:solidFill>
                <a:effectLst/>
                <a:highlight>
                  <a:srgbClr val="FFFFFF"/>
                </a:highlight>
                <a:latin typeface="Andale Mono" panose="020B0509000000000004" pitchFamily="49" charset="0"/>
              </a:rPr>
              <a:t> puts(</a:t>
            </a:r>
            <a:r>
              <a:rPr lang="en-US" sz="1800" b="1" i="0" u="none" strike="noStrike" dirty="0">
                <a:solidFill>
                  <a:srgbClr val="A31515"/>
                </a:solidFill>
                <a:effectLst/>
                <a:highlight>
                  <a:srgbClr val="FFFFFF"/>
                </a:highlight>
                <a:latin typeface="Andale Mono" panose="020B0509000000000004" pitchFamily="49" charset="0"/>
              </a:rPr>
              <a:t>"\x1b[2J"</a:t>
            </a: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008000"/>
                </a:solidFill>
                <a:effectLst/>
                <a:highlight>
                  <a:srgbClr val="FFFFFF"/>
                </a:highlight>
                <a:latin typeface="Andale Mono" panose="020B0509000000000004" pitchFamily="49" charset="0"/>
              </a:rPr>
              <a:t>// Clear screen</a:t>
            </a:r>
            <a:r>
              <a:rPr lang="en-US" sz="1800" b="1" i="0" u="none" strike="noStrike" dirty="0">
                <a:solidFill>
                  <a:srgbClr val="3B3B3B"/>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pPr rtl="0">
              <a:spcBef>
                <a:spcPts val="0"/>
              </a:spcBef>
              <a:spcAft>
                <a:spcPts val="0"/>
              </a:spcAft>
            </a:pPr>
            <a:r>
              <a:rPr lang="en-US" sz="1800" b="1" i="0" u="none" strike="noStrike" dirty="0">
                <a:solidFill>
                  <a:srgbClr val="008000"/>
                </a:solidFill>
                <a:effectLst/>
                <a:highlight>
                  <a:srgbClr val="FFFFFF"/>
                </a:highlight>
                <a:latin typeface="Andale Mono" panose="020B0509000000000004" pitchFamily="49" charset="0"/>
              </a:rPr>
              <a:t> </a:t>
            </a:r>
          </a:p>
          <a:p>
            <a:pPr rtl="0">
              <a:spcBef>
                <a:spcPts val="0"/>
              </a:spcBef>
              <a:spcAft>
                <a:spcPts val="0"/>
              </a:spcAft>
            </a:pPr>
            <a:endParaRPr lang="en-US" b="1" dirty="0">
              <a:solidFill>
                <a:srgbClr val="3B3B3B"/>
              </a:solidFill>
              <a:highlight>
                <a:srgbClr val="FFFFFF"/>
              </a:highlight>
              <a:latin typeface="Andale Mono" panose="020B0509000000000004" pitchFamily="49" charset="0"/>
            </a:endParaRPr>
          </a:p>
          <a:p>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err="1">
                <a:solidFill>
                  <a:srgbClr val="3B3B3B"/>
                </a:solidFill>
                <a:effectLst/>
                <a:highlight>
                  <a:srgbClr val="FFFFFF"/>
                </a:highlight>
                <a:latin typeface="Andale Mono" panose="020B0509000000000004" pitchFamily="49" charset="0"/>
              </a:rPr>
              <a:t>printf</a:t>
            </a:r>
            <a:r>
              <a:rPr lang="en-US" sz="1800" b="1" i="0" u="none" strike="noStrike" dirty="0">
                <a:solidFill>
                  <a:srgbClr val="3B3B3B"/>
                </a:solidFill>
                <a:effectLst/>
                <a:highlight>
                  <a:srgbClr val="FFFFFF"/>
                </a:highlight>
                <a:latin typeface="Andale Mono" panose="020B0509000000000004" pitchFamily="49" charset="0"/>
              </a:rPr>
              <a:t>(</a:t>
            </a:r>
            <a:r>
              <a:rPr lang="en-US" sz="1800" b="1" i="0" u="none" strike="noStrike" dirty="0">
                <a:solidFill>
                  <a:srgbClr val="A31515"/>
                </a:solidFill>
                <a:effectLst/>
                <a:highlight>
                  <a:srgbClr val="FFFFFF"/>
                </a:highlight>
                <a:latin typeface="Andale Mono" panose="020B0509000000000004" pitchFamily="49" charset="0"/>
              </a:rPr>
              <a:t>"\x1b[H"</a:t>
            </a:r>
            <a:r>
              <a:rPr lang="en-US" sz="1800" b="1" i="0" u="none" strike="noStrike" dirty="0">
                <a:solidFill>
                  <a:srgbClr val="3B3B3B"/>
                </a:solidFill>
                <a:effectLst/>
                <a:highlight>
                  <a:srgbClr val="FFFFFF"/>
                </a:highlight>
                <a:latin typeface="Andale Mono" panose="020B0509000000000004" pitchFamily="49" charset="0"/>
              </a:rPr>
              <a:t>); </a:t>
            </a:r>
            <a:r>
              <a:rPr lang="en-US" sz="1800" b="1" i="0" u="none" strike="noStrike" dirty="0">
                <a:solidFill>
                  <a:srgbClr val="008000"/>
                </a:solidFill>
                <a:effectLst/>
                <a:highlight>
                  <a:srgbClr val="FFFFFF"/>
                </a:highlight>
                <a:latin typeface="Andale Mono" panose="020B0509000000000004" pitchFamily="49" charset="0"/>
              </a:rPr>
              <a:t>// Move cursor to home</a:t>
            </a:r>
            <a:endParaRPr lang="en-US" b="1" dirty="0">
              <a:effectLst/>
              <a:highlight>
                <a:srgbClr val="FFFFFF"/>
              </a:highlight>
              <a:latin typeface="Andale Mono" panose="020B0509000000000004" pitchFamily="49" charset="0"/>
            </a:endParaRPr>
          </a:p>
          <a:p>
            <a:pPr rtl="0">
              <a:spcBef>
                <a:spcPts val="0"/>
              </a:spcBef>
              <a:spcAft>
                <a:spcPts val="0"/>
              </a:spcAft>
            </a:pPr>
            <a:endParaRPr lang="en-US" b="1" dirty="0">
              <a:effectLst/>
              <a:highlight>
                <a:srgbClr val="FFFFFF"/>
              </a:highlight>
              <a:latin typeface="Andale Mono" panose="020B0509000000000004" pitchFamily="49" charset="0"/>
            </a:endParaRPr>
          </a:p>
          <a:p>
            <a:br>
              <a:rPr lang="en-US" b="1" dirty="0">
                <a:latin typeface="Andale Mono" panose="020B0509000000000004" pitchFamily="49" charset="0"/>
              </a:rPr>
            </a:br>
            <a:endParaRPr lang="en-US" b="1" dirty="0">
              <a:effectLst/>
              <a:highlight>
                <a:srgbClr val="FFFFFF"/>
              </a:highlight>
              <a:latin typeface="Andale Mono" panose="020B0509000000000004" pitchFamily="49" charset="0"/>
            </a:endParaRPr>
          </a:p>
        </p:txBody>
      </p:sp>
      <p:sp>
        <p:nvSpPr>
          <p:cNvPr id="6" name="Rounded Rectangle 5">
            <a:extLst>
              <a:ext uri="{FF2B5EF4-FFF2-40B4-BE49-F238E27FC236}">
                <a16:creationId xmlns:a16="http://schemas.microsoft.com/office/drawing/2014/main" id="{68667912-1BB3-7407-1144-86C135EA12C4}"/>
              </a:ext>
            </a:extLst>
          </p:cNvPr>
          <p:cNvSpPr/>
          <p:nvPr/>
        </p:nvSpPr>
        <p:spPr>
          <a:xfrm>
            <a:off x="2933971" y="2312398"/>
            <a:ext cx="3495404" cy="587301"/>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5082C315-44AC-06EF-8DD6-68E881BC959E}"/>
              </a:ext>
            </a:extLst>
          </p:cNvPr>
          <p:cNvSpPr/>
          <p:nvPr/>
        </p:nvSpPr>
        <p:spPr>
          <a:xfrm>
            <a:off x="4315096" y="5514975"/>
            <a:ext cx="7600679" cy="587301"/>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3595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01DCE0-CD0D-49EF-5D29-BCA422537B65}"/>
              </a:ext>
            </a:extLst>
          </p:cNvPr>
          <p:cNvSpPr txBox="1"/>
          <p:nvPr/>
        </p:nvSpPr>
        <p:spPr>
          <a:xfrm>
            <a:off x="300446" y="612844"/>
            <a:ext cx="10620104" cy="5632311"/>
          </a:xfrm>
          <a:prstGeom prst="rect">
            <a:avLst/>
          </a:prstGeom>
          <a:noFill/>
        </p:spPr>
        <p:txBody>
          <a:bodyPr wrap="square" rtlCol="0">
            <a:spAutoFit/>
          </a:bodyPr>
          <a:lstStyle/>
          <a:p>
            <a:pPr rtl="0">
              <a:spcBef>
                <a:spcPts val="0"/>
              </a:spcBef>
              <a:spcAft>
                <a:spcPts val="0"/>
              </a:spcAft>
            </a:pP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main(</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k, </a:t>
            </a:r>
            <a:r>
              <a:rPr lang="en-US" sz="1800" i="0" u="none" strike="noStrike" dirty="0">
                <a:solidFill>
                  <a:srgbClr val="0000FF"/>
                </a:solidFill>
                <a:effectLst/>
                <a:highlight>
                  <a:srgbClr val="FFFFFF"/>
                </a:highlight>
                <a:latin typeface="Andale Mono" panose="020B0509000000000004" pitchFamily="49" charset="0"/>
              </a:rPr>
              <a:t>char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argv</a:t>
            </a: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[1920];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float</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a:t>
            </a:r>
            <a:endParaRPr lang="en-US" dirty="0">
              <a:effectLst/>
              <a:highlight>
                <a:srgbClr val="FFFFFF"/>
              </a:highlight>
              <a:latin typeface="Andale Mono" panose="020B0509000000000004" pitchFamily="49" charset="0"/>
            </a:endParaRPr>
          </a:p>
          <a:p>
            <a:pPr rtl="0">
              <a:spcBef>
                <a:spcPts val="0"/>
              </a:spcBef>
              <a:spcAft>
                <a:spcPts val="0"/>
              </a:spcAft>
            </a:pPr>
            <a:br>
              <a:rPr lang="en-US" dirty="0">
                <a:effectLst/>
                <a:highlight>
                  <a:srgbClr val="FFFFFF"/>
                </a:highlight>
                <a:latin typeface="Andale Mono" panose="020B0509000000000004" pitchFamily="49" charset="0"/>
              </a:rPr>
            </a:b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puts(</a:t>
            </a:r>
            <a:r>
              <a:rPr lang="en-US" sz="1800" i="0" u="none" strike="noStrike" dirty="0">
                <a:solidFill>
                  <a:srgbClr val="A31515"/>
                </a:solidFill>
                <a:effectLst/>
                <a:highlight>
                  <a:srgbClr val="FFFFFF"/>
                </a:highlight>
                <a:latin typeface="Andale Mono" panose="020B0509000000000004" pitchFamily="49" charset="0"/>
              </a:rPr>
              <a:t>"\x1b[2J"</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8000"/>
                </a:solidFill>
                <a:effectLst/>
                <a:highlight>
                  <a:srgbClr val="FFFFFF"/>
                </a:highlight>
                <a:latin typeface="Andale Mono" panose="020B0509000000000004" pitchFamily="49" charset="0"/>
              </a:rPr>
              <a:t>// Clear screen</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00FF"/>
                </a:solidFill>
                <a:effectLst/>
                <a:highlight>
                  <a:srgbClr val="FFFFFF"/>
                </a:highlight>
                <a:latin typeface="Andale Mono" panose="020B0509000000000004" pitchFamily="49" charset="0"/>
              </a:rPr>
              <a:t>for</a:t>
            </a:r>
            <a:r>
              <a:rPr lang="en-US" sz="1800" i="0" u="none" strike="noStrike" dirty="0">
                <a:solidFill>
                  <a:srgbClr val="3B3B3B"/>
                </a:solidFill>
                <a:effectLst/>
                <a:highlight>
                  <a:srgbClr val="FFFFFF"/>
                </a:highlight>
                <a:latin typeface="Andale Mono" panose="020B0509000000000004" pitchFamily="49" charset="0"/>
              </a:rPr>
              <a:t> (;;)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render_checker_board</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render_banner</a:t>
            </a:r>
            <a:r>
              <a:rPr lang="en-US" sz="1800" i="0" u="none" strike="noStrike" dirty="0">
                <a:solidFill>
                  <a:srgbClr val="3B3B3B"/>
                </a:solidFill>
                <a:effectLst/>
                <a:highlight>
                  <a:srgbClr val="FFFFFF"/>
                </a:highlight>
                <a:latin typeface="Andale Mono" panose="020B0509000000000004" pitchFamily="49" charset="0"/>
              </a:rPr>
              <a:t>(FRAME_BUFFER_WIDTH - (</a:t>
            </a:r>
            <a:r>
              <a:rPr lang="en-US" sz="1800" i="0" u="none" strike="noStrike" dirty="0">
                <a:solidFill>
                  <a:srgbClr val="0000FF"/>
                </a:solidFill>
                <a:effectLst/>
                <a:highlight>
                  <a:srgbClr val="FFFFFF"/>
                </a:highlight>
                <a:latin typeface="Andale Mono" panose="020B0509000000000004" pitchFamily="49" charset="0"/>
              </a:rPr>
              <a:t>int</a:t>
            </a:r>
            <a:r>
              <a:rPr lang="en-US" sz="1800" i="0" u="none" strike="noStrike" dirty="0">
                <a:solidFill>
                  <a:srgbClr val="3B3B3B"/>
                </a:solidFill>
                <a:effectLst/>
                <a:highlight>
                  <a:srgbClr val="FFFFFF"/>
                </a:highlight>
                <a:latin typeface="Andale Mono" panose="020B0509000000000004" pitchFamily="49" charset="0"/>
              </a:rPr>
              <a:t>) (9 *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250);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render_donut</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err="1">
                <a:solidFill>
                  <a:srgbClr val="3B3B3B"/>
                </a:solidFill>
                <a:effectLst/>
                <a:highlight>
                  <a:srgbClr val="FFFFFF"/>
                </a:highlight>
                <a:latin typeface="Andale Mono" panose="020B0509000000000004" pitchFamily="49" charset="0"/>
              </a:rPr>
              <a:t>depth_buffer</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printf</a:t>
            </a:r>
            <a:r>
              <a:rPr lang="en-US" sz="1800" i="0" u="none" strike="noStrike" dirty="0">
                <a:solidFill>
                  <a:srgbClr val="3B3B3B"/>
                </a:solidFill>
                <a:effectLst/>
                <a:highlight>
                  <a:srgbClr val="FFFFFF"/>
                </a:highlight>
                <a:latin typeface="Andale Mono" panose="020B0509000000000004" pitchFamily="49" charset="0"/>
              </a:rPr>
              <a:t>(</a:t>
            </a:r>
            <a:r>
              <a:rPr lang="en-US" sz="1800" i="0" u="none" strike="noStrike" dirty="0">
                <a:solidFill>
                  <a:srgbClr val="A31515"/>
                </a:solidFill>
                <a:effectLst/>
                <a:highlight>
                  <a:srgbClr val="FFFFFF"/>
                </a:highlight>
                <a:latin typeface="Andale Mono" panose="020B0509000000000004" pitchFamily="49" charset="0"/>
              </a:rPr>
              <a:t>"\x1b[H"</a:t>
            </a: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a:solidFill>
                  <a:srgbClr val="008000"/>
                </a:solidFill>
                <a:effectLst/>
                <a:highlight>
                  <a:srgbClr val="FFFFFF"/>
                </a:highlight>
                <a:latin typeface="Andale Mono" panose="020B0509000000000004" pitchFamily="49" charset="0"/>
              </a:rPr>
              <a:t>// Move cursor to home</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print_frame_buffer</a:t>
            </a: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angle_A</a:t>
            </a:r>
            <a:r>
              <a:rPr lang="en-US" sz="1800" i="0" u="none" strike="noStrike" dirty="0">
                <a:solidFill>
                  <a:srgbClr val="3B3B3B"/>
                </a:solidFill>
                <a:effectLst/>
                <a:highlight>
                  <a:srgbClr val="FFFFFF"/>
                </a:highlight>
                <a:latin typeface="Andale Mono" panose="020B0509000000000004" pitchFamily="49" charset="0"/>
              </a:rPr>
              <a:t> += 0.053;</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angle_B</a:t>
            </a:r>
            <a:r>
              <a:rPr lang="en-US" sz="1800" i="0" u="none" strike="noStrike" dirty="0">
                <a:solidFill>
                  <a:srgbClr val="3B3B3B"/>
                </a:solidFill>
                <a:effectLst/>
                <a:highlight>
                  <a:srgbClr val="FFFFFF"/>
                </a:highlight>
                <a:latin typeface="Andale Mono" panose="020B0509000000000004" pitchFamily="49" charset="0"/>
              </a:rPr>
              <a:t> += 0.037;</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r>
              <a:rPr lang="en-US" sz="1800" i="0" u="none" strike="noStrike" dirty="0" err="1">
                <a:solidFill>
                  <a:srgbClr val="3B3B3B"/>
                </a:solidFill>
                <a:effectLst/>
                <a:highlight>
                  <a:srgbClr val="FFFFFF"/>
                </a:highlight>
                <a:latin typeface="Andale Mono" panose="020B0509000000000004" pitchFamily="49" charset="0"/>
              </a:rPr>
              <a:t>usleep</a:t>
            </a:r>
            <a:r>
              <a:rPr lang="en-US" sz="1800" i="0" u="none" strike="noStrike" dirty="0">
                <a:solidFill>
                  <a:srgbClr val="3B3B3B"/>
                </a:solidFill>
                <a:effectLst/>
                <a:highlight>
                  <a:srgbClr val="FFFFFF"/>
                </a:highlight>
                <a:latin typeface="Andale Mono" panose="020B0509000000000004" pitchFamily="49" charset="0"/>
              </a:rPr>
              <a:t>(10000);</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 }</a:t>
            </a:r>
            <a:endParaRPr lang="en-US" dirty="0">
              <a:effectLst/>
              <a:highlight>
                <a:srgbClr val="FFFFFF"/>
              </a:highlight>
              <a:latin typeface="Andale Mono" panose="020B0509000000000004" pitchFamily="49" charset="0"/>
            </a:endParaRPr>
          </a:p>
          <a:p>
            <a:pPr rtl="0">
              <a:spcBef>
                <a:spcPts val="0"/>
              </a:spcBef>
              <a:spcAft>
                <a:spcPts val="0"/>
              </a:spcAft>
            </a:pPr>
            <a:r>
              <a:rPr lang="en-US" sz="1800" i="0" u="none" strike="noStrike" dirty="0">
                <a:solidFill>
                  <a:srgbClr val="3B3B3B"/>
                </a:solidFill>
                <a:effectLst/>
                <a:highlight>
                  <a:srgbClr val="FFFFFF"/>
                </a:highlight>
                <a:latin typeface="Andale Mono" panose="020B0509000000000004" pitchFamily="49" charset="0"/>
              </a:rPr>
              <a:t>}</a:t>
            </a:r>
            <a:endParaRPr lang="en-US"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effectLst/>
              <a:highlight>
                <a:srgbClr val="FFFFFF"/>
              </a:highlight>
              <a:latin typeface="Andale Mono" panose="020B0509000000000004" pitchFamily="49" charset="0"/>
            </a:endParaRPr>
          </a:p>
        </p:txBody>
      </p:sp>
    </p:spTree>
    <p:extLst>
      <p:ext uri="{BB962C8B-B14F-4D97-AF65-F5344CB8AC3E}">
        <p14:creationId xmlns:p14="http://schemas.microsoft.com/office/powerpoint/2010/main" val="225540233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304119" y="464700"/>
            <a:ext cx="10907486" cy="50506134"/>
          </a:xfrm>
          <a:prstGeom prst="rect">
            <a:avLst/>
          </a:prstGeom>
          <a:noFill/>
        </p:spPr>
        <p:txBody>
          <a:bodyPr wrap="square" rtlCol="0">
            <a:spAutoFit/>
          </a:bodyPr>
          <a:lstStyle/>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math.h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stdio.h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unistd.h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main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argv</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puts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[2J"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Clear screen</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250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printf</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Move cursor to home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0.053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0.037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usleep</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10000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a:solidFill>
                  <a:srgbClr val="AF00DB"/>
                </a:solidFill>
                <a:effectLst/>
                <a:highlight>
                  <a:srgbClr val="FFFFFF"/>
                </a:highlight>
                <a:latin typeface="Andale Mono" panose="020B0509000000000004" pitchFamily="49" charset="0"/>
              </a:rPr>
              <a:t>else</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Function iterates through a string and performs a calculation based on the passed code, left and right strings.</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The result is an index into left or right string depending on the calculation.</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Careful adding braces here, tests broke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while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99</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yYrIxC</a:t>
            </a:r>
            <a:r>
              <a:rPr lang="en-US" sz="1800" b="0" i="0" u="none" strike="noStrike" dirty="0">
                <a:solidFill>
                  <a:srgbClr val="A31515"/>
                </a:solidFill>
                <a:effectLst/>
                <a:highlight>
                  <a:srgbClr val="FFFFFF"/>
                </a:highlight>
                <a:latin typeface="Andale Mono" panose="020B0509000000000004" pitchFamily="49" charset="0"/>
              </a:rPr>
              <a:t>{e^}</a:t>
            </a:r>
            <a:r>
              <a:rPr lang="en-US" sz="1800" b="0" i="0" u="none" strike="noStrike" dirty="0" err="1">
                <a:solidFill>
                  <a:srgbClr val="A31515"/>
                </a:solidFill>
                <a:effectLst/>
                <a:highlight>
                  <a:srgbClr val="FFFFFF"/>
                </a:highlight>
                <a:latin typeface="Andale Mono" panose="020B0509000000000004" pitchFamily="49" charset="0"/>
              </a:rPr>
              <a:t>KhE</a:t>
            </a:r>
            <a:r>
              <a:rPr lang="en-US" sz="1800" b="0" i="0" u="none" strike="noStrike" dirty="0">
                <a:solidFill>
                  <a:srgbClr val="A31515"/>
                </a:solidFill>
                <a:effectLst/>
                <a:highlight>
                  <a:srgbClr val="FFFFFF"/>
                </a:highlight>
                <a:latin typeface="Andale Mono" panose="020B0509000000000004" pitchFamily="49" charset="0"/>
              </a:rPr>
              <a:t>&gt;[|</a:t>
            </a:r>
            <a:r>
              <a:rPr lang="en-US" sz="1800" b="0" i="0" u="none" strike="noStrike" dirty="0" err="1">
                <a:solidFill>
                  <a:srgbClr val="A31515"/>
                </a:solidFill>
                <a:effectLst/>
                <a:highlight>
                  <a:srgbClr val="FFFFFF"/>
                </a:highlight>
                <a:latin typeface="Andale Mono" panose="020B0509000000000004" pitchFamily="49" charset="0"/>
              </a:rPr>
              <a:t>LXbj</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dOVsJ</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idOV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Yab</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qFywyv</a:t>
            </a:r>
            <a:r>
              <a:rPr lang="en-US" sz="1800" b="0" i="0" u="none" strike="noStrike" dirty="0">
                <a:solidFill>
                  <a:srgbClr val="A31515"/>
                </a:solidFill>
                <a:effectLst/>
                <a:highlight>
                  <a:srgbClr val="FFFFFF"/>
                </a:highlight>
                <a:latin typeface="Andale Mono" panose="020B0509000000000004" pitchFamily="49" charset="0"/>
              </a:rPr>
              <a:t>{D"</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"ma</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Ztq?Lyw</a:t>
            </a:r>
            <a:r>
              <a:rPr lang="en-US" sz="1800" b="0" i="0" u="none" strike="noStrike" dirty="0">
                <a:solidFill>
                  <a:srgbClr val="A31515"/>
                </a:solidFill>
                <a:effectLst/>
                <a:highlight>
                  <a:srgbClr val="FFFFFF"/>
                </a:highlight>
                <a:latin typeface="Andale Mono" panose="020B0509000000000004" pitchFamily="49" charset="0"/>
              </a:rPr>
              <a:t>&gt;e{|</a:t>
            </a:r>
            <a:r>
              <a:rPr lang="en-US" sz="1800" b="0" i="0" u="none" strike="noStrike" dirty="0" err="1">
                <a:solidFill>
                  <a:srgbClr val="A31515"/>
                </a:solidFill>
                <a:effectLst/>
                <a:highlight>
                  <a:srgbClr val="FFFFFF"/>
                </a:highlight>
                <a:latin typeface="Andale Mono" panose="020B0509000000000004" pitchFamily="49" charset="0"/>
              </a:rPr>
              <a:t>Zq</a:t>
            </a:r>
            <a:r>
              <a:rPr lang="en-US" sz="1800" b="0" i="0" u="none" strike="noStrike" dirty="0">
                <a:solidFill>
                  <a:srgbClr val="A31515"/>
                </a:solidFill>
                <a:effectLst/>
                <a:highlight>
                  <a:srgbClr val="FFFFFF"/>
                </a:highlight>
                <a:latin typeface="Andale Mono" panose="020B0509000000000004" pitchFamily="49" charset="0"/>
              </a:rPr>
              <a:t>&gt;Y</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gq</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qI</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tYBe</a:t>
            </a:r>
            <a:r>
              <a:rPr lang="en-US" sz="1800" b="0" i="0" u="none" strike="noStrike" dirty="0">
                <a:solidFill>
                  <a:srgbClr val="A31515"/>
                </a:solidFill>
                <a:effectLst/>
                <a:highlight>
                  <a:srgbClr val="FFFFFF"/>
                </a:highlight>
                <a:latin typeface="Andale Mono" panose="020B0509000000000004" pitchFamily="49" charset="0"/>
              </a:rPr>
              <a:t>{w"</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yvDZE</a:t>
            </a:r>
            <a:r>
              <a:rPr lang="en-US" sz="1800" b="0" i="0" u="none" strike="noStrike" dirty="0">
                <a:solidFill>
                  <a:srgbClr val="EE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err="1">
                <a:solidFill>
                  <a:srgbClr val="A31515"/>
                </a:solidFill>
                <a:effectLst/>
                <a:highlight>
                  <a:srgbClr val="FFFFFF"/>
                </a:highlight>
                <a:latin typeface="Andale Mono" panose="020B0509000000000004" pitchFamily="49" charset="0"/>
              </a:rPr>
              <a:t>vBA</a:t>
            </a:r>
            <a:r>
              <a:rPr lang="en-US" sz="1800" b="0" i="0" u="none" strike="noStrike" dirty="0">
                <a:solidFill>
                  <a:srgbClr val="A31515"/>
                </a:solidFill>
                <a:effectLst/>
                <a:highlight>
                  <a:srgbClr val="FFFFFF"/>
                </a:highlight>
                <a:latin typeface="Andale Mono" panose="020B0509000000000004" pitchFamily="49" charset="0"/>
              </a:rPr>
              <a:t>[`_"</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"Lo&gt;}</a:t>
            </a:r>
            <a:r>
              <a:rPr lang="en-US" sz="1800" b="0" i="0" u="none" strike="noStrike" dirty="0" err="1">
                <a:solidFill>
                  <a:srgbClr val="A31515"/>
                </a:solidFill>
                <a:effectLst/>
                <a:highlight>
                  <a:srgbClr val="FFFFFF"/>
                </a:highlight>
                <a:latin typeface="Andale Mono" panose="020B0509000000000004" pitchFamily="49" charset="0"/>
              </a:rPr>
              <a:t>KcqdYrWqKxzKtW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DXRwsfcUaT</a:t>
            </a:r>
            <a:r>
              <a:rPr lang="en-US" sz="1800" b="0" i="0" u="none" strike="noStrike" dirty="0">
                <a:solidFill>
                  <a:srgbClr val="EE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err="1">
                <a:solidFill>
                  <a:srgbClr val="A31515"/>
                </a:solidFill>
                <a:effectLst/>
                <a:highlight>
                  <a:srgbClr val="FFFFFF"/>
                </a:highlight>
                <a:latin typeface="Andale Mono" panose="020B0509000000000004" pitchFamily="49" charset="0"/>
              </a:rPr>
              <a:t>KXw</a:t>
            </a:r>
            <a:r>
              <a:rPr lang="en-US" sz="1800" b="0" i="0" u="none" strike="noStrike" dirty="0">
                <a:solidFill>
                  <a:srgbClr val="A31515"/>
                </a:solidFill>
                <a:effectLst/>
                <a:highlight>
                  <a:srgbClr val="FFFFFF"/>
                </a:highlight>
                <a:latin typeface="Andale Mono" panose="020B0509000000000004" pitchFamily="49" charset="0"/>
              </a:rPr>
              <a:t>{Y"</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RsFwsFwsFw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zaqyaz|FmMpyaoyI</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cuUw</a:t>
            </a:r>
            <a:r>
              <a:rPr lang="en-US" sz="1800" b="0" i="0" u="none" strike="noStrike" dirty="0">
                <a:solidFill>
                  <a:srgbClr val="A31515"/>
                </a:solidFill>
                <a:effectLst/>
                <a:highlight>
                  <a:srgbClr val="FFFFFF"/>
                </a:highlight>
                <a:latin typeface="Andale Mono" panose="020B0509000000000004" pitchFamily="49" charset="0"/>
              </a:rPr>
              <a:t>{J"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return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1006</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34</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EE0000"/>
                </a:solidFill>
                <a:effectLst/>
                <a:highlight>
                  <a:srgbClr val="FFFFFF"/>
                </a:highlight>
                <a:latin typeface="Andale Mono" panose="020B0509000000000004" pitchFamily="49" charset="0"/>
              </a:rPr>
              <a:t>\\\n</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"b"</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"cd</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a[g"</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fh</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CD3131"/>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"&amp;'()*+,-.1"</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"_ac[]</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YZi</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jkm</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bd^efghXWlV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Updates the frame buffer based on </a:t>
            </a:r>
            <a:r>
              <a:rPr lang="en-US" sz="1800" b="0" i="0" u="none" strike="noStrike" dirty="0" err="1">
                <a:solidFill>
                  <a:srgbClr val="008000"/>
                </a:solidFill>
                <a:effectLst/>
                <a:highlight>
                  <a:srgbClr val="FFFFFF"/>
                </a:highlight>
                <a:latin typeface="Andale Mono" panose="020B0509000000000004" pitchFamily="49" charset="0"/>
              </a:rPr>
              <a:t>angle_A</a:t>
            </a:r>
            <a:r>
              <a:rPr lang="en-US" sz="1800" b="0" i="0" u="none" strike="noStrike" dirty="0">
                <a:solidFill>
                  <a:srgbClr val="008000"/>
                </a:solidFill>
                <a:effectLst/>
                <a:highlight>
                  <a:srgbClr val="FFFFFF"/>
                </a:highlight>
                <a:latin typeface="Andale Mono" panose="020B0509000000000004" pitchFamily="49" charset="0"/>
              </a:rPr>
              <a:t> and </a:t>
            </a:r>
            <a:r>
              <a:rPr lang="en-US" sz="1800" b="0" i="0" u="none" strike="noStrike" dirty="0" err="1">
                <a:solidFill>
                  <a:srgbClr val="008000"/>
                </a:solidFill>
                <a:effectLst/>
                <a:highlight>
                  <a:srgbClr val="FFFFFF"/>
                </a:highlight>
                <a:latin typeface="Andale Mono" panose="020B0509000000000004" pitchFamily="49" charset="0"/>
              </a:rPr>
              <a:t>angle_B</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If the new point is closer to the viewer than the previously drawn point, it will be drawn, and the depth buffer will be updated.</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putchar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420340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642257" y="-6213191"/>
            <a:ext cx="10907486" cy="516141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math.h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stdio.h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unistd.h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main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argv</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puts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[2J"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Clear screen</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250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printf</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Move cursor to home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0.053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0.037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usleep</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10000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a:solidFill>
                  <a:srgbClr val="AF00DB"/>
                </a:solidFill>
                <a:effectLst/>
                <a:highlight>
                  <a:srgbClr val="FFFFFF"/>
                </a:highlight>
                <a:latin typeface="Andale Mono" panose="020B0509000000000004" pitchFamily="49" charset="0"/>
              </a:rPr>
              <a:t>else</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Function iterates through a string and performs a calculation based on the passed code, left and right strings.</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The result is an index into left or right string depending on the calculation.</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Careful adding braces here, tests broke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while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99</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yYrIxC</a:t>
            </a:r>
            <a:r>
              <a:rPr lang="en-US" sz="1800" b="0" i="0" u="none" strike="noStrike" dirty="0">
                <a:solidFill>
                  <a:srgbClr val="A31515"/>
                </a:solidFill>
                <a:effectLst/>
                <a:highlight>
                  <a:srgbClr val="FFFFFF"/>
                </a:highlight>
                <a:latin typeface="Andale Mono" panose="020B0509000000000004" pitchFamily="49" charset="0"/>
              </a:rPr>
              <a:t>{e^}</a:t>
            </a:r>
            <a:r>
              <a:rPr lang="en-US" sz="1800" b="0" i="0" u="none" strike="noStrike" dirty="0" err="1">
                <a:solidFill>
                  <a:srgbClr val="A31515"/>
                </a:solidFill>
                <a:effectLst/>
                <a:highlight>
                  <a:srgbClr val="FFFFFF"/>
                </a:highlight>
                <a:latin typeface="Andale Mono" panose="020B0509000000000004" pitchFamily="49" charset="0"/>
              </a:rPr>
              <a:t>KhE</a:t>
            </a:r>
            <a:r>
              <a:rPr lang="en-US" sz="1800" b="0" i="0" u="none" strike="noStrike" dirty="0">
                <a:solidFill>
                  <a:srgbClr val="A31515"/>
                </a:solidFill>
                <a:effectLst/>
                <a:highlight>
                  <a:srgbClr val="FFFFFF"/>
                </a:highlight>
                <a:latin typeface="Andale Mono" panose="020B0509000000000004" pitchFamily="49" charset="0"/>
              </a:rPr>
              <a:t>&gt;[|</a:t>
            </a:r>
            <a:r>
              <a:rPr lang="en-US" sz="1800" b="0" i="0" u="none" strike="noStrike" dirty="0" err="1">
                <a:solidFill>
                  <a:srgbClr val="A31515"/>
                </a:solidFill>
                <a:effectLst/>
                <a:highlight>
                  <a:srgbClr val="FFFFFF"/>
                </a:highlight>
                <a:latin typeface="Andale Mono" panose="020B0509000000000004" pitchFamily="49" charset="0"/>
              </a:rPr>
              <a:t>LXbj</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dOVsJ</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idOV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Yab</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qFywyv</a:t>
            </a:r>
            <a:r>
              <a:rPr lang="en-US" sz="1800" b="0" i="0" u="none" strike="noStrike" dirty="0">
                <a:solidFill>
                  <a:srgbClr val="A31515"/>
                </a:solidFill>
                <a:effectLst/>
                <a:highlight>
                  <a:srgbClr val="FFFFFF"/>
                </a:highlight>
                <a:latin typeface="Andale Mono" panose="020B0509000000000004" pitchFamily="49" charset="0"/>
              </a:rPr>
              <a:t>{D"</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"ma</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Ztq?Lyw</a:t>
            </a:r>
            <a:r>
              <a:rPr lang="en-US" sz="1800" b="0" i="0" u="none" strike="noStrike" dirty="0">
                <a:solidFill>
                  <a:srgbClr val="A31515"/>
                </a:solidFill>
                <a:effectLst/>
                <a:highlight>
                  <a:srgbClr val="FFFFFF"/>
                </a:highlight>
                <a:latin typeface="Andale Mono" panose="020B0509000000000004" pitchFamily="49" charset="0"/>
              </a:rPr>
              <a:t>&gt;e{|</a:t>
            </a:r>
            <a:r>
              <a:rPr lang="en-US" sz="1800" b="0" i="0" u="none" strike="noStrike" dirty="0" err="1">
                <a:solidFill>
                  <a:srgbClr val="A31515"/>
                </a:solidFill>
                <a:effectLst/>
                <a:highlight>
                  <a:srgbClr val="FFFFFF"/>
                </a:highlight>
                <a:latin typeface="Andale Mono" panose="020B0509000000000004" pitchFamily="49" charset="0"/>
              </a:rPr>
              <a:t>Zq</a:t>
            </a:r>
            <a:r>
              <a:rPr lang="en-US" sz="1800" b="0" i="0" u="none" strike="noStrike" dirty="0">
                <a:solidFill>
                  <a:srgbClr val="A31515"/>
                </a:solidFill>
                <a:effectLst/>
                <a:highlight>
                  <a:srgbClr val="FFFFFF"/>
                </a:highlight>
                <a:latin typeface="Andale Mono" panose="020B0509000000000004" pitchFamily="49" charset="0"/>
              </a:rPr>
              <a:t>&gt;Y</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gq</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qI</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tYBe</a:t>
            </a:r>
            <a:r>
              <a:rPr lang="en-US" sz="1800" b="0" i="0" u="none" strike="noStrike" dirty="0">
                <a:solidFill>
                  <a:srgbClr val="A31515"/>
                </a:solidFill>
                <a:effectLst/>
                <a:highlight>
                  <a:srgbClr val="FFFFFF"/>
                </a:highlight>
                <a:latin typeface="Andale Mono" panose="020B0509000000000004" pitchFamily="49" charset="0"/>
              </a:rPr>
              <a:t>{w"</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yvDZE</a:t>
            </a:r>
            <a:r>
              <a:rPr lang="en-US" sz="1800" b="0" i="0" u="none" strike="noStrike" dirty="0">
                <a:solidFill>
                  <a:srgbClr val="EE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err="1">
                <a:solidFill>
                  <a:srgbClr val="A31515"/>
                </a:solidFill>
                <a:effectLst/>
                <a:highlight>
                  <a:srgbClr val="FFFFFF"/>
                </a:highlight>
                <a:latin typeface="Andale Mono" panose="020B0509000000000004" pitchFamily="49" charset="0"/>
              </a:rPr>
              <a:t>vBA</a:t>
            </a:r>
            <a:r>
              <a:rPr lang="en-US" sz="1800" b="0" i="0" u="none" strike="noStrike" dirty="0">
                <a:solidFill>
                  <a:srgbClr val="A31515"/>
                </a:solidFill>
                <a:effectLst/>
                <a:highlight>
                  <a:srgbClr val="FFFFFF"/>
                </a:highlight>
                <a:latin typeface="Andale Mono" panose="020B0509000000000004" pitchFamily="49" charset="0"/>
              </a:rPr>
              <a:t>[`_"</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"Lo&gt;}</a:t>
            </a:r>
            <a:r>
              <a:rPr lang="en-US" sz="1800" b="0" i="0" u="none" strike="noStrike" dirty="0" err="1">
                <a:solidFill>
                  <a:srgbClr val="A31515"/>
                </a:solidFill>
                <a:effectLst/>
                <a:highlight>
                  <a:srgbClr val="FFFFFF"/>
                </a:highlight>
                <a:latin typeface="Andale Mono" panose="020B0509000000000004" pitchFamily="49" charset="0"/>
              </a:rPr>
              <a:t>KcqdYrWqKxzKtW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DXRwsfcUaT</a:t>
            </a:r>
            <a:r>
              <a:rPr lang="en-US" sz="1800" b="0" i="0" u="none" strike="noStrike" dirty="0">
                <a:solidFill>
                  <a:srgbClr val="EE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err="1">
                <a:solidFill>
                  <a:srgbClr val="A31515"/>
                </a:solidFill>
                <a:effectLst/>
                <a:highlight>
                  <a:srgbClr val="FFFFFF"/>
                </a:highlight>
                <a:latin typeface="Andale Mono" panose="020B0509000000000004" pitchFamily="49" charset="0"/>
              </a:rPr>
              <a:t>KXw</a:t>
            </a:r>
            <a:r>
              <a:rPr lang="en-US" sz="1800" b="0" i="0" u="none" strike="noStrike" dirty="0">
                <a:solidFill>
                  <a:srgbClr val="A31515"/>
                </a:solidFill>
                <a:effectLst/>
                <a:highlight>
                  <a:srgbClr val="FFFFFF"/>
                </a:highlight>
                <a:latin typeface="Andale Mono" panose="020B0509000000000004" pitchFamily="49" charset="0"/>
              </a:rPr>
              <a:t>{Y"</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RsFwsFwsFw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zaqyaz|FmMpyaoyI</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cuUw</a:t>
            </a:r>
            <a:r>
              <a:rPr lang="en-US" sz="1800" b="0" i="0" u="none" strike="noStrike" dirty="0">
                <a:solidFill>
                  <a:srgbClr val="A31515"/>
                </a:solidFill>
                <a:effectLst/>
                <a:highlight>
                  <a:srgbClr val="FFFFFF"/>
                </a:highlight>
                <a:latin typeface="Andale Mono" panose="020B0509000000000004" pitchFamily="49" charset="0"/>
              </a:rPr>
              <a:t>{J"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return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1006</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34</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EE0000"/>
                </a:solidFill>
                <a:effectLst/>
                <a:highlight>
                  <a:srgbClr val="FFFFFF"/>
                </a:highlight>
                <a:latin typeface="Andale Mono" panose="020B0509000000000004" pitchFamily="49" charset="0"/>
              </a:rPr>
              <a:t>\\\n</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"b"</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"cd</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a[g"</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fh</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CD3131"/>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"&amp;'()*+,-.1"</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"_ac[]</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YZi</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jkm</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bd^efghXWlV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Updates the frame buffer based on </a:t>
            </a:r>
            <a:r>
              <a:rPr lang="en-US" sz="1800" b="0" i="0" u="none" strike="noStrike" dirty="0" err="1">
                <a:solidFill>
                  <a:srgbClr val="008000"/>
                </a:solidFill>
                <a:effectLst/>
                <a:highlight>
                  <a:srgbClr val="FFFFFF"/>
                </a:highlight>
                <a:latin typeface="Andale Mono" panose="020B0509000000000004" pitchFamily="49" charset="0"/>
              </a:rPr>
              <a:t>angle_A</a:t>
            </a:r>
            <a:r>
              <a:rPr lang="en-US" sz="1800" b="0" i="0" u="none" strike="noStrike" dirty="0">
                <a:solidFill>
                  <a:srgbClr val="008000"/>
                </a:solidFill>
                <a:effectLst/>
                <a:highlight>
                  <a:srgbClr val="FFFFFF"/>
                </a:highlight>
                <a:latin typeface="Andale Mono" panose="020B0509000000000004" pitchFamily="49" charset="0"/>
              </a:rPr>
              <a:t> and </a:t>
            </a:r>
            <a:r>
              <a:rPr lang="en-US" sz="1800" b="0" i="0" u="none" strike="noStrike" dirty="0" err="1">
                <a:solidFill>
                  <a:srgbClr val="008000"/>
                </a:solidFill>
                <a:effectLst/>
                <a:highlight>
                  <a:srgbClr val="FFFFFF"/>
                </a:highlight>
                <a:latin typeface="Andale Mono" panose="020B0509000000000004" pitchFamily="49" charset="0"/>
              </a:rPr>
              <a:t>angle_B</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If the new point is closer to the viewer than the previously drawn point, it will be drawn, and the depth buffer will be updated.</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putchar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24139993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onut-orig-banner">
            <a:hlinkClick r:id="" action="ppaction://media"/>
            <a:extLst>
              <a:ext uri="{FF2B5EF4-FFF2-40B4-BE49-F238E27FC236}">
                <a16:creationId xmlns:a16="http://schemas.microsoft.com/office/drawing/2014/main" id="{D4E4BA7B-4CF4-D6FF-96E7-8A2F30A673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7938"/>
            <a:ext cx="12192000" cy="6858000"/>
          </a:xfrm>
          <a:prstGeom prst="rect">
            <a:avLst/>
          </a:prstGeom>
        </p:spPr>
      </p:pic>
    </p:spTree>
    <p:extLst>
      <p:ext uri="{BB962C8B-B14F-4D97-AF65-F5344CB8AC3E}">
        <p14:creationId xmlns:p14="http://schemas.microsoft.com/office/powerpoint/2010/main" val="4264885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642257" y="-11821511"/>
            <a:ext cx="10907486" cy="52722125"/>
          </a:xfrm>
          <a:prstGeom prst="rect">
            <a:avLst/>
          </a:prstGeom>
          <a:noFill/>
        </p:spPr>
        <p:txBody>
          <a:bodyPr wrap="square" rtlCol="0">
            <a:spAutoFit/>
          </a:bodyPr>
          <a:lstStyle/>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math.h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stdio.h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unistd.h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main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argv</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puts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[2J"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Clear screen</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250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printf</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Move cursor to home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0.053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0.037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usleep</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10000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a:solidFill>
                  <a:srgbClr val="AF00DB"/>
                </a:solidFill>
                <a:effectLst/>
                <a:highlight>
                  <a:srgbClr val="FFFFFF"/>
                </a:highlight>
                <a:latin typeface="Andale Mono" panose="020B0509000000000004" pitchFamily="49" charset="0"/>
              </a:rPr>
              <a:t>else</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Function iterates through a string and performs a calculation based on the passed code, left and right strings.</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The result is an index into left or right string depending on the calculation.</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while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99</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EyYrIxC</a:t>
            </a:r>
            <a:r>
              <a:rPr lang="en-US" sz="1800" b="0" i="0" u="none" strike="noStrike" dirty="0">
                <a:solidFill>
                  <a:srgbClr val="A31515"/>
                </a:solidFill>
                <a:effectLst/>
                <a:highlight>
                  <a:srgbClr val="FFFFFF"/>
                </a:highlight>
                <a:latin typeface="Andale Mono" panose="020B0509000000000004" pitchFamily="49" charset="0"/>
              </a:rPr>
              <a:t>{e^}</a:t>
            </a:r>
            <a:r>
              <a:rPr lang="en-US" sz="1800" b="0" i="0" u="none" strike="noStrike" dirty="0" err="1">
                <a:solidFill>
                  <a:srgbClr val="A31515"/>
                </a:solidFill>
                <a:effectLst/>
                <a:highlight>
                  <a:srgbClr val="FFFFFF"/>
                </a:highlight>
                <a:latin typeface="Andale Mono" panose="020B0509000000000004" pitchFamily="49" charset="0"/>
              </a:rPr>
              <a:t>KhE</a:t>
            </a:r>
            <a:r>
              <a:rPr lang="en-US" sz="1800" b="0" i="0" u="none" strike="noStrike" dirty="0">
                <a:solidFill>
                  <a:srgbClr val="A31515"/>
                </a:solidFill>
                <a:effectLst/>
                <a:highlight>
                  <a:srgbClr val="FFFFFF"/>
                </a:highlight>
                <a:latin typeface="Andale Mono" panose="020B0509000000000004" pitchFamily="49" charset="0"/>
              </a:rPr>
              <a:t>&gt;[|</a:t>
            </a:r>
            <a:r>
              <a:rPr lang="en-US" sz="1800" b="0" i="0" u="none" strike="noStrike" dirty="0" err="1">
                <a:solidFill>
                  <a:srgbClr val="A31515"/>
                </a:solidFill>
                <a:effectLst/>
                <a:highlight>
                  <a:srgbClr val="FFFFFF"/>
                </a:highlight>
                <a:latin typeface="Andale Mono" panose="020B0509000000000004" pitchFamily="49" charset="0"/>
              </a:rPr>
              <a:t>LXbj</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dOVsJ</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idOV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Yab</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qFywyv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Dma</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Ztq?Lyw</a:t>
            </a:r>
            <a:r>
              <a:rPr lang="en-US" sz="1800" b="0" i="0" u="none" strike="noStrike" dirty="0">
                <a:solidFill>
                  <a:srgbClr val="A31515"/>
                </a:solidFill>
                <a:effectLst/>
                <a:highlight>
                  <a:srgbClr val="FFFFFF"/>
                </a:highlight>
                <a:latin typeface="Andale Mono" panose="020B0509000000000004" pitchFamily="49" charset="0"/>
              </a:rPr>
              <a:t>&gt;e{|</a:t>
            </a:r>
            <a:r>
              <a:rPr lang="en-US" sz="1800" b="0" i="0" u="none" strike="noStrike" dirty="0" err="1">
                <a:solidFill>
                  <a:srgbClr val="A31515"/>
                </a:solidFill>
                <a:effectLst/>
                <a:highlight>
                  <a:srgbClr val="FFFFFF"/>
                </a:highlight>
                <a:latin typeface="Andale Mono" panose="020B0509000000000004" pitchFamily="49" charset="0"/>
              </a:rPr>
              <a:t>Zq</a:t>
            </a:r>
            <a:r>
              <a:rPr lang="en-US" sz="1800" b="0" i="0" u="none" strike="noStrike" dirty="0">
                <a:solidFill>
                  <a:srgbClr val="A31515"/>
                </a:solidFill>
                <a:effectLst/>
                <a:highlight>
                  <a:srgbClr val="FFFFFF"/>
                </a:highlight>
                <a:latin typeface="Andale Mono" panose="020B0509000000000004" pitchFamily="49" charset="0"/>
              </a:rPr>
              <a:t>&gt;Y</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gq</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qI</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tYBe</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wyvDZEvBA</a:t>
            </a:r>
            <a:r>
              <a:rPr lang="en-US" sz="1800" b="0" i="0" u="none" strike="noStrike" dirty="0">
                <a:solidFill>
                  <a:srgbClr val="A31515"/>
                </a:solidFill>
                <a:effectLst/>
                <a:highlight>
                  <a:srgbClr val="FFFFFF"/>
                </a:highlight>
                <a:latin typeface="Andale Mono" panose="020B0509000000000004" pitchFamily="49" charset="0"/>
              </a:rPr>
              <a:t>[`_"</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"Lo&gt;}</a:t>
            </a:r>
            <a:r>
              <a:rPr lang="en-US" sz="1800" b="0" i="0" u="none" strike="noStrike" dirty="0" err="1">
                <a:solidFill>
                  <a:srgbClr val="A31515"/>
                </a:solidFill>
                <a:effectLst/>
                <a:highlight>
                  <a:srgbClr val="FFFFFF"/>
                </a:highlight>
                <a:latin typeface="Andale Mono" panose="020B0509000000000004" pitchFamily="49" charset="0"/>
              </a:rPr>
              <a:t>KcqdYrWqKxzKtW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DXRwsfcUaT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KXw</a:t>
            </a:r>
            <a:r>
              <a:rPr lang="en-US" sz="1800" b="0" i="0" u="none" strike="noStrike" dirty="0">
                <a:solidFill>
                  <a:srgbClr val="A31515"/>
                </a:solidFill>
                <a:effectLst/>
                <a:highlight>
                  <a:srgbClr val="FFFFFF"/>
                </a:highlight>
                <a:latin typeface="Andale Mono" panose="020B0509000000000004" pitchFamily="49" charset="0"/>
              </a:rPr>
              <a:t>{Y"</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RsFwsFwsFw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zaqyaz|FmMpyaoyI</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cuUw</a:t>
            </a:r>
            <a:r>
              <a:rPr lang="en-US" sz="1800" b="0" i="0" u="none" strike="noStrike" dirty="0">
                <a:solidFill>
                  <a:srgbClr val="A31515"/>
                </a:solidFill>
                <a:effectLst/>
                <a:highlight>
                  <a:srgbClr val="FFFFFF"/>
                </a:highlight>
                <a:latin typeface="Andale Mono" panose="020B0509000000000004" pitchFamily="49" charset="0"/>
              </a:rPr>
              <a:t>{J"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return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1006</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34</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EE0000"/>
                </a:solidFill>
                <a:effectLst/>
                <a:highlight>
                  <a:srgbClr val="FFFFFF"/>
                </a:highlight>
                <a:latin typeface="Andale Mono" panose="020B0509000000000004" pitchFamily="49" charset="0"/>
              </a:rPr>
              <a:t>\\\n</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"b"</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"cd</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a[g"</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fh</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CD3131"/>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"&amp;'()*+,-.1"</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"_ac[]</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YZi</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jkm</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bd^efghXWlV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Updates the frame buffer based on </a:t>
            </a:r>
            <a:r>
              <a:rPr lang="en-US" sz="1800" b="0" i="0" u="none" strike="noStrike" dirty="0" err="1">
                <a:solidFill>
                  <a:srgbClr val="008000"/>
                </a:solidFill>
                <a:effectLst/>
                <a:highlight>
                  <a:srgbClr val="FFFFFF"/>
                </a:highlight>
                <a:latin typeface="Andale Mono" panose="020B0509000000000004" pitchFamily="49" charset="0"/>
              </a:rPr>
              <a:t>angle_A</a:t>
            </a:r>
            <a:r>
              <a:rPr lang="en-US" sz="1800" b="0" i="0" u="none" strike="noStrike" dirty="0">
                <a:solidFill>
                  <a:srgbClr val="008000"/>
                </a:solidFill>
                <a:effectLst/>
                <a:highlight>
                  <a:srgbClr val="FFFFFF"/>
                </a:highlight>
                <a:latin typeface="Andale Mono" panose="020B0509000000000004" pitchFamily="49" charset="0"/>
              </a:rPr>
              <a:t> and </a:t>
            </a:r>
            <a:r>
              <a:rPr lang="en-US" sz="1800" b="0" i="0" u="none" strike="noStrike" dirty="0" err="1">
                <a:solidFill>
                  <a:srgbClr val="008000"/>
                </a:solidFill>
                <a:effectLst/>
                <a:highlight>
                  <a:srgbClr val="FFFFFF"/>
                </a:highlight>
                <a:latin typeface="Andale Mono" panose="020B0509000000000004" pitchFamily="49" charset="0"/>
              </a:rPr>
              <a:t>angle_B</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If the new point is closer to the viewer than the previously drawn point, it will be drawn, and the depth buffer will be updated.</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putchar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3813656120"/>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642257" y="-18577947"/>
            <a:ext cx="10907486" cy="50506134"/>
          </a:xfrm>
          <a:prstGeom prst="rect">
            <a:avLst/>
          </a:prstGeom>
          <a:noFill/>
        </p:spPr>
        <p:txBody>
          <a:bodyPr wrap="square" rtlCol="0">
            <a:spAutoFit/>
          </a:bodyPr>
          <a:lstStyle/>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math.h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stdio.h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unistd.h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main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argv</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puts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[2J"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Clear screen</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250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printf</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Move cursor to home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0.053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0.037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usleep</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10000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a:solidFill>
                  <a:srgbClr val="AF00DB"/>
                </a:solidFill>
                <a:effectLst/>
                <a:highlight>
                  <a:srgbClr val="FFFFFF"/>
                </a:highlight>
                <a:latin typeface="Andale Mono" panose="020B0509000000000004" pitchFamily="49" charset="0"/>
              </a:rPr>
              <a:t>else</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Function iterates through a string and performs a calculation based on the passed code, left and right strings.</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The result is an index into left or right string depending on the calculation.</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while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99</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EyYrIxC</a:t>
            </a:r>
            <a:r>
              <a:rPr lang="en-US" sz="1800" b="0" i="0" u="none" strike="noStrike" dirty="0">
                <a:solidFill>
                  <a:srgbClr val="A31515"/>
                </a:solidFill>
                <a:effectLst/>
                <a:highlight>
                  <a:srgbClr val="FFFFFF"/>
                </a:highlight>
                <a:latin typeface="Andale Mono" panose="020B0509000000000004" pitchFamily="49" charset="0"/>
              </a:rPr>
              <a:t>{e^}</a:t>
            </a:r>
            <a:r>
              <a:rPr lang="en-US" sz="1800" b="0" i="0" u="none" strike="noStrike" dirty="0" err="1">
                <a:solidFill>
                  <a:srgbClr val="A31515"/>
                </a:solidFill>
                <a:effectLst/>
                <a:highlight>
                  <a:srgbClr val="FFFFFF"/>
                </a:highlight>
                <a:latin typeface="Andale Mono" panose="020B0509000000000004" pitchFamily="49" charset="0"/>
              </a:rPr>
              <a:t>KhE</a:t>
            </a:r>
            <a:r>
              <a:rPr lang="en-US" sz="1800" b="0" i="0" u="none" strike="noStrike" dirty="0">
                <a:solidFill>
                  <a:srgbClr val="A31515"/>
                </a:solidFill>
                <a:effectLst/>
                <a:highlight>
                  <a:srgbClr val="FFFFFF"/>
                </a:highlight>
                <a:latin typeface="Andale Mono" panose="020B0509000000000004" pitchFamily="49" charset="0"/>
              </a:rPr>
              <a:t>&gt;[|</a:t>
            </a:r>
            <a:r>
              <a:rPr lang="en-US" sz="1800" b="0" i="0" u="none" strike="noStrike" dirty="0" err="1">
                <a:solidFill>
                  <a:srgbClr val="A31515"/>
                </a:solidFill>
                <a:effectLst/>
                <a:highlight>
                  <a:srgbClr val="FFFFFF"/>
                </a:highlight>
                <a:latin typeface="Andale Mono" panose="020B0509000000000004" pitchFamily="49" charset="0"/>
              </a:rPr>
              <a:t>LXbj</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dOVsJ</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idOV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Yab</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qFywyv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Dma</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Ztq?Lyw</a:t>
            </a:r>
            <a:r>
              <a:rPr lang="en-US" sz="1800" b="0" i="0" u="none" strike="noStrike" dirty="0">
                <a:solidFill>
                  <a:srgbClr val="A31515"/>
                </a:solidFill>
                <a:effectLst/>
                <a:highlight>
                  <a:srgbClr val="FFFFFF"/>
                </a:highlight>
                <a:latin typeface="Andale Mono" panose="020B0509000000000004" pitchFamily="49" charset="0"/>
              </a:rPr>
              <a:t>&gt;e{|</a:t>
            </a:r>
            <a:r>
              <a:rPr lang="en-US" sz="1800" b="0" i="0" u="none" strike="noStrike" dirty="0" err="1">
                <a:solidFill>
                  <a:srgbClr val="A31515"/>
                </a:solidFill>
                <a:effectLst/>
                <a:highlight>
                  <a:srgbClr val="FFFFFF"/>
                </a:highlight>
                <a:latin typeface="Andale Mono" panose="020B0509000000000004" pitchFamily="49" charset="0"/>
              </a:rPr>
              <a:t>Zq</a:t>
            </a:r>
            <a:r>
              <a:rPr lang="en-US" sz="1800" b="0" i="0" u="none" strike="noStrike" dirty="0">
                <a:solidFill>
                  <a:srgbClr val="A31515"/>
                </a:solidFill>
                <a:effectLst/>
                <a:highlight>
                  <a:srgbClr val="FFFFFF"/>
                </a:highlight>
                <a:latin typeface="Andale Mono" panose="020B0509000000000004" pitchFamily="49" charset="0"/>
              </a:rPr>
              <a:t>&gt;Y</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gq</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qI</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tYBe</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wyvDZEvBA</a:t>
            </a:r>
            <a:r>
              <a:rPr lang="en-US" sz="1800" b="0" i="0" u="none" strike="noStrike" dirty="0">
                <a:solidFill>
                  <a:srgbClr val="A31515"/>
                </a:solidFill>
                <a:effectLst/>
                <a:highlight>
                  <a:srgbClr val="FFFFFF"/>
                </a:highlight>
                <a:latin typeface="Andale Mono" panose="020B0509000000000004" pitchFamily="49" charset="0"/>
              </a:rPr>
              <a:t>[`_"</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"Lo&gt;}</a:t>
            </a:r>
            <a:r>
              <a:rPr lang="en-US" sz="1800" b="0" i="0" u="none" strike="noStrike" dirty="0" err="1">
                <a:solidFill>
                  <a:srgbClr val="A31515"/>
                </a:solidFill>
                <a:effectLst/>
                <a:highlight>
                  <a:srgbClr val="FFFFFF"/>
                </a:highlight>
                <a:latin typeface="Andale Mono" panose="020B0509000000000004" pitchFamily="49" charset="0"/>
              </a:rPr>
              <a:t>KcqdYrWqKxzKtW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DXRwsfcUaT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KXw</a:t>
            </a:r>
            <a:r>
              <a:rPr lang="en-US" sz="1800" b="0" i="0" u="none" strike="noStrike" dirty="0">
                <a:solidFill>
                  <a:srgbClr val="A31515"/>
                </a:solidFill>
                <a:effectLst/>
                <a:highlight>
                  <a:srgbClr val="FFFFFF"/>
                </a:highlight>
                <a:latin typeface="Andale Mono" panose="020B0509000000000004" pitchFamily="49" charset="0"/>
              </a:rPr>
              <a:t>{Y"</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RsFwsFwsFw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zaqyaz|FmMpyaoyI</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cuUw</a:t>
            </a:r>
            <a:r>
              <a:rPr lang="en-US" sz="1800" b="0" i="0" u="none" strike="noStrike" dirty="0">
                <a:solidFill>
                  <a:srgbClr val="A31515"/>
                </a:solidFill>
                <a:effectLst/>
                <a:highlight>
                  <a:srgbClr val="FFFFFF"/>
                </a:highlight>
                <a:latin typeface="Andale Mono" panose="020B0509000000000004" pitchFamily="49" charset="0"/>
              </a:rPr>
              <a:t>{J"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return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1006</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34</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EE0000"/>
                </a:solidFill>
                <a:effectLst/>
                <a:highlight>
                  <a:srgbClr val="FFFFFF"/>
                </a:highlight>
                <a:latin typeface="Andale Mono" panose="020B0509000000000004" pitchFamily="49" charset="0"/>
              </a:rPr>
              <a:t>\\\n</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bcd</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a[g"</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"^`_e]</a:t>
            </a:r>
            <a:r>
              <a:rPr lang="en-US" sz="1800" b="0" i="0" u="none" strike="noStrike" dirty="0" err="1">
                <a:solidFill>
                  <a:srgbClr val="A31515"/>
                </a:solidFill>
                <a:effectLst/>
                <a:highlight>
                  <a:srgbClr val="FFFFFF"/>
                </a:highlight>
                <a:latin typeface="Andale Mono" panose="020B0509000000000004" pitchFamily="49" charset="0"/>
              </a:rPr>
              <a:t>fh</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CD3131"/>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&amp;'()*+,-.1"</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"_ac[]</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YZijkm</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bd^efghXWlV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Updates the frame buffer based on </a:t>
            </a:r>
            <a:r>
              <a:rPr lang="en-US" sz="1800" b="0" i="0" u="none" strike="noStrike" dirty="0" err="1">
                <a:solidFill>
                  <a:srgbClr val="008000"/>
                </a:solidFill>
                <a:effectLst/>
                <a:highlight>
                  <a:srgbClr val="FFFFFF"/>
                </a:highlight>
                <a:latin typeface="Andale Mono" panose="020B0509000000000004" pitchFamily="49" charset="0"/>
              </a:rPr>
              <a:t>angle_A</a:t>
            </a:r>
            <a:r>
              <a:rPr lang="en-US" sz="1800" b="0" i="0" u="none" strike="noStrike" dirty="0">
                <a:solidFill>
                  <a:srgbClr val="008000"/>
                </a:solidFill>
                <a:effectLst/>
                <a:highlight>
                  <a:srgbClr val="FFFFFF"/>
                </a:highlight>
                <a:latin typeface="Andale Mono" panose="020B0509000000000004" pitchFamily="49" charset="0"/>
              </a:rPr>
              <a:t> and </a:t>
            </a:r>
            <a:r>
              <a:rPr lang="en-US" sz="1800" b="0" i="0" u="none" strike="noStrike" dirty="0" err="1">
                <a:solidFill>
                  <a:srgbClr val="008000"/>
                </a:solidFill>
                <a:effectLst/>
                <a:highlight>
                  <a:srgbClr val="FFFFFF"/>
                </a:highlight>
                <a:latin typeface="Andale Mono" panose="020B0509000000000004" pitchFamily="49" charset="0"/>
              </a:rPr>
              <a:t>angle_B</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If the new point is closer to the viewer than the previously drawn point, it will be drawn, and the depth buffer will be updated.</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putchar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3017171434"/>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642257" y="-25795005"/>
            <a:ext cx="10907486" cy="50506134"/>
          </a:xfrm>
          <a:prstGeom prst="rect">
            <a:avLst/>
          </a:prstGeom>
          <a:noFill/>
        </p:spPr>
        <p:txBody>
          <a:bodyPr wrap="square" rtlCol="0">
            <a:spAutoFit/>
          </a:bodyPr>
          <a:lstStyle/>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math.h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stdio.h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unistd.h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main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argv</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puts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[2J"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Clear screen</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250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printf</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Move cursor to home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0.053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0.037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usleep</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10000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a:solidFill>
                  <a:srgbClr val="AF00DB"/>
                </a:solidFill>
                <a:effectLst/>
                <a:highlight>
                  <a:srgbClr val="FFFFFF"/>
                </a:highlight>
                <a:latin typeface="Andale Mono" panose="020B0509000000000004" pitchFamily="49" charset="0"/>
              </a:rPr>
              <a:t>else</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Function iterates through a string and performs a calculation based on the passed code, left and right strings.</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The result is an index into left or right string depending on the calculation.</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while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99</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EyYrIxC</a:t>
            </a:r>
            <a:r>
              <a:rPr lang="en-US" sz="1800" b="0" i="0" u="none" strike="noStrike" dirty="0">
                <a:solidFill>
                  <a:srgbClr val="A31515"/>
                </a:solidFill>
                <a:effectLst/>
                <a:highlight>
                  <a:srgbClr val="FFFFFF"/>
                </a:highlight>
                <a:latin typeface="Andale Mono" panose="020B0509000000000004" pitchFamily="49" charset="0"/>
              </a:rPr>
              <a:t>{e^}</a:t>
            </a:r>
            <a:r>
              <a:rPr lang="en-US" sz="1800" b="0" i="0" u="none" strike="noStrike" dirty="0" err="1">
                <a:solidFill>
                  <a:srgbClr val="A31515"/>
                </a:solidFill>
                <a:effectLst/>
                <a:highlight>
                  <a:srgbClr val="FFFFFF"/>
                </a:highlight>
                <a:latin typeface="Andale Mono" panose="020B0509000000000004" pitchFamily="49" charset="0"/>
              </a:rPr>
              <a:t>KhE</a:t>
            </a:r>
            <a:r>
              <a:rPr lang="en-US" sz="1800" b="0" i="0" u="none" strike="noStrike" dirty="0">
                <a:solidFill>
                  <a:srgbClr val="A31515"/>
                </a:solidFill>
                <a:effectLst/>
                <a:highlight>
                  <a:srgbClr val="FFFFFF"/>
                </a:highlight>
                <a:latin typeface="Andale Mono" panose="020B0509000000000004" pitchFamily="49" charset="0"/>
              </a:rPr>
              <a:t>&gt;[|</a:t>
            </a:r>
            <a:r>
              <a:rPr lang="en-US" sz="1800" b="0" i="0" u="none" strike="noStrike" dirty="0" err="1">
                <a:solidFill>
                  <a:srgbClr val="A31515"/>
                </a:solidFill>
                <a:effectLst/>
                <a:highlight>
                  <a:srgbClr val="FFFFFF"/>
                </a:highlight>
                <a:latin typeface="Andale Mono" panose="020B0509000000000004" pitchFamily="49" charset="0"/>
              </a:rPr>
              <a:t>LXbj</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dOVsJ</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idOV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Yab</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qFywyv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Dma</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Ztq?Lyw</a:t>
            </a:r>
            <a:r>
              <a:rPr lang="en-US" sz="1800" b="0" i="0" u="none" strike="noStrike" dirty="0">
                <a:solidFill>
                  <a:srgbClr val="A31515"/>
                </a:solidFill>
                <a:effectLst/>
                <a:highlight>
                  <a:srgbClr val="FFFFFF"/>
                </a:highlight>
                <a:latin typeface="Andale Mono" panose="020B0509000000000004" pitchFamily="49" charset="0"/>
              </a:rPr>
              <a:t>&gt;e{|</a:t>
            </a:r>
            <a:r>
              <a:rPr lang="en-US" sz="1800" b="0" i="0" u="none" strike="noStrike" dirty="0" err="1">
                <a:solidFill>
                  <a:srgbClr val="A31515"/>
                </a:solidFill>
                <a:effectLst/>
                <a:highlight>
                  <a:srgbClr val="FFFFFF"/>
                </a:highlight>
                <a:latin typeface="Andale Mono" panose="020B0509000000000004" pitchFamily="49" charset="0"/>
              </a:rPr>
              <a:t>Zq</a:t>
            </a:r>
            <a:r>
              <a:rPr lang="en-US" sz="1800" b="0" i="0" u="none" strike="noStrike" dirty="0">
                <a:solidFill>
                  <a:srgbClr val="A31515"/>
                </a:solidFill>
                <a:effectLst/>
                <a:highlight>
                  <a:srgbClr val="FFFFFF"/>
                </a:highlight>
                <a:latin typeface="Andale Mono" panose="020B0509000000000004" pitchFamily="49" charset="0"/>
              </a:rPr>
              <a:t>&gt;Y</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gq</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qI</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tYBe</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wyvDZEvBA</a:t>
            </a:r>
            <a:r>
              <a:rPr lang="en-US" sz="1800" b="0" i="0" u="none" strike="noStrike" dirty="0">
                <a:solidFill>
                  <a:srgbClr val="A31515"/>
                </a:solidFill>
                <a:effectLst/>
                <a:highlight>
                  <a:srgbClr val="FFFFFF"/>
                </a:highlight>
                <a:latin typeface="Andale Mono" panose="020B0509000000000004" pitchFamily="49" charset="0"/>
              </a:rPr>
              <a:t>[`_"</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"Lo&gt;}</a:t>
            </a:r>
            <a:r>
              <a:rPr lang="en-US" sz="1800" b="0" i="0" u="none" strike="noStrike" dirty="0" err="1">
                <a:solidFill>
                  <a:srgbClr val="A31515"/>
                </a:solidFill>
                <a:effectLst/>
                <a:highlight>
                  <a:srgbClr val="FFFFFF"/>
                </a:highlight>
                <a:latin typeface="Andale Mono" panose="020B0509000000000004" pitchFamily="49" charset="0"/>
              </a:rPr>
              <a:t>KcqdYrWqKxzKtW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DXRwsfcUaT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KXw</a:t>
            </a:r>
            <a:r>
              <a:rPr lang="en-US" sz="1800" b="0" i="0" u="none" strike="noStrike" dirty="0">
                <a:solidFill>
                  <a:srgbClr val="A31515"/>
                </a:solidFill>
                <a:effectLst/>
                <a:highlight>
                  <a:srgbClr val="FFFFFF"/>
                </a:highlight>
                <a:latin typeface="Andale Mono" panose="020B0509000000000004" pitchFamily="49" charset="0"/>
              </a:rPr>
              <a:t>{Y"</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RsFwsFwsFw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zaqyaz|FmMpyaoyI</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cuUw</a:t>
            </a:r>
            <a:r>
              <a:rPr lang="en-US" sz="1800" b="0" i="0" u="none" strike="noStrike" dirty="0">
                <a:solidFill>
                  <a:srgbClr val="A31515"/>
                </a:solidFill>
                <a:effectLst/>
                <a:highlight>
                  <a:srgbClr val="FFFFFF"/>
                </a:highlight>
                <a:latin typeface="Andale Mono" panose="020B0509000000000004" pitchFamily="49" charset="0"/>
              </a:rPr>
              <a:t>{J"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return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1006</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34</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EE0000"/>
                </a:solidFill>
                <a:effectLst/>
                <a:highlight>
                  <a:srgbClr val="FFFFFF"/>
                </a:highlight>
                <a:latin typeface="Andale Mono" panose="020B0509000000000004" pitchFamily="49" charset="0"/>
              </a:rPr>
              <a:t>\\\n</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bcd</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a[g"</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"^`_e]</a:t>
            </a:r>
            <a:r>
              <a:rPr lang="en-US" sz="1800" b="0" i="0" u="none" strike="noStrike" dirty="0" err="1">
                <a:solidFill>
                  <a:srgbClr val="A31515"/>
                </a:solidFill>
                <a:effectLst/>
                <a:highlight>
                  <a:srgbClr val="FFFFFF"/>
                </a:highlight>
                <a:latin typeface="Andale Mono" panose="020B0509000000000004" pitchFamily="49" charset="0"/>
              </a:rPr>
              <a:t>fh</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CD3131"/>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&amp;'()*+,-.1"</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"_ac[]</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YZijkm</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bd^efghXWlV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Updates the frame buffer based on </a:t>
            </a:r>
            <a:r>
              <a:rPr lang="en-US" sz="1800" b="0" i="0" u="none" strike="noStrike" dirty="0" err="1">
                <a:solidFill>
                  <a:srgbClr val="008000"/>
                </a:solidFill>
                <a:effectLst/>
                <a:highlight>
                  <a:srgbClr val="FFFFFF"/>
                </a:highlight>
                <a:latin typeface="Andale Mono" panose="020B0509000000000004" pitchFamily="49" charset="0"/>
              </a:rPr>
              <a:t>angle_A</a:t>
            </a:r>
            <a:r>
              <a:rPr lang="en-US" sz="1800" b="0" i="0" u="none" strike="noStrike" dirty="0">
                <a:solidFill>
                  <a:srgbClr val="008000"/>
                </a:solidFill>
                <a:effectLst/>
                <a:highlight>
                  <a:srgbClr val="FFFFFF"/>
                </a:highlight>
                <a:latin typeface="Andale Mono" panose="020B0509000000000004" pitchFamily="49" charset="0"/>
              </a:rPr>
              <a:t> and </a:t>
            </a:r>
            <a:r>
              <a:rPr lang="en-US" sz="1800" b="0" i="0" u="none" strike="noStrike" dirty="0" err="1">
                <a:solidFill>
                  <a:srgbClr val="008000"/>
                </a:solidFill>
                <a:effectLst/>
                <a:highlight>
                  <a:srgbClr val="FFFFFF"/>
                </a:highlight>
                <a:latin typeface="Andale Mono" panose="020B0509000000000004" pitchFamily="49" charset="0"/>
              </a:rPr>
              <a:t>angle_B</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If the new point is closer to the viewer than the previously drawn point, it will be drawn, and the depth buffer will be updated.</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putchar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2848027481"/>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642257" y="-31484605"/>
            <a:ext cx="10907486" cy="50506134"/>
          </a:xfrm>
          <a:prstGeom prst="rect">
            <a:avLst/>
          </a:prstGeom>
          <a:noFill/>
        </p:spPr>
        <p:txBody>
          <a:bodyPr wrap="square" rtlCol="0">
            <a:spAutoFit/>
          </a:bodyPr>
          <a:lstStyle/>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math.h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stdio.h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unistd.h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main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argv</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puts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[2J"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Clear screen</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250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printf</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Move cursor to home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0.053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0.037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usleep</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10000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a:solidFill>
                  <a:srgbClr val="AF00DB"/>
                </a:solidFill>
                <a:effectLst/>
                <a:highlight>
                  <a:srgbClr val="FFFFFF"/>
                </a:highlight>
                <a:latin typeface="Andale Mono" panose="020B0509000000000004" pitchFamily="49" charset="0"/>
              </a:rPr>
              <a:t>else</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Function iterates through a string and performs a calculation based on the passed code, left and right strings.</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The result is an index into left or right string depending on the calculation.</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while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99</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EyYrIxC</a:t>
            </a:r>
            <a:r>
              <a:rPr lang="en-US" sz="1800" b="0" i="0" u="none" strike="noStrike" dirty="0">
                <a:solidFill>
                  <a:srgbClr val="A31515"/>
                </a:solidFill>
                <a:effectLst/>
                <a:highlight>
                  <a:srgbClr val="FFFFFF"/>
                </a:highlight>
                <a:latin typeface="Andale Mono" panose="020B0509000000000004" pitchFamily="49" charset="0"/>
              </a:rPr>
              <a:t>{e^}</a:t>
            </a:r>
            <a:r>
              <a:rPr lang="en-US" sz="1800" b="0" i="0" u="none" strike="noStrike" dirty="0" err="1">
                <a:solidFill>
                  <a:srgbClr val="A31515"/>
                </a:solidFill>
                <a:effectLst/>
                <a:highlight>
                  <a:srgbClr val="FFFFFF"/>
                </a:highlight>
                <a:latin typeface="Andale Mono" panose="020B0509000000000004" pitchFamily="49" charset="0"/>
              </a:rPr>
              <a:t>KhE</a:t>
            </a:r>
            <a:r>
              <a:rPr lang="en-US" sz="1800" b="0" i="0" u="none" strike="noStrike" dirty="0">
                <a:solidFill>
                  <a:srgbClr val="A31515"/>
                </a:solidFill>
                <a:effectLst/>
                <a:highlight>
                  <a:srgbClr val="FFFFFF"/>
                </a:highlight>
                <a:latin typeface="Andale Mono" panose="020B0509000000000004" pitchFamily="49" charset="0"/>
              </a:rPr>
              <a:t>&gt;[|</a:t>
            </a:r>
            <a:r>
              <a:rPr lang="en-US" sz="1800" b="0" i="0" u="none" strike="noStrike" dirty="0" err="1">
                <a:solidFill>
                  <a:srgbClr val="A31515"/>
                </a:solidFill>
                <a:effectLst/>
                <a:highlight>
                  <a:srgbClr val="FFFFFF"/>
                </a:highlight>
                <a:latin typeface="Andale Mono" panose="020B0509000000000004" pitchFamily="49" charset="0"/>
              </a:rPr>
              <a:t>LXbj</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dOVsJ</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idOV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Yab</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qFywyv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Dma</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Ztq?Lyw</a:t>
            </a:r>
            <a:r>
              <a:rPr lang="en-US" sz="1800" b="0" i="0" u="none" strike="noStrike" dirty="0">
                <a:solidFill>
                  <a:srgbClr val="A31515"/>
                </a:solidFill>
                <a:effectLst/>
                <a:highlight>
                  <a:srgbClr val="FFFFFF"/>
                </a:highlight>
                <a:latin typeface="Andale Mono" panose="020B0509000000000004" pitchFamily="49" charset="0"/>
              </a:rPr>
              <a:t>&gt;e{|</a:t>
            </a:r>
            <a:r>
              <a:rPr lang="en-US" sz="1800" b="0" i="0" u="none" strike="noStrike" dirty="0" err="1">
                <a:solidFill>
                  <a:srgbClr val="A31515"/>
                </a:solidFill>
                <a:effectLst/>
                <a:highlight>
                  <a:srgbClr val="FFFFFF"/>
                </a:highlight>
                <a:latin typeface="Andale Mono" panose="020B0509000000000004" pitchFamily="49" charset="0"/>
              </a:rPr>
              <a:t>Zq</a:t>
            </a:r>
            <a:r>
              <a:rPr lang="en-US" sz="1800" b="0" i="0" u="none" strike="noStrike" dirty="0">
                <a:solidFill>
                  <a:srgbClr val="A31515"/>
                </a:solidFill>
                <a:effectLst/>
                <a:highlight>
                  <a:srgbClr val="FFFFFF"/>
                </a:highlight>
                <a:latin typeface="Andale Mono" panose="020B0509000000000004" pitchFamily="49" charset="0"/>
              </a:rPr>
              <a:t>&gt;Y</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gq</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qI</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tYBe</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wyvDZEvBA</a:t>
            </a:r>
            <a:r>
              <a:rPr lang="en-US" sz="1800" b="0" i="0" u="none" strike="noStrike" dirty="0">
                <a:solidFill>
                  <a:srgbClr val="A31515"/>
                </a:solidFill>
                <a:effectLst/>
                <a:highlight>
                  <a:srgbClr val="FFFFFF"/>
                </a:highlight>
                <a:latin typeface="Andale Mono" panose="020B0509000000000004" pitchFamily="49" charset="0"/>
              </a:rPr>
              <a:t>[`_"</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"Lo&gt;}</a:t>
            </a:r>
            <a:r>
              <a:rPr lang="en-US" sz="1800" b="0" i="0" u="none" strike="noStrike" dirty="0" err="1">
                <a:solidFill>
                  <a:srgbClr val="A31515"/>
                </a:solidFill>
                <a:effectLst/>
                <a:highlight>
                  <a:srgbClr val="FFFFFF"/>
                </a:highlight>
                <a:latin typeface="Andale Mono" panose="020B0509000000000004" pitchFamily="49" charset="0"/>
              </a:rPr>
              <a:t>KcqdYrWqKxzKtW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DXRwsfcUaT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KXw</a:t>
            </a:r>
            <a:r>
              <a:rPr lang="en-US" sz="1800" b="0" i="0" u="none" strike="noStrike" dirty="0">
                <a:solidFill>
                  <a:srgbClr val="A31515"/>
                </a:solidFill>
                <a:effectLst/>
                <a:highlight>
                  <a:srgbClr val="FFFFFF"/>
                </a:highlight>
                <a:latin typeface="Andale Mono" panose="020B0509000000000004" pitchFamily="49" charset="0"/>
              </a:rPr>
              <a:t>{Y"</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RsFwsFwsFw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zaqyaz|FmMpyaoyI</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cuUw</a:t>
            </a:r>
            <a:r>
              <a:rPr lang="en-US" sz="1800" b="0" i="0" u="none" strike="noStrike" dirty="0">
                <a:solidFill>
                  <a:srgbClr val="A31515"/>
                </a:solidFill>
                <a:effectLst/>
                <a:highlight>
                  <a:srgbClr val="FFFFFF"/>
                </a:highlight>
                <a:latin typeface="Andale Mono" panose="020B0509000000000004" pitchFamily="49" charset="0"/>
              </a:rPr>
              <a:t>{J"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return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1006</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34</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EE0000"/>
                </a:solidFill>
                <a:effectLst/>
                <a:highlight>
                  <a:srgbClr val="FFFFFF"/>
                </a:highlight>
                <a:latin typeface="Andale Mono" panose="020B0509000000000004" pitchFamily="49" charset="0"/>
              </a:rPr>
              <a:t>\\\n</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bcd</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a[g"</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"^`_e]</a:t>
            </a:r>
            <a:r>
              <a:rPr lang="en-US" sz="1800" b="0" i="0" u="none" strike="noStrike" dirty="0" err="1">
                <a:solidFill>
                  <a:srgbClr val="A31515"/>
                </a:solidFill>
                <a:effectLst/>
                <a:highlight>
                  <a:srgbClr val="FFFFFF"/>
                </a:highlight>
                <a:latin typeface="Andale Mono" panose="020B0509000000000004" pitchFamily="49" charset="0"/>
              </a:rPr>
              <a:t>fh</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CD3131"/>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&amp;'()*+,-.1"</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"_ac[]</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YZijkm</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bd^efghXWlV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Updates the frame buffer based on </a:t>
            </a:r>
            <a:r>
              <a:rPr lang="en-US" sz="1800" b="0" i="0" u="none" strike="noStrike" dirty="0" err="1">
                <a:solidFill>
                  <a:srgbClr val="008000"/>
                </a:solidFill>
                <a:effectLst/>
                <a:highlight>
                  <a:srgbClr val="FFFFFF"/>
                </a:highlight>
                <a:latin typeface="Andale Mono" panose="020B0509000000000004" pitchFamily="49" charset="0"/>
              </a:rPr>
              <a:t>angle_A</a:t>
            </a:r>
            <a:r>
              <a:rPr lang="en-US" sz="1800" b="0" i="0" u="none" strike="noStrike" dirty="0">
                <a:solidFill>
                  <a:srgbClr val="008000"/>
                </a:solidFill>
                <a:effectLst/>
                <a:highlight>
                  <a:srgbClr val="FFFFFF"/>
                </a:highlight>
                <a:latin typeface="Andale Mono" panose="020B0509000000000004" pitchFamily="49" charset="0"/>
              </a:rPr>
              <a:t> and </a:t>
            </a:r>
            <a:r>
              <a:rPr lang="en-US" sz="1800" b="0" i="0" u="none" strike="noStrike" dirty="0" err="1">
                <a:solidFill>
                  <a:srgbClr val="008000"/>
                </a:solidFill>
                <a:effectLst/>
                <a:highlight>
                  <a:srgbClr val="FFFFFF"/>
                </a:highlight>
                <a:latin typeface="Andale Mono" panose="020B0509000000000004" pitchFamily="49" charset="0"/>
              </a:rPr>
              <a:t>angle_B</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If the new point is closer to the viewer than the previously drawn point, it will be drawn, and the depth buffer will be updated.</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putchar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1522328376"/>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642257" y="-29445214"/>
            <a:ext cx="10907486" cy="38872180"/>
          </a:xfrm>
          <a:prstGeom prst="rect">
            <a:avLst/>
          </a:prstGeom>
          <a:noFill/>
        </p:spPr>
        <p:txBody>
          <a:bodyPr wrap="square" rtlCol="0">
            <a:spAutoFit/>
          </a:bodyPr>
          <a:lstStyle/>
          <a:p>
            <a:pPr rtl="0">
              <a:spcBef>
                <a:spcPts val="0"/>
              </a:spcBef>
              <a:spcAft>
                <a:spcPts val="0"/>
              </a:spcAft>
            </a:pPr>
            <a:r>
              <a:rPr lang="en-US" sz="1400" b="0" i="0" u="none" strike="noStrike" dirty="0">
                <a:solidFill>
                  <a:srgbClr val="AF00DB"/>
                </a:solidFill>
                <a:effectLst/>
                <a:highlight>
                  <a:srgbClr val="FFFFFF"/>
                </a:highlight>
                <a:latin typeface="Andale Mono" panose="020B0509000000000004" pitchFamily="49" charset="0"/>
              </a:rPr>
              <a:t>#include</a:t>
            </a:r>
            <a:r>
              <a:rPr lang="en-US" sz="1400" b="0" i="0" u="none" strike="noStrike" dirty="0">
                <a:solidFill>
                  <a:srgbClr val="0000FF"/>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&lt;</a:t>
            </a:r>
            <a:r>
              <a:rPr lang="en-US" sz="1400" b="0" i="0" u="none" strike="noStrike" dirty="0" err="1">
                <a:solidFill>
                  <a:srgbClr val="A31515"/>
                </a:solidFill>
                <a:effectLst/>
                <a:highlight>
                  <a:srgbClr val="FFFFFF"/>
                </a:highlight>
                <a:latin typeface="Andale Mono" panose="020B0509000000000004" pitchFamily="49" charset="0"/>
              </a:rPr>
              <a:t>math.h</a:t>
            </a:r>
            <a:r>
              <a:rPr lang="en-US" sz="1400" b="0" i="0" u="none" strike="noStrike" dirty="0">
                <a:solidFill>
                  <a:srgbClr val="A31515"/>
                </a:solidFill>
                <a:effectLst/>
                <a:highlight>
                  <a:srgbClr val="FFFFFF"/>
                </a:highlight>
                <a:latin typeface="Andale Mono" panose="020B0509000000000004" pitchFamily="49" charset="0"/>
              </a:rPr>
              <a:t>&gt;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AF00DB"/>
                </a:solidFill>
                <a:effectLst/>
                <a:highlight>
                  <a:srgbClr val="FFFFFF"/>
                </a:highlight>
                <a:latin typeface="Andale Mono" panose="020B0509000000000004" pitchFamily="49" charset="0"/>
              </a:rPr>
              <a:t>#include</a:t>
            </a:r>
            <a:r>
              <a:rPr lang="en-US" sz="1400" b="0" i="0" u="none" strike="noStrike" dirty="0">
                <a:solidFill>
                  <a:srgbClr val="0000FF"/>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&lt;</a:t>
            </a:r>
            <a:r>
              <a:rPr lang="en-US" sz="1400" b="0" i="0" u="none" strike="noStrike" dirty="0" err="1">
                <a:solidFill>
                  <a:srgbClr val="A31515"/>
                </a:solidFill>
                <a:effectLst/>
                <a:highlight>
                  <a:srgbClr val="FFFFFF"/>
                </a:highlight>
                <a:latin typeface="Andale Mono" panose="020B0509000000000004" pitchFamily="49" charset="0"/>
              </a:rPr>
              <a:t>stdio.h</a:t>
            </a:r>
            <a:r>
              <a:rPr lang="en-US" sz="1400" b="0" i="0" u="none" strike="noStrike" dirty="0">
                <a:solidFill>
                  <a:srgbClr val="A31515"/>
                </a:solidFill>
                <a:effectLst/>
                <a:highlight>
                  <a:srgbClr val="FFFFFF"/>
                </a:highlight>
                <a:latin typeface="Andale Mono" panose="020B0509000000000004" pitchFamily="49" charset="0"/>
              </a:rPr>
              <a:t>&gt;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AF00DB"/>
                </a:solidFill>
                <a:effectLst/>
                <a:highlight>
                  <a:srgbClr val="FFFFFF"/>
                </a:highlight>
                <a:latin typeface="Andale Mono" panose="020B0509000000000004" pitchFamily="49" charset="0"/>
              </a:rPr>
              <a:t>#include</a:t>
            </a:r>
            <a:r>
              <a:rPr lang="en-US" sz="1400" b="0" i="0" u="none" strike="noStrike" dirty="0">
                <a:solidFill>
                  <a:srgbClr val="0000FF"/>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&lt;</a:t>
            </a:r>
            <a:r>
              <a:rPr lang="en-US" sz="1400" b="0" i="0" u="none" strike="noStrike" dirty="0" err="1">
                <a:solidFill>
                  <a:srgbClr val="A31515"/>
                </a:solidFill>
                <a:effectLst/>
                <a:highlight>
                  <a:srgbClr val="FFFFFF"/>
                </a:highlight>
                <a:latin typeface="Andale Mono" panose="020B0509000000000004" pitchFamily="49" charset="0"/>
              </a:rPr>
              <a:t>unistd.h</a:t>
            </a:r>
            <a:r>
              <a:rPr lang="en-US" sz="1400" b="0" i="0" u="none" strike="noStrike" dirty="0">
                <a:solidFill>
                  <a:srgbClr val="A31515"/>
                </a:solidFill>
                <a:effectLst/>
                <a:highlight>
                  <a:srgbClr val="FFFFFF"/>
                </a:highlight>
                <a:latin typeface="Andale Mono" panose="020B0509000000000004" pitchFamily="49" charset="0"/>
              </a:rPr>
              <a:t>&gt;</a:t>
            </a: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static</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const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double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TWO_PI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6.28</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static</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const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double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70C1"/>
                </a:solidFill>
                <a:effectLst/>
                <a:highlight>
                  <a:srgbClr val="FFFFFF"/>
                </a:highlight>
                <a:latin typeface="Andale Mono" panose="020B0509000000000004" pitchFamily="49" charset="0"/>
              </a:rPr>
              <a:t>theta_step</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0.07</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static</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const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double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70C1"/>
                </a:solidFill>
                <a:effectLst/>
                <a:highlight>
                  <a:srgbClr val="FFFFFF"/>
                </a:highlight>
                <a:latin typeface="Andale Mono" panose="020B0509000000000004" pitchFamily="49" charset="0"/>
              </a:rPr>
              <a:t>phi_step</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0.02</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static</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const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SCALING_FACTOR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15</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static</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const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FRAME_BUFFER_WIDTH</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80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static</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const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FRAME_BUFFER_SIZE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1840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str_idx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y</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char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frame_buffer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98658"/>
                </a:solidFill>
                <a:effectLst/>
                <a:highlight>
                  <a:srgbClr val="FFFFFF"/>
                </a:highlight>
                <a:latin typeface="Andale Mono" panose="020B0509000000000004" pitchFamily="49" charset="0"/>
              </a:rPr>
              <a:t>1920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void</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print_frame_buffer</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void</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render_donut</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void</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render_checker_board</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endParaRPr lang="en-US" sz="14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main</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char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argv</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98658"/>
                </a:solidFill>
                <a:effectLst/>
                <a:highlight>
                  <a:srgbClr val="FFFFFF"/>
                </a:highlight>
                <a:latin typeface="Andale Mono" panose="020B0509000000000004" pitchFamily="49" charset="0"/>
              </a:rPr>
              <a:t>1920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puts</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a:solidFill>
                  <a:srgbClr val="EE0000"/>
                </a:solidFill>
                <a:effectLst/>
                <a:highlight>
                  <a:srgbClr val="FFFFFF"/>
                </a:highlight>
                <a:latin typeface="Andale Mono" panose="020B0509000000000004" pitchFamily="49" charset="0"/>
              </a:rPr>
              <a:t>\x1b</a:t>
            </a:r>
            <a:r>
              <a:rPr lang="en-US" sz="1400" b="0" i="0" u="none" strike="noStrike" dirty="0">
                <a:solidFill>
                  <a:srgbClr val="A31515"/>
                </a:solidFill>
                <a:effectLst/>
                <a:highlight>
                  <a:srgbClr val="FFFFFF"/>
                </a:highlight>
                <a:latin typeface="Andale Mono" panose="020B0509000000000004" pitchFamily="49" charset="0"/>
              </a:rPr>
              <a:t>[2J"</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8000"/>
                </a:solidFill>
                <a:effectLst/>
                <a:highlight>
                  <a:srgbClr val="FFFFFF"/>
                </a:highlight>
                <a:latin typeface="Andale Mono" panose="020B0509000000000004" pitchFamily="49" charset="0"/>
              </a:rPr>
              <a:t> // Clear screen</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for</a:t>
            </a:r>
            <a:r>
              <a:rPr lang="en-US" sz="1400" b="0" i="0" u="none" strike="noStrike" dirty="0">
                <a:solidFill>
                  <a:srgbClr val="3B3B3B"/>
                </a:solidFill>
                <a:effectLst/>
                <a:highlight>
                  <a:srgbClr val="FFFFFF"/>
                </a:highlight>
                <a:latin typeface="Andale Mono" panose="020B0509000000000004" pitchFamily="49" charset="0"/>
              </a:rPr>
              <a:t> (;;)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render_checker_board</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render_banner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70C1"/>
                </a:solidFill>
                <a:effectLst/>
                <a:highlight>
                  <a:srgbClr val="FFFFFF"/>
                </a:highlight>
                <a:latin typeface="Andale Mono" panose="020B0509000000000004" pitchFamily="49" charset="0"/>
              </a:rPr>
              <a:t>FRAME_BUFFER_WIDTH</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9</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250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render_donut</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printf</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a:solidFill>
                  <a:srgbClr val="EE0000"/>
                </a:solidFill>
                <a:effectLst/>
                <a:highlight>
                  <a:srgbClr val="FFFFFF"/>
                </a:highlight>
                <a:latin typeface="Andale Mono" panose="020B0509000000000004" pitchFamily="49" charset="0"/>
              </a:rPr>
              <a:t>\x1b</a:t>
            </a:r>
            <a:r>
              <a:rPr lang="en-US" sz="1400" b="0" i="0" u="none" strike="noStrike" dirty="0">
                <a:solidFill>
                  <a:srgbClr val="A31515"/>
                </a:solidFill>
                <a:effectLst/>
                <a:highlight>
                  <a:srgbClr val="FFFFFF"/>
                </a:highlight>
                <a:latin typeface="Andale Mono" panose="020B0509000000000004" pitchFamily="49" charset="0"/>
              </a:rPr>
              <a:t>[H"</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8000"/>
                </a:solidFill>
                <a:effectLst/>
                <a:highlight>
                  <a:srgbClr val="FFFFFF"/>
                </a:highlight>
                <a:latin typeface="Andale Mono" panose="020B0509000000000004" pitchFamily="49" charset="0"/>
              </a:rPr>
              <a:t> // Move cursor to home</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print_frame_buffer</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0.053</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0.037</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usleep</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98658"/>
                </a:solidFill>
                <a:effectLst/>
                <a:highlight>
                  <a:srgbClr val="FFFFFF"/>
                </a:highlight>
                <a:latin typeface="Andale Mono" panose="020B0509000000000004" pitchFamily="49" charset="0"/>
              </a:rPr>
              <a:t>10000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dirty="0">
              <a:highlight>
                <a:srgbClr val="FFFFFF"/>
              </a:highlight>
              <a:latin typeface="Andale Mono" panose="020B0509000000000004" pitchFamily="49" charset="0"/>
            </a:endParaRPr>
          </a:p>
          <a:p>
            <a:pPr rtl="0">
              <a:spcBef>
                <a:spcPts val="0"/>
              </a:spcBef>
              <a:spcAft>
                <a:spcPts val="0"/>
              </a:spcAft>
            </a:pPr>
            <a:endParaRPr lang="en-US" sz="1400" b="0" dirty="0">
              <a:effectLst/>
              <a:highlight>
                <a:srgbClr val="FFFFFF"/>
              </a:highlight>
              <a:latin typeface="Andale Mono" panose="020B0509000000000004" pitchFamily="49" charset="0"/>
            </a:endParaRPr>
          </a:p>
          <a:p>
            <a:pPr rtl="0">
              <a:spcBef>
                <a:spcPts val="0"/>
              </a:spcBef>
              <a:spcAft>
                <a:spcPts val="0"/>
              </a:spcAft>
            </a:pPr>
            <a:endParaRPr lang="en-US" sz="1400" dirty="0">
              <a:highlight>
                <a:srgbClr val="FFFFFF"/>
              </a:highlight>
              <a:latin typeface="Andale Mono" panose="020B0509000000000004" pitchFamily="49" charset="0"/>
            </a:endParaRPr>
          </a:p>
          <a:p>
            <a:pPr rtl="0">
              <a:spcBef>
                <a:spcPts val="0"/>
              </a:spcBef>
              <a:spcAft>
                <a:spcPts val="0"/>
              </a:spcAft>
            </a:pP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void</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render_glyph</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num_glyphs</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glyph_char</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for</a:t>
            </a:r>
            <a:r>
              <a:rPr lang="en-US" sz="1400" b="0" i="0" u="none" strike="noStrike" dirty="0">
                <a:solidFill>
                  <a:srgbClr val="3B3B3B"/>
                </a:solidFill>
                <a:effectLst/>
                <a:highlight>
                  <a:srgbClr val="FFFFFF"/>
                </a:highlight>
                <a:latin typeface="Andale Mono" panose="020B0509000000000004" pitchFamily="49" charset="0"/>
              </a:rPr>
              <a:t> (; </a:t>
            </a:r>
            <a:r>
              <a:rPr lang="en-US" sz="1400" b="0" i="0" u="none" strike="noStrike" dirty="0" err="1">
                <a:solidFill>
                  <a:srgbClr val="001080"/>
                </a:solidFill>
                <a:effectLst/>
                <a:highlight>
                  <a:srgbClr val="FFFFFF"/>
                </a:highlight>
                <a:latin typeface="Andale Mono" panose="020B0509000000000004" pitchFamily="49" charset="0"/>
              </a:rPr>
              <a:t>num_glyphs</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x</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if</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glyph_char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10</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y</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FRAME_BUFFER_WIDTH</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 </a:t>
            </a:r>
            <a:r>
              <a:rPr lang="en-US" sz="1400" b="0" i="0" u="none" strike="noStrike" dirty="0">
                <a:solidFill>
                  <a:srgbClr val="AF00DB"/>
                </a:solidFill>
                <a:effectLst/>
                <a:highlight>
                  <a:srgbClr val="FFFFFF"/>
                </a:highlight>
                <a:latin typeface="Andale Mono" panose="020B0509000000000004" pitchFamily="49" charset="0"/>
              </a:rPr>
              <a:t>else</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if</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&amp;&amp;</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FRAME_BUFFER_WIDTH</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&amp;&amp;</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glyph_char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frame_buffer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y</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glyph_char</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endParaRPr lang="en-US" sz="14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sz="1400"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4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sz="1400"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4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sz="1400" dirty="0">
              <a:solidFill>
                <a:srgbClr val="0000FF"/>
              </a:solidFill>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code_to_index</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code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char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left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char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right</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8000"/>
                </a:solidFill>
                <a:effectLst/>
                <a:highlight>
                  <a:srgbClr val="FFFFFF"/>
                </a:highlight>
                <a:latin typeface="Andale Mono" panose="020B0509000000000004" pitchFamily="49" charset="0"/>
              </a:rPr>
              <a:t>// Function iterates through a string and performs a calculation based on the passed code, left and right strings.</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8000"/>
                </a:solidFill>
                <a:effectLst/>
                <a:highlight>
                  <a:srgbClr val="FFFFFF"/>
                </a:highlight>
                <a:latin typeface="Andale Mono" panose="020B0509000000000004" pitchFamily="49" charset="0"/>
              </a:rPr>
              <a:t>// The result is an index into left or right string depending on the calculation.</a:t>
            </a:r>
            <a:endParaRPr lang="en-US" sz="1400" b="0" dirty="0">
              <a:effectLst/>
              <a:highlight>
                <a:srgbClr val="FFFFFF"/>
              </a:highlight>
              <a:latin typeface="Andale Mono" panose="020B0509000000000004" pitchFamily="49" charset="0"/>
            </a:endParaRPr>
          </a:p>
          <a:p>
            <a:pPr rtl="0">
              <a:spcBef>
                <a:spcPts val="0"/>
              </a:spcBef>
              <a:spcAft>
                <a:spcPts val="0"/>
              </a:spcAft>
            </a:pP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while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code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left_string_chunk_size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6</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char_base_offset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62</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char_code_offset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99</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code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EyYrIxC</a:t>
            </a:r>
            <a:r>
              <a:rPr lang="en-US" sz="1400" b="0" i="0" u="none" strike="noStrike" dirty="0">
                <a:solidFill>
                  <a:srgbClr val="A31515"/>
                </a:solidFill>
                <a:effectLst/>
                <a:highlight>
                  <a:srgbClr val="FFFFFF"/>
                </a:highlight>
                <a:latin typeface="Andale Mono" panose="020B0509000000000004" pitchFamily="49" charset="0"/>
              </a:rPr>
              <a:t>{e^}</a:t>
            </a:r>
            <a:r>
              <a:rPr lang="en-US" sz="1400" b="0" i="0" u="none" strike="noStrike" dirty="0" err="1">
                <a:solidFill>
                  <a:srgbClr val="A31515"/>
                </a:solidFill>
                <a:effectLst/>
                <a:highlight>
                  <a:srgbClr val="FFFFFF"/>
                </a:highlight>
                <a:latin typeface="Andale Mono" panose="020B0509000000000004" pitchFamily="49" charset="0"/>
              </a:rPr>
              <a:t>KhE</a:t>
            </a:r>
            <a:r>
              <a:rPr lang="en-US" sz="1400" b="0" i="0" u="none" strike="noStrike" dirty="0">
                <a:solidFill>
                  <a:srgbClr val="A31515"/>
                </a:solidFill>
                <a:effectLst/>
                <a:highlight>
                  <a:srgbClr val="FFFFFF"/>
                </a:highlight>
                <a:latin typeface="Andale Mono" panose="020B0509000000000004" pitchFamily="49" charset="0"/>
              </a:rPr>
              <a:t>&gt;[|</a:t>
            </a:r>
            <a:r>
              <a:rPr lang="en-US" sz="1400" b="0" i="0" u="none" strike="noStrike" dirty="0" err="1">
                <a:solidFill>
                  <a:srgbClr val="A31515"/>
                </a:solidFill>
                <a:effectLst/>
                <a:highlight>
                  <a:srgbClr val="FFFFFF"/>
                </a:highlight>
                <a:latin typeface="Andale Mono" panose="020B0509000000000004" pitchFamily="49" charset="0"/>
              </a:rPr>
              <a:t>LXbj</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dOVsJ</a:t>
            </a:r>
            <a:r>
              <a:rPr lang="en-US" sz="1400" b="0" i="0" u="none" strike="noStrike" dirty="0">
                <a:solidFill>
                  <a:srgbClr val="A31515"/>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idOV</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Yab</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bW</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bW</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a:solidFill>
                  <a:srgbClr val="EE0000"/>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qFywyv</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Dma</a:t>
            </a:r>
            <a:r>
              <a:rPr lang="en-US" sz="1400" b="0" i="0" u="none" strike="noStrike" dirty="0">
                <a:solidFill>
                  <a:srgbClr val="EE0000"/>
                </a:solidFill>
                <a:effectLst/>
                <a:highlight>
                  <a:srgbClr val="FFFFFF"/>
                </a:highlight>
                <a:latin typeface="Andale Mono" panose="020B0509000000000004" pitchFamily="49" charset="0"/>
              </a:rPr>
              <a:t>\\</a:t>
            </a:r>
            <a:r>
              <a:rPr lang="en-US" sz="1400" b="0" i="0" u="none" strike="noStrike" dirty="0">
                <a:solidFill>
                  <a:srgbClr val="A31515"/>
                </a:solidFill>
                <a:effectLst/>
                <a:highlight>
                  <a:srgbClr val="FFFFFF"/>
                </a:highlight>
                <a:latin typeface="Andale Mono" panose="020B0509000000000004" pitchFamily="49" charset="0"/>
              </a:rPr>
              <a:t>A"</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Ztq?Lyw</a:t>
            </a:r>
            <a:r>
              <a:rPr lang="en-US" sz="1400" b="0" i="0" u="none" strike="noStrike" dirty="0">
                <a:solidFill>
                  <a:srgbClr val="A31515"/>
                </a:solidFill>
                <a:effectLst/>
                <a:highlight>
                  <a:srgbClr val="FFFFFF"/>
                </a:highlight>
                <a:latin typeface="Andale Mono" panose="020B0509000000000004" pitchFamily="49" charset="0"/>
              </a:rPr>
              <a:t>&gt;e{|</a:t>
            </a:r>
            <a:r>
              <a:rPr lang="en-US" sz="1400" b="0" i="0" u="none" strike="noStrike" dirty="0" err="1">
                <a:solidFill>
                  <a:srgbClr val="A31515"/>
                </a:solidFill>
                <a:effectLst/>
                <a:highlight>
                  <a:srgbClr val="FFFFFF"/>
                </a:highlight>
                <a:latin typeface="Andale Mono" panose="020B0509000000000004" pitchFamily="49" charset="0"/>
              </a:rPr>
              <a:t>Zq</a:t>
            </a:r>
            <a:r>
              <a:rPr lang="en-US" sz="1400" b="0" i="0" u="none" strike="noStrike" dirty="0">
                <a:solidFill>
                  <a:srgbClr val="A31515"/>
                </a:solidFill>
                <a:effectLst/>
                <a:highlight>
                  <a:srgbClr val="FFFFFF"/>
                </a:highlight>
                <a:latin typeface="Andale Mono" panose="020B0509000000000004" pitchFamily="49" charset="0"/>
              </a:rPr>
              <a:t>&gt;Y</a:t>
            </a:r>
            <a:r>
              <a:rPr lang="en-US" sz="1400" b="0" i="0" u="none" strike="noStrike" dirty="0">
                <a:solidFill>
                  <a:srgbClr val="EE0000"/>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gq</a:t>
            </a:r>
            <a:r>
              <a:rPr lang="en-US" sz="1400" b="0" i="0" u="none" strike="noStrike" dirty="0">
                <a:solidFill>
                  <a:srgbClr val="EE0000"/>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qI</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tYBe</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wyvDZEvBA</a:t>
            </a:r>
            <a:r>
              <a:rPr lang="en-US" sz="1400" b="0" i="0" u="none" strike="noStrike" dirty="0">
                <a:solidFill>
                  <a:srgbClr val="A31515"/>
                </a:solidFill>
                <a:effectLst/>
                <a:highlight>
                  <a:srgbClr val="FFFFFF"/>
                </a:highlight>
                <a:latin typeface="Andale Mono" panose="020B0509000000000004" pitchFamily="49" charset="0"/>
              </a:rPr>
              <a:t>[`_"</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"Lo&gt;}</a:t>
            </a:r>
            <a:r>
              <a:rPr lang="en-US" sz="1400" b="0" i="0" u="none" strike="noStrike" dirty="0" err="1">
                <a:solidFill>
                  <a:srgbClr val="A31515"/>
                </a:solidFill>
                <a:effectLst/>
                <a:highlight>
                  <a:srgbClr val="FFFFFF"/>
                </a:highlight>
                <a:latin typeface="Andale Mono" panose="020B0509000000000004" pitchFamily="49" charset="0"/>
              </a:rPr>
              <a:t>KcqdYrWqKxzKtW</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DXRwsfcUaT</a:t>
            </a:r>
            <a:r>
              <a:rPr lang="en-US" sz="1400" b="0" i="0" u="none" strike="noStrike" dirty="0">
                <a:solidFill>
                  <a:srgbClr val="EE0000"/>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KXw</a:t>
            </a:r>
            <a:r>
              <a:rPr lang="en-US" sz="1400" b="0" i="0" u="none" strike="noStrike" dirty="0">
                <a:solidFill>
                  <a:srgbClr val="A31515"/>
                </a:solidFill>
                <a:effectLst/>
                <a:highlight>
                  <a:srgbClr val="FFFFFF"/>
                </a:highlight>
                <a:latin typeface="Andale Mono" panose="020B0509000000000004" pitchFamily="49" charset="0"/>
              </a:rPr>
              <a:t>{Y"</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RsFwsFwsFw</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zaqyaz|FmMpyaoyI</a:t>
            </a:r>
            <a:r>
              <a:rPr lang="en-US" sz="1400" b="0" i="0" u="none" strike="noStrike" dirty="0">
                <a:solidFill>
                  <a:srgbClr val="EE0000"/>
                </a:solidFill>
                <a:effectLst/>
                <a:highlight>
                  <a:srgbClr val="FFFFFF"/>
                </a:highlight>
                <a:latin typeface="Andale Mono" panose="020B0509000000000004" pitchFamily="49" charset="0"/>
              </a:rPr>
              <a:t>\\</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cuUw</a:t>
            </a:r>
            <a:r>
              <a:rPr lang="en-US" sz="1400" b="0" i="0" u="none" strike="noStrike" dirty="0">
                <a:solidFill>
                  <a:srgbClr val="A31515"/>
                </a:solidFill>
                <a:effectLst/>
                <a:highlight>
                  <a:srgbClr val="FFFFFF"/>
                </a:highlight>
                <a:latin typeface="Andale Mono" panose="020B0509000000000004" pitchFamily="49" charset="0"/>
              </a:rPr>
              <a:t>{J"</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str_idx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left_string_chunk_size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char_base_offset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&gt;&gt;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str_idx</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left_string_chunk_size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&amp;</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right</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code</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left</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code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char_code_offset</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return</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code</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void</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render_banner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start_pos</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for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start_pos</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y</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str_idx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str_idx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&lt;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1006</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glyph_offset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34</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left_size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6</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left_offset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8</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right_offset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13</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right_size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11</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start_pos</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 /</a:t>
            </a:r>
            <a:r>
              <a:rPr lang="en-US" sz="1400" b="0" i="0" u="none" strike="noStrike" dirty="0">
                <a:solidFill>
                  <a:srgbClr val="EE0000"/>
                </a:solidFill>
                <a:effectLst/>
                <a:highlight>
                  <a:srgbClr val="FFFFFF"/>
                </a:highlight>
                <a:latin typeface="Andale Mono" panose="020B0509000000000004" pitchFamily="49" charset="0"/>
              </a:rPr>
              <a:t>\\\n</a:t>
            </a:r>
            <a:r>
              <a:rPr lang="en-US" sz="1400" b="0" i="0" u="none" strike="noStrike" dirty="0">
                <a:solidFill>
                  <a:srgbClr val="A31515"/>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"~|_."</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795E26"/>
                </a:solidFill>
                <a:effectLst/>
                <a:highlight>
                  <a:srgbClr val="FFFFFF"/>
                </a:highlight>
                <a:latin typeface="Andale Mono" panose="020B0509000000000004" pitchFamily="49" charset="0"/>
              </a:rPr>
              <a:t>code_to_index</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left_size</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bcd</a:t>
            </a:r>
            <a:r>
              <a:rPr lang="en-US" sz="1400" b="0" i="0" u="none" strike="noStrike" dirty="0">
                <a:solidFill>
                  <a:srgbClr val="EE0000"/>
                </a:solidFill>
                <a:effectLst/>
                <a:highlight>
                  <a:srgbClr val="FFFFFF"/>
                </a:highlight>
                <a:latin typeface="Andale Mono" panose="020B0509000000000004" pitchFamily="49" charset="0"/>
              </a:rPr>
              <a:t>\\</a:t>
            </a:r>
            <a:r>
              <a:rPr lang="en-US" sz="1400" b="0" i="0" u="none" strike="noStrike" dirty="0">
                <a:solidFill>
                  <a:srgbClr val="A31515"/>
                </a:solidFill>
                <a:effectLst/>
                <a:highlight>
                  <a:srgbClr val="FFFFFF"/>
                </a:highlight>
                <a:latin typeface="Andale Mono" panose="020B0509000000000004" pitchFamily="49" charset="0"/>
              </a:rPr>
              <a:t>a[g"</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"^`_e]</a:t>
            </a:r>
            <a:r>
              <a:rPr lang="en-US" sz="1400" b="0" i="0" u="none" strike="noStrike" dirty="0" err="1">
                <a:solidFill>
                  <a:srgbClr val="A31515"/>
                </a:solidFill>
                <a:effectLst/>
                <a:highlight>
                  <a:srgbClr val="FFFFFF"/>
                </a:highlight>
                <a:latin typeface="Andale Mono" panose="020B0509000000000004" pitchFamily="49" charset="0"/>
              </a:rPr>
              <a:t>fh</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left_offset</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0000"/>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render_glyph</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a:solidFill>
                  <a:srgbClr val="CD3131"/>
                </a:solidFill>
                <a:effectLst/>
                <a:highlight>
                  <a:srgbClr val="FFFFFF"/>
                </a:highlight>
                <a:latin typeface="Andale Mono" panose="020B0509000000000004" pitchFamily="49" charset="0"/>
              </a:rPr>
              <a:t>%</a:t>
            </a:r>
            <a:r>
              <a:rPr lang="en-US" sz="1400" b="0" i="0" u="none" strike="noStrike" dirty="0">
                <a:solidFill>
                  <a:srgbClr val="A31515"/>
                </a:solidFill>
                <a:effectLst/>
                <a:highlight>
                  <a:srgbClr val="FFFFFF"/>
                </a:highlight>
                <a:latin typeface="Andale Mono" panose="020B0509000000000004" pitchFamily="49" charset="0"/>
              </a:rPr>
              <a:t>&amp;'()*+,-.1"</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795E26"/>
                </a:solidFill>
                <a:effectLst/>
                <a:highlight>
                  <a:srgbClr val="FFFFFF"/>
                </a:highlight>
                <a:latin typeface="Andale Mono" panose="020B0509000000000004" pitchFamily="49" charset="0"/>
              </a:rPr>
              <a:t>code_to_index</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right_size</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"_ac[]</a:t>
            </a:r>
            <a:r>
              <a:rPr lang="en-US" sz="1400" b="0" i="0" u="none" strike="noStrike" dirty="0">
                <a:solidFill>
                  <a:srgbClr val="EE0000"/>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YZijkm</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err="1">
                <a:solidFill>
                  <a:srgbClr val="A31515"/>
                </a:solidFill>
                <a:effectLst/>
                <a:highlight>
                  <a:srgbClr val="FFFFFF"/>
                </a:highlight>
                <a:latin typeface="Andale Mono" panose="020B0509000000000004" pitchFamily="49" charset="0"/>
              </a:rPr>
              <a:t>bd^efghXWlV</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right_offset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glyph_offset</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start_pos</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void</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render_checker_board</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sin_B1</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sin</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for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&lt;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FRAME_BUFFER_SIZE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y_offset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y</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FRAME_BUFFER_WIDTH</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y_offset</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41</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FRAME_BUFFER_WIDTH</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40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1.3</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y</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sin_B1</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N</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100.0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y</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frame_buffer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N</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&amp;</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endParaRPr lang="en-US" sz="1400" b="0" dirty="0">
              <a:effectLst/>
              <a:highlight>
                <a:srgbClr val="FFFFFF"/>
              </a:highlight>
              <a:latin typeface="Andale Mono" panose="020B0509000000000004" pitchFamily="49" charset="0"/>
            </a:endParaRPr>
          </a:p>
          <a:p>
            <a:pPr rtl="0">
              <a:spcBef>
                <a:spcPts val="0"/>
              </a:spcBef>
              <a:spcAft>
                <a:spcPts val="0"/>
              </a:spcAft>
            </a:pPr>
            <a:endParaRPr lang="en-US" sz="1400" dirty="0">
              <a:highlight>
                <a:srgbClr val="FFFFFF"/>
              </a:highlight>
              <a:latin typeface="Andale Mono" panose="020B0509000000000004" pitchFamily="49" charset="0"/>
            </a:endParaRPr>
          </a:p>
          <a:p>
            <a:pPr rtl="0">
              <a:spcBef>
                <a:spcPts val="0"/>
              </a:spcBef>
              <a:spcAft>
                <a:spcPts val="0"/>
              </a:spcAft>
            </a:pPr>
            <a:endParaRPr lang="en-US" sz="1400" b="0" dirty="0">
              <a:effectLst/>
              <a:highlight>
                <a:srgbClr val="FFFFFF"/>
              </a:highlight>
              <a:latin typeface="Andale Mono" panose="020B0509000000000004" pitchFamily="49" charset="0"/>
            </a:endParaRPr>
          </a:p>
          <a:p>
            <a:pPr rtl="0">
              <a:spcBef>
                <a:spcPts val="0"/>
              </a:spcBef>
              <a:spcAft>
                <a:spcPts val="0"/>
              </a:spcAft>
            </a:pPr>
            <a:endParaRPr lang="en-US" sz="1400" dirty="0">
              <a:highlight>
                <a:srgbClr val="FFFFFF"/>
              </a:highlight>
              <a:latin typeface="Andale Mono" panose="020B0509000000000004" pitchFamily="49" charset="0"/>
            </a:endParaRPr>
          </a:p>
          <a:p>
            <a:pPr rtl="0">
              <a:spcBef>
                <a:spcPts val="0"/>
              </a:spcBef>
              <a:spcAft>
                <a:spcPts val="0"/>
              </a:spcAft>
            </a:pPr>
            <a:endParaRPr lang="en-US" sz="1400" b="0" dirty="0">
              <a:effectLst/>
              <a:highlight>
                <a:srgbClr val="FFFFFF"/>
              </a:highlight>
              <a:latin typeface="Andale Mono" panose="020B0509000000000004" pitchFamily="49" charset="0"/>
            </a:endParaRPr>
          </a:p>
          <a:p>
            <a:pPr rtl="0">
              <a:spcBef>
                <a:spcPts val="0"/>
              </a:spcBef>
              <a:spcAft>
                <a:spcPts val="0"/>
              </a:spcAft>
            </a:pPr>
            <a:endParaRPr lang="en-US" sz="1400" dirty="0">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void</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render_donut</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8000"/>
                </a:solidFill>
                <a:effectLst/>
                <a:highlight>
                  <a:srgbClr val="FFFFFF"/>
                </a:highlight>
                <a:latin typeface="Andale Mono" panose="020B0509000000000004" pitchFamily="49" charset="0"/>
              </a:rPr>
              <a:t>// Updates the frame buffer based on </a:t>
            </a:r>
            <a:r>
              <a:rPr lang="en-US" sz="1400" b="0" i="0" u="none" strike="noStrike" dirty="0" err="1">
                <a:solidFill>
                  <a:srgbClr val="008000"/>
                </a:solidFill>
                <a:effectLst/>
                <a:highlight>
                  <a:srgbClr val="FFFFFF"/>
                </a:highlight>
                <a:latin typeface="Andale Mono" panose="020B0509000000000004" pitchFamily="49" charset="0"/>
              </a:rPr>
              <a:t>angle_A</a:t>
            </a:r>
            <a:r>
              <a:rPr lang="en-US" sz="1400" b="0" i="0" u="none" strike="noStrike" dirty="0">
                <a:solidFill>
                  <a:srgbClr val="008000"/>
                </a:solidFill>
                <a:effectLst/>
                <a:highlight>
                  <a:srgbClr val="FFFFFF"/>
                </a:highlight>
                <a:latin typeface="Andale Mono" panose="020B0509000000000004" pitchFamily="49" charset="0"/>
              </a:rPr>
              <a:t> and </a:t>
            </a:r>
            <a:r>
              <a:rPr lang="en-US" sz="1400" b="0" i="0" u="none" strike="noStrike" dirty="0" err="1">
                <a:solidFill>
                  <a:srgbClr val="008000"/>
                </a:solidFill>
                <a:effectLst/>
                <a:highlight>
                  <a:srgbClr val="FFFFFF"/>
                </a:highlight>
                <a:latin typeface="Andale Mono" panose="020B0509000000000004" pitchFamily="49" charset="0"/>
              </a:rPr>
              <a:t>angle_B</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sin</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sin</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cos</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angle_A</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cos</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angle_B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for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TWO_PI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70C1"/>
                </a:solidFill>
                <a:effectLst/>
                <a:highlight>
                  <a:srgbClr val="FFFFFF"/>
                </a:highlight>
                <a:latin typeface="Andale Mono" panose="020B0509000000000004" pitchFamily="49" charset="0"/>
              </a:rPr>
              <a:t>theta_step</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for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TWO_PI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70C1"/>
                </a:solidFill>
                <a:effectLst/>
                <a:highlight>
                  <a:srgbClr val="FFFFFF"/>
                </a:highlight>
                <a:latin typeface="Andale Mono" panose="020B0509000000000004" pitchFamily="49" charset="0"/>
              </a:rPr>
              <a:t>phi_step</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sin</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phi</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cos</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theta</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sin</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theta</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inc_cos_theta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2</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distance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SCALING_FACTOR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inc_cos_theta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5</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l</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795E26"/>
                </a:solidFill>
                <a:effectLst/>
                <a:highlight>
                  <a:srgbClr val="FFFFFF"/>
                </a:highlight>
                <a:latin typeface="Andale Mono" panose="020B0509000000000004" pitchFamily="49" charset="0"/>
              </a:rPr>
              <a:t>cos</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phi</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float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inc_cos_theta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sin_A</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40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2</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distance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l</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inc_cos_theta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y</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12</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distance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l</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inc_cos_theta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cos_B</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x</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FRAME_BUFFER_WIDTH</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y</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N</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8</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cos_B</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sin_phi</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l</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cos_theta</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sin_B</a:t>
            </a:r>
            <a:r>
              <a:rPr lang="en-US" sz="1400" b="0" i="0" u="none" strike="noStrike" dirty="0">
                <a:solidFill>
                  <a:srgbClr val="3B3B3B"/>
                </a:solidFill>
                <a:effectLst/>
                <a:highlight>
                  <a:srgbClr val="FFFFFF"/>
                </a:highlight>
                <a:latin typeface="Andale Mono" panose="020B0509000000000004" pitchFamily="49" charset="0"/>
              </a:rPr>
              <a:t>);</a:t>
            </a:r>
            <a:endParaRPr lang="en-US" sz="1400" i="0" u="none" strike="noStrike" dirty="0">
              <a:solidFill>
                <a:srgbClr val="3B3B3B"/>
              </a:solidFill>
              <a:highlight>
                <a:srgbClr val="FFFFFF"/>
              </a:highlight>
              <a:latin typeface="Andale Mono" panose="020B0509000000000004" pitchFamily="49" charset="0"/>
            </a:endParaRPr>
          </a:p>
          <a:p>
            <a:pPr rtl="0">
              <a:spcBef>
                <a:spcPts val="0"/>
              </a:spcBef>
              <a:spcAft>
                <a:spcPts val="0"/>
              </a:spcAft>
            </a:pP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if</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distance</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8000"/>
                </a:solidFill>
                <a:effectLst/>
                <a:highlight>
                  <a:srgbClr val="FFFFFF"/>
                </a:highlight>
                <a:latin typeface="Andale Mono" panose="020B0509000000000004" pitchFamily="49" charset="0"/>
              </a:rPr>
              <a:t>// If the new point is closer to the viewer than the previously drawn point, it will be drawn, and the depth buffer will be updated.</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depth_buffer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distance</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frame_buffer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err="1">
                <a:solidFill>
                  <a:srgbClr val="001080"/>
                </a:solidFill>
                <a:effectLst/>
                <a:highlight>
                  <a:srgbClr val="FFFFFF"/>
                </a:highlight>
                <a:latin typeface="Andale Mono" panose="020B0509000000000004" pitchFamily="49" charset="0"/>
              </a:rPr>
              <a:t>buffer_offset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31515"/>
                </a:solidFill>
                <a:effectLst/>
                <a:highlight>
                  <a:srgbClr val="FFFFFF"/>
                </a:highlight>
                <a:latin typeface="Andale Mono" panose="020B0509000000000004" pitchFamily="49" charset="0"/>
              </a:rPr>
              <a:t>" ..,,-++=#$@"</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N</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N</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br>
              <a:rPr lang="en-US" sz="1400" b="0" dirty="0">
                <a:effectLst/>
                <a:highlight>
                  <a:srgbClr val="FFFFFF"/>
                </a:highlight>
                <a:latin typeface="Andale Mono" panose="020B0509000000000004" pitchFamily="49" charset="0"/>
              </a:rPr>
            </a:b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0000FF"/>
                </a:solidFill>
                <a:effectLst/>
                <a:highlight>
                  <a:srgbClr val="FFFFFF"/>
                </a:highlight>
                <a:latin typeface="Andale Mono" panose="020B0509000000000004" pitchFamily="49" charset="0"/>
              </a:rPr>
              <a:t>void</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print_frame_buffer</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AF00DB"/>
                </a:solidFill>
                <a:effectLst/>
                <a:highlight>
                  <a:srgbClr val="FFFFFF"/>
                </a:highlight>
                <a:latin typeface="Andale Mono" panose="020B0509000000000004" pitchFamily="49" charset="0"/>
              </a:rPr>
              <a:t>for</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FF"/>
                </a:solidFill>
                <a:effectLst/>
                <a:highlight>
                  <a:srgbClr val="FFFFFF"/>
                </a:highlight>
                <a:latin typeface="Andale Mono" panose="020B0509000000000004" pitchFamily="49" charset="0"/>
              </a:rPr>
              <a:t>int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1841</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&gt;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795E26"/>
                </a:solidFill>
                <a:effectLst/>
                <a:highlight>
                  <a:srgbClr val="FFFFFF"/>
                </a:highlight>
                <a:latin typeface="Andale Mono" panose="020B0509000000000004" pitchFamily="49" charset="0"/>
              </a:rPr>
              <a:t>putchar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70C1"/>
                </a:solidFill>
                <a:effectLst/>
                <a:highlight>
                  <a:srgbClr val="FFFFFF"/>
                </a:highlight>
                <a:latin typeface="Andale Mono" panose="020B0509000000000004" pitchFamily="49" charset="0"/>
              </a:rPr>
              <a:t>FRAME_BUFFER_WIDTH</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err="1">
                <a:solidFill>
                  <a:srgbClr val="001080"/>
                </a:solidFill>
                <a:effectLst/>
                <a:highlight>
                  <a:srgbClr val="FFFFFF"/>
                </a:highlight>
                <a:latin typeface="Andale Mono" panose="020B0509000000000004" pitchFamily="49" charset="0"/>
              </a:rPr>
              <a:t>frame_buffer</a:t>
            </a:r>
            <a:r>
              <a:rPr lang="en-US" sz="1400" b="0" i="0" u="none" strike="noStrike" dirty="0">
                <a:solidFill>
                  <a:srgbClr val="3B3B3B"/>
                </a:solidFill>
                <a:effectLst/>
                <a:highlight>
                  <a:srgbClr val="FFFFFF"/>
                </a:highlight>
                <a:latin typeface="Andale Mono" panose="020B0509000000000004" pitchFamily="49" charset="0"/>
              </a:rPr>
              <a:t>[</a:t>
            </a:r>
            <a:r>
              <a:rPr lang="en-US" sz="1400" b="0" i="0" u="none" strike="noStrike" dirty="0">
                <a:solidFill>
                  <a:srgbClr val="001080"/>
                </a:solidFill>
                <a:effectLst/>
                <a:highlight>
                  <a:srgbClr val="FFFFFF"/>
                </a:highlight>
                <a:latin typeface="Andale Mono" panose="020B0509000000000004" pitchFamily="49" charset="0"/>
              </a:rPr>
              <a:t>k</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00000"/>
                </a:solidFill>
                <a:effectLst/>
                <a:highlight>
                  <a:srgbClr val="FFFFFF"/>
                </a:highlight>
                <a:latin typeface="Andale Mono" panose="020B0509000000000004" pitchFamily="49" charset="0"/>
              </a:rPr>
              <a:t>:</a:t>
            </a:r>
            <a:r>
              <a:rPr lang="en-US" sz="1400" b="0" i="0" u="none" strike="noStrike" dirty="0">
                <a:solidFill>
                  <a:srgbClr val="3B3B3B"/>
                </a:solidFill>
                <a:effectLst/>
                <a:highlight>
                  <a:srgbClr val="FFFFFF"/>
                </a:highlight>
                <a:latin typeface="Andale Mono" panose="020B0509000000000004" pitchFamily="49" charset="0"/>
              </a:rPr>
              <a:t> </a:t>
            </a:r>
            <a:r>
              <a:rPr lang="en-US" sz="1400" b="0" i="0" u="none" strike="noStrike" dirty="0">
                <a:solidFill>
                  <a:srgbClr val="098658"/>
                </a:solidFill>
                <a:effectLst/>
                <a:highlight>
                  <a:srgbClr val="FFFFFF"/>
                </a:highlight>
                <a:latin typeface="Andale Mono" panose="020B0509000000000004" pitchFamily="49" charset="0"/>
              </a:rPr>
              <a:t>10</a:t>
            </a: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 }</a:t>
            </a:r>
            <a:endParaRPr lang="en-US" sz="1400" b="0" dirty="0">
              <a:effectLst/>
              <a:highlight>
                <a:srgbClr val="FFFFFF"/>
              </a:highlight>
              <a:latin typeface="Andale Mono" panose="020B0509000000000004" pitchFamily="49" charset="0"/>
            </a:endParaRPr>
          </a:p>
          <a:p>
            <a:pPr rtl="0">
              <a:spcBef>
                <a:spcPts val="0"/>
              </a:spcBef>
              <a:spcAft>
                <a:spcPts val="0"/>
              </a:spcAft>
            </a:pPr>
            <a:r>
              <a:rPr lang="en-US" sz="1400" b="0" i="0" u="none" strike="noStrike" dirty="0">
                <a:solidFill>
                  <a:srgbClr val="3B3B3B"/>
                </a:solidFill>
                <a:effectLst/>
                <a:highlight>
                  <a:srgbClr val="FFFFFF"/>
                </a:highlight>
                <a:latin typeface="Andale Mono" panose="020B0509000000000004" pitchFamily="49" charset="0"/>
              </a:rPr>
              <a:t>}</a:t>
            </a:r>
            <a:endParaRPr lang="en-US" sz="1400" b="0" dirty="0">
              <a:effectLst/>
              <a:highlight>
                <a:srgbClr val="FFFFFF"/>
              </a:highlight>
              <a:latin typeface="Andale Mono" panose="020B0509000000000004" pitchFamily="49" charset="0"/>
            </a:endParaRPr>
          </a:p>
          <a:p>
            <a:br>
              <a:rPr lang="en-US" sz="1400" dirty="0">
                <a:latin typeface="Andale Mono" panose="020B0509000000000004" pitchFamily="49" charset="0"/>
              </a:rPr>
            </a:br>
            <a:endParaRPr lang="en-US" sz="1400" dirty="0">
              <a:latin typeface="Andale Mono" panose="020B0509000000000004" pitchFamily="49" charset="0"/>
            </a:endParaRPr>
          </a:p>
        </p:txBody>
      </p:sp>
    </p:spTree>
    <p:extLst>
      <p:ext uri="{BB962C8B-B14F-4D97-AF65-F5344CB8AC3E}">
        <p14:creationId xmlns:p14="http://schemas.microsoft.com/office/powerpoint/2010/main" val="1592349272"/>
      </p:ext>
    </p:extLst>
  </p:cSld>
  <p:clrMapOvr>
    <a:masterClrMapping/>
  </p:clrMapOvr>
  <mc:AlternateContent xmlns:mc="http://schemas.openxmlformats.org/markup-compatibility/2006">
    <mc:Choice xmlns:p159="http://schemas.microsoft.com/office/powerpoint/2015/09/main" Requires="p159">
      <p:transition spd="slow">
        <p159:morph option="byWord"/>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de">
            <a:extLst>
              <a:ext uri="{FF2B5EF4-FFF2-40B4-BE49-F238E27FC236}">
                <a16:creationId xmlns:a16="http://schemas.microsoft.com/office/drawing/2014/main" id="{A3FB1890-78CC-0103-BB19-D1D7531DBC11}"/>
              </a:ext>
            </a:extLst>
          </p:cNvPr>
          <p:cNvSpPr txBox="1"/>
          <p:nvPr/>
        </p:nvSpPr>
        <p:spPr>
          <a:xfrm>
            <a:off x="642257" y="-47018321"/>
            <a:ext cx="10907486" cy="51614130"/>
          </a:xfrm>
          <a:prstGeom prst="rect">
            <a:avLst/>
          </a:prstGeom>
          <a:noFill/>
        </p:spPr>
        <p:txBody>
          <a:bodyPr wrap="square" rtlCol="0">
            <a:spAutoFit/>
          </a:bodyPr>
          <a:lstStyle/>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math.h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stdio.h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AF00DB"/>
                </a:solidFill>
                <a:effectLst/>
                <a:highlight>
                  <a:srgbClr val="FFFFFF"/>
                </a:highlight>
                <a:latin typeface="Andale Mono" panose="020B0509000000000004" pitchFamily="49" charset="0"/>
              </a:rPr>
              <a:t>#include</a:t>
            </a:r>
            <a:r>
              <a:rPr lang="en-US" sz="1800" b="0" i="0" u="none" strike="noStrike" dirty="0">
                <a:solidFill>
                  <a:srgbClr val="0000FF"/>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&lt;</a:t>
            </a:r>
            <a:r>
              <a:rPr lang="en-US" sz="1800" b="0" i="0" u="none" strike="noStrike" dirty="0" err="1">
                <a:solidFill>
                  <a:srgbClr val="A31515"/>
                </a:solidFill>
                <a:effectLst/>
                <a:highlight>
                  <a:srgbClr val="FFFFFF"/>
                </a:highlight>
                <a:latin typeface="Andale Mono" panose="020B0509000000000004" pitchFamily="49" charset="0"/>
              </a:rPr>
              <a:t>unistd.h</a:t>
            </a:r>
            <a:r>
              <a:rPr lang="en-US" sz="1800" b="0" i="0" u="none" strike="noStrike" dirty="0">
                <a:solidFill>
                  <a:srgbClr val="A31515"/>
                </a:solidFill>
                <a:effectLst/>
                <a:highlight>
                  <a:srgbClr val="FFFFFF"/>
                </a:highlight>
                <a:latin typeface="Andale Mono" panose="020B0509000000000004" pitchFamily="49" charset="0"/>
              </a:rPr>
              <a:t>&gt;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double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static</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const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main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argv</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1920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puts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[2J"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Clear screen</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250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printf</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\x1b</a:t>
            </a:r>
            <a:r>
              <a:rPr lang="en-US" sz="1800" b="0" i="0" u="none" strike="noStrike" dirty="0">
                <a:solidFill>
                  <a:srgbClr val="A31515"/>
                </a:solidFill>
                <a:effectLst/>
                <a:highlight>
                  <a:srgbClr val="FFFFFF"/>
                </a:highlight>
                <a:latin typeface="Andale Mono" panose="020B0509000000000004" pitchFamily="49" charset="0"/>
              </a:rPr>
              <a:t>[H"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8000"/>
                </a:solidFill>
                <a:effectLst/>
                <a:highlight>
                  <a:srgbClr val="FFFFFF"/>
                </a:highlight>
                <a:latin typeface="Andale Mono" panose="020B0509000000000004" pitchFamily="49" charset="0"/>
              </a:rPr>
              <a:t> // Move cursor to home</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0.053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0.037</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usleep</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98658"/>
                </a:solidFill>
                <a:effectLst/>
                <a:highlight>
                  <a:srgbClr val="FFFFFF"/>
                </a:highlight>
                <a:latin typeface="Andale Mono" panose="020B0509000000000004" pitchFamily="49" charset="0"/>
              </a:rPr>
              <a:t>10000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err="1">
                <a:solidFill>
                  <a:srgbClr val="001080"/>
                </a:solidFill>
                <a:effectLst/>
                <a:highlight>
                  <a:srgbClr val="FFFFFF"/>
                </a:highlight>
                <a:latin typeface="Andale Mono" panose="020B0509000000000004" pitchFamily="49" charset="0"/>
              </a:rPr>
              <a:t>num_glyphs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 </a:t>
            </a:r>
            <a:r>
              <a:rPr lang="en-US" sz="1800" b="0" i="0" u="none" strike="noStrike" dirty="0">
                <a:solidFill>
                  <a:srgbClr val="AF00DB"/>
                </a:solidFill>
                <a:effectLst/>
                <a:highlight>
                  <a:srgbClr val="FFFFFF"/>
                </a:highlight>
                <a:latin typeface="Andale Mono" panose="020B0509000000000004" pitchFamily="49" charset="0"/>
              </a:rPr>
              <a:t>else</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glyph_char</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endParaRPr lang="en-US" sz="1800" b="0" i="0" u="none" strike="noStrike" dirty="0">
              <a:solidFill>
                <a:srgbClr val="0000FF"/>
              </a:solidFill>
              <a:effectLst/>
              <a:highlight>
                <a:srgbClr val="FFFFFF"/>
              </a:highlight>
              <a:latin typeface="Andale Mono" panose="020B0509000000000004" pitchFamily="49" charset="0"/>
            </a:endParaRPr>
          </a:p>
          <a:p>
            <a:pPr rtl="0">
              <a:spcBef>
                <a:spcPts val="0"/>
              </a:spcBef>
              <a:spcAft>
                <a:spcPts val="0"/>
              </a:spcAft>
            </a:pPr>
            <a:endParaRPr lang="en-US" dirty="0">
              <a:solidFill>
                <a:srgbClr val="0000FF"/>
              </a:solidFill>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char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Function iterates through a string and performs a calculation based on the passed code, left and right strings.</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The result is an index into left or right string depending on the calculation.</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while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99</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EyYrIxC</a:t>
            </a:r>
            <a:r>
              <a:rPr lang="en-US" sz="1800" b="0" i="0" u="none" strike="noStrike" dirty="0">
                <a:solidFill>
                  <a:srgbClr val="A31515"/>
                </a:solidFill>
                <a:effectLst/>
                <a:highlight>
                  <a:srgbClr val="FFFFFF"/>
                </a:highlight>
                <a:latin typeface="Andale Mono" panose="020B0509000000000004" pitchFamily="49" charset="0"/>
              </a:rPr>
              <a:t>{e^}</a:t>
            </a:r>
            <a:r>
              <a:rPr lang="en-US" sz="1800" b="0" i="0" u="none" strike="noStrike" dirty="0" err="1">
                <a:solidFill>
                  <a:srgbClr val="A31515"/>
                </a:solidFill>
                <a:effectLst/>
                <a:highlight>
                  <a:srgbClr val="FFFFFF"/>
                </a:highlight>
                <a:latin typeface="Andale Mono" panose="020B0509000000000004" pitchFamily="49" charset="0"/>
              </a:rPr>
              <a:t>KhE</a:t>
            </a:r>
            <a:r>
              <a:rPr lang="en-US" sz="1800" b="0" i="0" u="none" strike="noStrike" dirty="0">
                <a:solidFill>
                  <a:srgbClr val="A31515"/>
                </a:solidFill>
                <a:effectLst/>
                <a:highlight>
                  <a:srgbClr val="FFFFFF"/>
                </a:highlight>
                <a:latin typeface="Andale Mono" panose="020B0509000000000004" pitchFamily="49" charset="0"/>
              </a:rPr>
              <a:t>&gt;[|</a:t>
            </a:r>
            <a:r>
              <a:rPr lang="en-US" sz="1800" b="0" i="0" u="none" strike="noStrike" dirty="0" err="1">
                <a:solidFill>
                  <a:srgbClr val="A31515"/>
                </a:solidFill>
                <a:effectLst/>
                <a:highlight>
                  <a:srgbClr val="FFFFFF"/>
                </a:highlight>
                <a:latin typeface="Andale Mono" panose="020B0509000000000004" pitchFamily="49" charset="0"/>
              </a:rPr>
              <a:t>LXbj</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dOVsJ</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idOV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Yab</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qFywyv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Dma</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Ztq?Lyw</a:t>
            </a:r>
            <a:r>
              <a:rPr lang="en-US" sz="1800" b="0" i="0" u="none" strike="noStrike" dirty="0">
                <a:solidFill>
                  <a:srgbClr val="A31515"/>
                </a:solidFill>
                <a:effectLst/>
                <a:highlight>
                  <a:srgbClr val="FFFFFF"/>
                </a:highlight>
                <a:latin typeface="Andale Mono" panose="020B0509000000000004" pitchFamily="49" charset="0"/>
              </a:rPr>
              <a:t>&gt;e{|</a:t>
            </a:r>
            <a:r>
              <a:rPr lang="en-US" sz="1800" b="0" i="0" u="none" strike="noStrike" dirty="0" err="1">
                <a:solidFill>
                  <a:srgbClr val="A31515"/>
                </a:solidFill>
                <a:effectLst/>
                <a:highlight>
                  <a:srgbClr val="FFFFFF"/>
                </a:highlight>
                <a:latin typeface="Andale Mono" panose="020B0509000000000004" pitchFamily="49" charset="0"/>
              </a:rPr>
              <a:t>Zq</a:t>
            </a:r>
            <a:r>
              <a:rPr lang="en-US" sz="1800" b="0" i="0" u="none" strike="noStrike" dirty="0">
                <a:solidFill>
                  <a:srgbClr val="A31515"/>
                </a:solidFill>
                <a:effectLst/>
                <a:highlight>
                  <a:srgbClr val="FFFFFF"/>
                </a:highlight>
                <a:latin typeface="Andale Mono" panose="020B0509000000000004" pitchFamily="49" charset="0"/>
              </a:rPr>
              <a:t>&gt;Y</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gq</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qI</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tYBe</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wyvDZEvBA</a:t>
            </a:r>
            <a:r>
              <a:rPr lang="en-US" sz="1800" b="0" i="0" u="none" strike="noStrike" dirty="0">
                <a:solidFill>
                  <a:srgbClr val="A31515"/>
                </a:solidFill>
                <a:effectLst/>
                <a:highlight>
                  <a:srgbClr val="FFFFFF"/>
                </a:highlight>
                <a:latin typeface="Andale Mono" panose="020B0509000000000004" pitchFamily="49" charset="0"/>
              </a:rPr>
              <a:t>[`_"</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"Lo&gt;}</a:t>
            </a:r>
            <a:r>
              <a:rPr lang="en-US" sz="1800" b="0" i="0" u="none" strike="noStrike" dirty="0" err="1">
                <a:solidFill>
                  <a:srgbClr val="A31515"/>
                </a:solidFill>
                <a:effectLst/>
                <a:highlight>
                  <a:srgbClr val="FFFFFF"/>
                </a:highlight>
                <a:latin typeface="Andale Mono" panose="020B0509000000000004" pitchFamily="49" charset="0"/>
              </a:rPr>
              <a:t>KcqdYrWqKxzKtW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DXRwsfcUaT</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KXw</a:t>
            </a:r>
            <a:r>
              <a:rPr lang="en-US" sz="1800" b="0" i="0" u="none" strike="noStrike" dirty="0">
                <a:solidFill>
                  <a:srgbClr val="A31515"/>
                </a:solidFill>
                <a:effectLst/>
                <a:highlight>
                  <a:srgbClr val="FFFFFF"/>
                </a:highlight>
                <a:latin typeface="Andale Mono" panose="020B0509000000000004" pitchFamily="49" charset="0"/>
              </a:rPr>
              <a:t>{Y"</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RsFwsFwsFw</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zaqyaz|FmMpyaoyI</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cuUw</a:t>
            </a:r>
            <a:r>
              <a:rPr lang="en-US" sz="1800" b="0" i="0" u="none" strike="noStrike" dirty="0">
                <a:solidFill>
                  <a:srgbClr val="A31515"/>
                </a:solidFill>
                <a:effectLst/>
                <a:highlight>
                  <a:srgbClr val="FFFFFF"/>
                </a:highlight>
                <a:latin typeface="Andale Mono" panose="020B0509000000000004" pitchFamily="49" charset="0"/>
              </a:rPr>
              <a:t>{J"</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char_base_offset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&gt;&gt;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left_string_chunk_size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right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left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char_code_offset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return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code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render_banner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str_idx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1006</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34</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6</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EE0000"/>
                </a:solidFill>
                <a:effectLst/>
                <a:highlight>
                  <a:srgbClr val="FFFFFF"/>
                </a:highlight>
                <a:latin typeface="Andale Mono" panose="020B0509000000000004" pitchFamily="49" charset="0"/>
              </a:rPr>
              <a:t>\\\n</a:t>
            </a:r>
            <a:r>
              <a:rPr lang="en-US" sz="1800" b="0" i="0" u="none" strike="noStrike" dirty="0">
                <a:solidFill>
                  <a:srgbClr val="A31515"/>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left_size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bcd</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a[g"</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"^`_e]</a:t>
            </a:r>
            <a:r>
              <a:rPr lang="en-US" sz="1800" b="0" i="0" u="none" strike="noStrike" dirty="0" err="1">
                <a:solidFill>
                  <a:srgbClr val="A31515"/>
                </a:solidFill>
                <a:effectLst/>
                <a:highlight>
                  <a:srgbClr val="FFFFFF"/>
                </a:highlight>
                <a:latin typeface="Andale Mono" panose="020B0509000000000004" pitchFamily="49" charset="0"/>
              </a:rPr>
              <a:t>fh</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left_offset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render_glyph</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CD3131"/>
                </a:solidFill>
                <a:effectLst/>
                <a:highlight>
                  <a:srgbClr val="FFFFFF"/>
                </a:highlight>
                <a:latin typeface="Andale Mono" panose="020B0509000000000004" pitchFamily="49" charset="0"/>
              </a:rPr>
              <a:t>%</a:t>
            </a:r>
            <a:r>
              <a:rPr lang="en-US" sz="1800" b="0" i="0" u="none" strike="noStrike" dirty="0">
                <a:solidFill>
                  <a:srgbClr val="A31515"/>
                </a:solidFill>
                <a:effectLst/>
                <a:highlight>
                  <a:srgbClr val="FFFFFF"/>
                </a:highlight>
                <a:latin typeface="Andale Mono" panose="020B0509000000000004" pitchFamily="49" charset="0"/>
              </a:rPr>
              <a:t>&amp;'()*+,-.1"</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795E26"/>
                </a:solidFill>
                <a:effectLst/>
                <a:highlight>
                  <a:srgbClr val="FFFFFF"/>
                </a:highlight>
                <a:latin typeface="Andale Mono" panose="020B0509000000000004" pitchFamily="49" charset="0"/>
              </a:rPr>
              <a:t>code_to_index</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right_size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"_ac[]</a:t>
            </a:r>
            <a:r>
              <a:rPr lang="en-US" sz="1800" b="0" i="0" u="none" strike="noStrike" dirty="0">
                <a:solidFill>
                  <a:srgbClr val="EE0000"/>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YZijkm</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err="1">
                <a:solidFill>
                  <a:srgbClr val="A31515"/>
                </a:solidFill>
                <a:effectLst/>
                <a:highlight>
                  <a:srgbClr val="FFFFFF"/>
                </a:highlight>
                <a:latin typeface="Andale Mono" panose="020B0509000000000004" pitchFamily="49" charset="0"/>
              </a:rPr>
              <a:t>bd^efghXWlV</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right_offset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glyph_offset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start_pos</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render_checker_board</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&lt;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FRAME_BUFFER_SIZE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y_offset</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1.3</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sin_B1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100.0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&amp;</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render_donut</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Updates the frame buffer based on </a:t>
            </a:r>
            <a:r>
              <a:rPr lang="en-US" sz="1800" b="0" i="0" u="none" strike="noStrike" dirty="0" err="1">
                <a:solidFill>
                  <a:srgbClr val="008000"/>
                </a:solidFill>
                <a:effectLst/>
                <a:highlight>
                  <a:srgbClr val="FFFFFF"/>
                </a:highlight>
                <a:latin typeface="Andale Mono" panose="020B0509000000000004" pitchFamily="49" charset="0"/>
              </a:rPr>
              <a:t>angle_A</a:t>
            </a:r>
            <a:r>
              <a:rPr lang="en-US" sz="1800" b="0" i="0" u="none" strike="noStrike" dirty="0">
                <a:solidFill>
                  <a:srgbClr val="008000"/>
                </a:solidFill>
                <a:effectLst/>
                <a:highlight>
                  <a:srgbClr val="FFFFFF"/>
                </a:highlight>
                <a:latin typeface="Andale Mono" panose="020B0509000000000004" pitchFamily="49" charset="0"/>
              </a:rPr>
              <a:t> and </a:t>
            </a:r>
            <a:r>
              <a:rPr lang="en-US" sz="1800" b="0" i="0" u="none" strike="noStrike" dirty="0" err="1">
                <a:solidFill>
                  <a:srgbClr val="008000"/>
                </a:solidFill>
                <a:effectLst/>
                <a:highlight>
                  <a:srgbClr val="FFFFFF"/>
                </a:highlight>
                <a:latin typeface="Andale Mono" panose="020B0509000000000004" pitchFamily="49" charset="0"/>
              </a:rPr>
              <a:t>angle_B</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angle_B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theta_step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TWO_PI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70C1"/>
                </a:solidFill>
                <a:effectLst/>
                <a:highlight>
                  <a:srgbClr val="FFFFFF"/>
                </a:highlight>
                <a:latin typeface="Andale Mono" panose="020B0509000000000004" pitchFamily="49" charset="0"/>
              </a:rPr>
              <a:t>phi_step</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sin</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theta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SCALING_FACTOR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5</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795E26"/>
                </a:solidFill>
                <a:effectLst/>
                <a:highlight>
                  <a:srgbClr val="FFFFFF"/>
                </a:highlight>
                <a:latin typeface="Andale Mono" panose="020B0509000000000004" pitchFamily="49" charset="0"/>
              </a:rPr>
              <a:t>cos</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phi</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float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40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12</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inc_cos_theta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x</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y</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8</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cos_B</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sin_phi</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l</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cos_theta</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sin_B</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if</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8000"/>
                </a:solidFill>
                <a:effectLst/>
                <a:highlight>
                  <a:srgbClr val="FFFFFF"/>
                </a:highlight>
                <a:latin typeface="Andale Mono" panose="020B0509000000000004" pitchFamily="49" charset="0"/>
              </a:rPr>
              <a:t>// If the new point is closer to the viewer than the previously drawn point, it will be drawn, and the depth buffer will be updated.</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depth_buffer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distance</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err="1">
                <a:solidFill>
                  <a:srgbClr val="001080"/>
                </a:solidFill>
                <a:effectLst/>
                <a:highlight>
                  <a:srgbClr val="FFFFFF"/>
                </a:highlight>
                <a:latin typeface="Andale Mono" panose="020B0509000000000004" pitchFamily="49" charset="0"/>
              </a:rPr>
              <a:t>buffer_offset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31515"/>
                </a:solidFill>
                <a:effectLst/>
                <a:highlight>
                  <a:srgbClr val="FFFFFF"/>
                </a:highlight>
                <a:latin typeface="Andale Mono" panose="020B0509000000000004" pitchFamily="49" charset="0"/>
              </a:rPr>
              <a:t>" ..,,-++=#$@"</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N</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endParaRPr lang="en-US" b="0" dirty="0">
              <a:effectLst/>
              <a:highlight>
                <a:srgbClr val="FFFFFF"/>
              </a:highlight>
              <a:latin typeface="Andale Mono" panose="020B0509000000000004" pitchFamily="49" charset="0"/>
            </a:endParaRPr>
          </a:p>
          <a:p>
            <a:pPr rtl="0">
              <a:spcBef>
                <a:spcPts val="0"/>
              </a:spcBef>
              <a:spcAft>
                <a:spcPts val="0"/>
              </a:spcAft>
            </a:pPr>
            <a:endParaRPr lang="en-US" dirty="0">
              <a:highlight>
                <a:srgbClr val="FFFFFF"/>
              </a:highlight>
              <a:latin typeface="Andale Mono" panose="020B0509000000000004" pitchFamily="49" charset="0"/>
            </a:endParaRPr>
          </a:p>
          <a:p>
            <a:pPr rtl="0">
              <a:spcBef>
                <a:spcPts val="0"/>
              </a:spcBef>
              <a:spcAft>
                <a:spcPts val="0"/>
              </a:spcAft>
            </a:pPr>
            <a:br>
              <a:rPr lang="en-US" b="0" dirty="0">
                <a:effectLst/>
                <a:highlight>
                  <a:srgbClr val="FFFFFF"/>
                </a:highlight>
                <a:latin typeface="Andale Mono" panose="020B0509000000000004" pitchFamily="49" charset="0"/>
              </a:rPr>
            </a:b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0000FF"/>
                </a:solidFill>
                <a:effectLst/>
                <a:highlight>
                  <a:srgbClr val="FFFFFF"/>
                </a:highlight>
                <a:latin typeface="Andale Mono" panose="020B0509000000000004" pitchFamily="49" charset="0"/>
              </a:rPr>
              <a:t>void</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print_frame_buffer</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AF00DB"/>
                </a:solidFill>
                <a:effectLst/>
                <a:highlight>
                  <a:srgbClr val="FFFFFF"/>
                </a:highlight>
                <a:latin typeface="Andale Mono" panose="020B0509000000000004" pitchFamily="49" charset="0"/>
              </a:rPr>
              <a:t>for</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FF"/>
                </a:solidFill>
                <a:effectLst/>
                <a:highlight>
                  <a:srgbClr val="FFFFFF"/>
                </a:highlight>
                <a:latin typeface="Andale Mono" panose="020B0509000000000004" pitchFamily="49" charset="0"/>
              </a:rPr>
              <a:t>int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1841</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&gt;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795E26"/>
                </a:solidFill>
                <a:effectLst/>
                <a:highlight>
                  <a:srgbClr val="FFFFFF"/>
                </a:highlight>
                <a:latin typeface="Andale Mono" panose="020B0509000000000004" pitchFamily="49" charset="0"/>
              </a:rPr>
              <a:t>putchar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70C1"/>
                </a:solidFill>
                <a:effectLst/>
                <a:highlight>
                  <a:srgbClr val="FFFFFF"/>
                </a:highlight>
                <a:latin typeface="Andale Mono" panose="020B0509000000000004" pitchFamily="49" charset="0"/>
              </a:rPr>
              <a:t>FRAME_BUFFER_WIDTH</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err="1">
                <a:solidFill>
                  <a:srgbClr val="001080"/>
                </a:solidFill>
                <a:effectLst/>
                <a:highlight>
                  <a:srgbClr val="FFFFFF"/>
                </a:highlight>
                <a:latin typeface="Andale Mono" panose="020B0509000000000004" pitchFamily="49" charset="0"/>
              </a:rPr>
              <a:t>frame_buffer</a:t>
            </a:r>
            <a:r>
              <a:rPr lang="en-US" sz="1800" b="0" i="0" u="none" strike="noStrike" dirty="0">
                <a:solidFill>
                  <a:srgbClr val="3B3B3B"/>
                </a:solidFill>
                <a:effectLst/>
                <a:highlight>
                  <a:srgbClr val="FFFFFF"/>
                </a:highlight>
                <a:latin typeface="Andale Mono" panose="020B0509000000000004" pitchFamily="49" charset="0"/>
              </a:rPr>
              <a:t>[</a:t>
            </a:r>
            <a:r>
              <a:rPr lang="en-US" sz="1800" b="0" i="0" u="none" strike="noStrike" dirty="0">
                <a:solidFill>
                  <a:srgbClr val="001080"/>
                </a:solidFill>
                <a:effectLst/>
                <a:highlight>
                  <a:srgbClr val="FFFFFF"/>
                </a:highlight>
                <a:latin typeface="Andale Mono" panose="020B0509000000000004" pitchFamily="49" charset="0"/>
              </a:rPr>
              <a:t>k</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00000"/>
                </a:solidFill>
                <a:effectLst/>
                <a:highlight>
                  <a:srgbClr val="FFFFFF"/>
                </a:highlight>
                <a:latin typeface="Andale Mono" panose="020B0509000000000004" pitchFamily="49" charset="0"/>
              </a:rPr>
              <a:t>:</a:t>
            </a:r>
            <a:r>
              <a:rPr lang="en-US" sz="1800" b="0" i="0" u="none" strike="noStrike" dirty="0">
                <a:solidFill>
                  <a:srgbClr val="3B3B3B"/>
                </a:solidFill>
                <a:effectLst/>
                <a:highlight>
                  <a:srgbClr val="FFFFFF"/>
                </a:highlight>
                <a:latin typeface="Andale Mono" panose="020B0509000000000004" pitchFamily="49" charset="0"/>
              </a:rPr>
              <a:t> </a:t>
            </a:r>
            <a:r>
              <a:rPr lang="en-US" sz="1800" b="0" i="0" u="none" strike="noStrike" dirty="0">
                <a:solidFill>
                  <a:srgbClr val="098658"/>
                </a:solidFill>
                <a:effectLst/>
                <a:highlight>
                  <a:srgbClr val="FFFFFF"/>
                </a:highlight>
                <a:latin typeface="Andale Mono" panose="020B0509000000000004" pitchFamily="49" charset="0"/>
              </a:rPr>
              <a:t>10</a:t>
            </a: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 }</a:t>
            </a:r>
            <a:endParaRPr lang="en-US" b="0" dirty="0">
              <a:effectLst/>
              <a:highlight>
                <a:srgbClr val="FFFFFF"/>
              </a:highlight>
              <a:latin typeface="Andale Mono" panose="020B0509000000000004" pitchFamily="49" charset="0"/>
            </a:endParaRPr>
          </a:p>
          <a:p>
            <a:pPr rtl="0">
              <a:spcBef>
                <a:spcPts val="0"/>
              </a:spcBef>
              <a:spcAft>
                <a:spcPts val="0"/>
              </a:spcAft>
            </a:pPr>
            <a:r>
              <a:rPr lang="en-US" sz="1800" b="0" i="0" u="none" strike="noStrike" dirty="0">
                <a:solidFill>
                  <a:srgbClr val="3B3B3B"/>
                </a:solidFill>
                <a:effectLst/>
                <a:highlight>
                  <a:srgbClr val="FFFFFF"/>
                </a:highlight>
                <a:latin typeface="Andale Mono" panose="020B0509000000000004" pitchFamily="49" charset="0"/>
              </a:rPr>
              <a:t>}</a:t>
            </a:r>
            <a:endParaRPr lang="en-US" b="0" dirty="0">
              <a:effectLst/>
              <a:highlight>
                <a:srgbClr val="FFFFFF"/>
              </a:highlight>
              <a:latin typeface="Andale Mono" panose="020B0509000000000004" pitchFamily="49" charset="0"/>
            </a:endParaRPr>
          </a:p>
          <a:p>
            <a:br>
              <a:rPr lang="en-US" dirty="0">
                <a:latin typeface="Andale Mono" panose="020B0509000000000004" pitchFamily="49" charset="0"/>
              </a:rPr>
            </a:br>
            <a:endParaRPr lang="en-US" dirty="0">
              <a:latin typeface="Andale Mono" panose="020B0509000000000004" pitchFamily="49" charset="0"/>
            </a:endParaRPr>
          </a:p>
        </p:txBody>
      </p:sp>
    </p:spTree>
    <p:extLst>
      <p:ext uri="{BB962C8B-B14F-4D97-AF65-F5344CB8AC3E}">
        <p14:creationId xmlns:p14="http://schemas.microsoft.com/office/powerpoint/2010/main" val="329789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0191B7-166C-9816-96CF-B260C6DE32BA}"/>
              </a:ext>
            </a:extLst>
          </p:cNvPr>
          <p:cNvSpPr txBox="1"/>
          <p:nvPr/>
        </p:nvSpPr>
        <p:spPr>
          <a:xfrm>
            <a:off x="2461117" y="1137821"/>
            <a:ext cx="7269765" cy="5262979"/>
          </a:xfrm>
          <a:prstGeom prst="rect">
            <a:avLst/>
          </a:prstGeom>
          <a:noFill/>
        </p:spPr>
        <p:txBody>
          <a:bodyPr wrap="square" rtlCol="0">
            <a:spAutoFit/>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 human expert</a:t>
            </a:r>
          </a:p>
          <a:p>
            <a:pPr marL="285750" indent="-285750">
              <a:buFont typeface="Arial" panose="020B0604020202020204" pitchFamily="34" charset="0"/>
              <a:buChar char="•"/>
            </a:pPr>
            <a:r>
              <a:rPr lang="en-US" sz="2800" dirty="0"/>
              <a:t>Large Language Model (GPT-4)</a:t>
            </a:r>
          </a:p>
          <a:p>
            <a:pPr marL="285750" indent="-285750">
              <a:buFont typeface="Arial" panose="020B0604020202020204" pitchFamily="34" charset="0"/>
              <a:buChar char="•"/>
            </a:pPr>
            <a:r>
              <a:rPr lang="en-US" sz="2800" dirty="0"/>
              <a:t>Algorithms</a:t>
            </a:r>
          </a:p>
          <a:p>
            <a:pPr marL="742950" lvl="1" indent="-285750">
              <a:buFont typeface="Arial" panose="020B0604020202020204" pitchFamily="34" charset="0"/>
              <a:buChar char="•"/>
            </a:pPr>
            <a:r>
              <a:rPr lang="en-US" sz="2800" dirty="0"/>
              <a:t>IDE Refactoring support (JetBrains </a:t>
            </a:r>
            <a:r>
              <a:rPr lang="en-US" sz="2800" dirty="0" err="1"/>
              <a:t>CLion</a:t>
            </a:r>
            <a:r>
              <a:rPr lang="en-US" sz="2800" dirty="0"/>
              <a:t>)</a:t>
            </a:r>
          </a:p>
          <a:p>
            <a:pPr marL="742950" lvl="1" indent="-285750">
              <a:buFont typeface="Arial" panose="020B0604020202020204" pitchFamily="34" charset="0"/>
              <a:buChar char="•"/>
            </a:pPr>
            <a:r>
              <a:rPr lang="en-US" sz="2800" dirty="0"/>
              <a:t>clang-tidy</a:t>
            </a:r>
          </a:p>
          <a:p>
            <a:pPr marL="285750" indent="-285750">
              <a:buFont typeface="Arial" panose="020B0604020202020204" pitchFamily="34" charset="0"/>
              <a:buChar char="•"/>
            </a:pPr>
            <a:r>
              <a:rPr lang="en-US" sz="2800" dirty="0"/>
              <a:t>Practices</a:t>
            </a:r>
          </a:p>
          <a:p>
            <a:pPr marL="742950" lvl="1" indent="-285750">
              <a:buFont typeface="Arial" panose="020B0604020202020204" pitchFamily="34" charset="0"/>
              <a:buChar char="•"/>
            </a:pPr>
            <a:r>
              <a:rPr lang="en-US" sz="2800" dirty="0"/>
              <a:t>Naming as a process</a:t>
            </a:r>
          </a:p>
          <a:p>
            <a:pPr marL="742950" lvl="1" indent="-285750">
              <a:buFont typeface="Arial" panose="020B0604020202020204" pitchFamily="34" charset="0"/>
              <a:buChar char="•"/>
            </a:pPr>
            <a:r>
              <a:rPr lang="en-US" sz="2800" dirty="0"/>
              <a:t>TDD / Test Commit Revert (TCR)</a:t>
            </a:r>
          </a:p>
          <a:p>
            <a:pPr marL="742950" lvl="1" indent="-285750">
              <a:buFont typeface="Arial" panose="020B0604020202020204" pitchFamily="34" charset="0"/>
              <a:buChar char="•"/>
            </a:pPr>
            <a:r>
              <a:rPr lang="en-US" sz="2800" dirty="0"/>
              <a:t>Risk-aware commit notation</a:t>
            </a:r>
          </a:p>
          <a:p>
            <a:pPr marL="742950" lvl="1" indent="-285750">
              <a:buFont typeface="Arial" panose="020B0604020202020204" pitchFamily="34" charset="0"/>
              <a:buChar char="•"/>
            </a:pPr>
            <a:r>
              <a:rPr lang="en-US" sz="2800" dirty="0"/>
              <a:t>Approval testing</a:t>
            </a:r>
          </a:p>
          <a:p>
            <a:pPr marL="285750" indent="-285750">
              <a:buFont typeface="Arial" panose="020B0604020202020204" pitchFamily="34" charset="0"/>
              <a:buChar char="•"/>
            </a:pPr>
            <a:endParaRPr lang="en-US" sz="2800" dirty="0"/>
          </a:p>
        </p:txBody>
      </p:sp>
      <p:sp>
        <p:nvSpPr>
          <p:cNvPr id="5" name="TextBox 4">
            <a:extLst>
              <a:ext uri="{FF2B5EF4-FFF2-40B4-BE49-F238E27FC236}">
                <a16:creationId xmlns:a16="http://schemas.microsoft.com/office/drawing/2014/main" id="{32BCFB77-59F0-3E2D-DB1B-9465E5A38574}"/>
              </a:ext>
            </a:extLst>
          </p:cNvPr>
          <p:cNvSpPr txBox="1"/>
          <p:nvPr/>
        </p:nvSpPr>
        <p:spPr>
          <a:xfrm>
            <a:off x="4248634" y="457200"/>
            <a:ext cx="3694729" cy="769441"/>
          </a:xfrm>
          <a:prstGeom prst="rect">
            <a:avLst/>
          </a:prstGeom>
          <a:noFill/>
        </p:spPr>
        <p:txBody>
          <a:bodyPr wrap="none" rtlCol="0">
            <a:spAutoFit/>
          </a:bodyPr>
          <a:lstStyle/>
          <a:p>
            <a:r>
              <a:rPr lang="en-US" sz="4400" dirty="0">
                <a:latin typeface="+mj-lt"/>
              </a:rPr>
              <a:t>What We Used</a:t>
            </a:r>
          </a:p>
        </p:txBody>
      </p:sp>
    </p:spTree>
    <p:extLst>
      <p:ext uri="{BB962C8B-B14F-4D97-AF65-F5344CB8AC3E}">
        <p14:creationId xmlns:p14="http://schemas.microsoft.com/office/powerpoint/2010/main" val="3452342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233C3C-F158-0FC7-DFA0-4F5D6BC53F91}"/>
              </a:ext>
            </a:extLst>
          </p:cNvPr>
          <p:cNvSpPr txBox="1"/>
          <p:nvPr/>
        </p:nvSpPr>
        <p:spPr>
          <a:xfrm>
            <a:off x="2257602" y="2605189"/>
            <a:ext cx="7676796" cy="2554545"/>
          </a:xfrm>
          <a:prstGeom prst="rect">
            <a:avLst/>
          </a:prstGeom>
          <a:noFill/>
        </p:spPr>
        <p:txBody>
          <a:bodyPr wrap="square" rtlCol="0">
            <a:spAutoFit/>
          </a:bodyPr>
          <a:lstStyle/>
          <a:p>
            <a:r>
              <a:rPr lang="en-US" sz="4000" dirty="0"/>
              <a:t>Humans </a:t>
            </a:r>
            <a:r>
              <a:rPr lang="en-US" sz="4000" i="1" dirty="0"/>
              <a:t>almost never </a:t>
            </a:r>
            <a:r>
              <a:rPr lang="en-US" sz="4000" dirty="0"/>
              <a:t>touched code</a:t>
            </a:r>
          </a:p>
          <a:p>
            <a:r>
              <a:rPr lang="en-US" sz="4000" dirty="0"/>
              <a:t>LLMs </a:t>
            </a:r>
            <a:r>
              <a:rPr lang="en-US" sz="4000" i="1" dirty="0"/>
              <a:t>never</a:t>
            </a:r>
            <a:r>
              <a:rPr lang="en-US" sz="4000" dirty="0"/>
              <a:t> touched code</a:t>
            </a:r>
          </a:p>
          <a:p>
            <a:endParaRPr lang="en-US" sz="4000" dirty="0"/>
          </a:p>
          <a:p>
            <a:endParaRPr lang="en-US" sz="4000" dirty="0"/>
          </a:p>
        </p:txBody>
      </p:sp>
    </p:spTree>
    <p:extLst>
      <p:ext uri="{BB962C8B-B14F-4D97-AF65-F5344CB8AC3E}">
        <p14:creationId xmlns:p14="http://schemas.microsoft.com/office/powerpoint/2010/main" val="3834559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D53408-34D2-7564-7127-AC00F9B4F0B6}"/>
              </a:ext>
            </a:extLst>
          </p:cNvPr>
          <p:cNvSpPr txBox="1"/>
          <p:nvPr/>
        </p:nvSpPr>
        <p:spPr>
          <a:xfrm>
            <a:off x="1672259" y="1536174"/>
            <a:ext cx="9629774" cy="3785652"/>
          </a:xfrm>
          <a:prstGeom prst="rect">
            <a:avLst/>
          </a:prstGeom>
          <a:noFill/>
        </p:spPr>
        <p:txBody>
          <a:bodyPr wrap="square" rtlCol="0">
            <a:spAutoFit/>
          </a:bodyPr>
          <a:lstStyle/>
          <a:p>
            <a:r>
              <a:rPr lang="en-US" sz="4000" b="1" dirty="0"/>
              <a:t>Cycle</a:t>
            </a:r>
            <a:r>
              <a:rPr lang="en-US" sz="4000" dirty="0"/>
              <a:t> </a:t>
            </a:r>
            <a:br>
              <a:rPr lang="en-US" sz="4000" dirty="0"/>
            </a:br>
            <a:r>
              <a:rPr lang="en-US" sz="4000" dirty="0"/>
              <a:t>AI suggest -&gt; IDE refactor -&gt; test -&gt; commit</a:t>
            </a:r>
          </a:p>
          <a:p>
            <a:endParaRPr lang="en-US" sz="4000" dirty="0"/>
          </a:p>
          <a:p>
            <a:r>
              <a:rPr lang="en-US" sz="4000" dirty="0"/>
              <a:t>Works OK manually</a:t>
            </a:r>
          </a:p>
          <a:p>
            <a:endParaRPr lang="en-US" sz="4000" dirty="0"/>
          </a:p>
          <a:p>
            <a:r>
              <a:rPr lang="en-US" sz="4000" i="1" dirty="0"/>
              <a:t>Amazing</a:t>
            </a:r>
            <a:r>
              <a:rPr lang="en-US" sz="4000" dirty="0"/>
              <a:t> with automation</a:t>
            </a:r>
          </a:p>
        </p:txBody>
      </p:sp>
      <p:pic>
        <p:nvPicPr>
          <p:cNvPr id="4" name="Graphic 3" descr="Recycle with solid fill">
            <a:extLst>
              <a:ext uri="{FF2B5EF4-FFF2-40B4-BE49-F238E27FC236}">
                <a16:creationId xmlns:a16="http://schemas.microsoft.com/office/drawing/2014/main" id="{ED97935B-31D4-5275-BAF0-317F29F0F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07704" y="0"/>
            <a:ext cx="7374836" cy="7374836"/>
          </a:xfrm>
          <a:prstGeom prst="rect">
            <a:avLst/>
          </a:prstGeom>
        </p:spPr>
      </p:pic>
    </p:spTree>
    <p:extLst>
      <p:ext uri="{BB962C8B-B14F-4D97-AF65-F5344CB8AC3E}">
        <p14:creationId xmlns:p14="http://schemas.microsoft.com/office/powerpoint/2010/main" val="4068553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B92FB-749D-5B32-7B70-4B842B64434B}"/>
              </a:ext>
            </a:extLst>
          </p:cNvPr>
          <p:cNvSpPr txBox="1"/>
          <p:nvPr/>
        </p:nvSpPr>
        <p:spPr>
          <a:xfrm>
            <a:off x="1841261" y="2314097"/>
            <a:ext cx="9272587" cy="1077218"/>
          </a:xfrm>
          <a:prstGeom prst="rect">
            <a:avLst/>
          </a:prstGeom>
          <a:noFill/>
        </p:spPr>
        <p:txBody>
          <a:bodyPr wrap="square" rtlCol="0">
            <a:spAutoFit/>
          </a:bodyPr>
          <a:lstStyle/>
          <a:p>
            <a:r>
              <a:rPr lang="en-US" sz="3200" b="0" i="0" dirty="0">
                <a:effectLst/>
              </a:rPr>
              <a:t>The dominant approaches using AI Language Models for software development are fundamentally flawed</a:t>
            </a:r>
          </a:p>
        </p:txBody>
      </p:sp>
      <p:sp>
        <p:nvSpPr>
          <p:cNvPr id="3" name="TextBox 2">
            <a:extLst>
              <a:ext uri="{FF2B5EF4-FFF2-40B4-BE49-F238E27FC236}">
                <a16:creationId xmlns:a16="http://schemas.microsoft.com/office/drawing/2014/main" id="{AA07E546-B5F3-EB29-D9E3-75E7D7A5AF55}"/>
              </a:ext>
            </a:extLst>
          </p:cNvPr>
          <p:cNvSpPr txBox="1"/>
          <p:nvPr/>
        </p:nvSpPr>
        <p:spPr>
          <a:xfrm>
            <a:off x="3430587" y="912192"/>
            <a:ext cx="5330825" cy="707886"/>
          </a:xfrm>
          <a:prstGeom prst="rect">
            <a:avLst/>
          </a:prstGeom>
          <a:noFill/>
        </p:spPr>
        <p:txBody>
          <a:bodyPr wrap="square" rtlCol="0">
            <a:spAutoFit/>
          </a:bodyPr>
          <a:lstStyle/>
          <a:p>
            <a:r>
              <a:rPr lang="en-US" sz="4000" b="1" dirty="0">
                <a:latin typeface="+mj-lt"/>
              </a:rPr>
              <a:t>The Future of AI Coding</a:t>
            </a:r>
          </a:p>
        </p:txBody>
      </p:sp>
    </p:spTree>
    <p:extLst>
      <p:ext uri="{BB962C8B-B14F-4D97-AF65-F5344CB8AC3E}">
        <p14:creationId xmlns:p14="http://schemas.microsoft.com/office/powerpoint/2010/main" val="383606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6411DF-E58E-EA3A-CAFA-C32E31E6E46D}"/>
              </a:ext>
            </a:extLst>
          </p:cNvPr>
          <p:cNvSpPr txBox="1"/>
          <p:nvPr/>
        </p:nvSpPr>
        <p:spPr>
          <a:xfrm>
            <a:off x="0" y="0"/>
            <a:ext cx="7851227" cy="7417415"/>
          </a:xfrm>
          <a:prstGeom prst="rect">
            <a:avLst/>
          </a:prstGeom>
          <a:noFill/>
        </p:spPr>
        <p:txBody>
          <a:bodyPr wrap="square" rtlCol="0">
            <a:spAutoFit/>
          </a:bodyPr>
          <a:lstStyle/>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a:t>
            </a:r>
            <a:r>
              <a:rPr lang="en-US" sz="1400" i="0" u="none" strike="noStrike" dirty="0" err="1">
                <a:solidFill>
                  <a:srgbClr val="3B3B3B"/>
                </a:solidFill>
                <a:effectLst/>
                <a:highlight>
                  <a:srgbClr val="FFFFFF"/>
                </a:highlight>
                <a:latin typeface="Courier New" panose="02070309020205020404" pitchFamily="49" charset="0"/>
              </a:rPr>
              <a:t>x,y,o</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N;</a:t>
            </a:r>
            <a:r>
              <a:rPr lang="en-US" sz="1400" i="0" u="none" strike="noStrike" dirty="0" err="1">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       b[1920]       ;p(</a:t>
            </a:r>
            <a:r>
              <a:rPr lang="en-US" sz="1400" i="0" u="none" strike="noStrike" dirty="0" err="1">
                <a:solidFill>
                  <a:srgbClr val="3B3B3B"/>
                </a:solidFill>
                <a:effectLst/>
                <a:highlight>
                  <a:srgbClr val="FFFFFF"/>
                </a:highlight>
                <a:latin typeface="Courier New" panose="02070309020205020404" pitchFamily="49" charset="0"/>
              </a:rPr>
              <a:t>n,c</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(;n       --;x++)       c==10?y       +=80,x=</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o-1:x&gt;=       0?80&gt;x?             c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?b</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y+x</a:t>
            </a:r>
            <a:r>
              <a:rPr lang="en-US" sz="1400" i="0" u="none" strike="noStrike" dirty="0">
                <a:solidFill>
                  <a:srgbClr val="3B3B3B"/>
                </a:solidFill>
                <a:effectLst/>
                <a:highlight>
                  <a:srgbClr val="FFFFFF"/>
                </a:highlight>
                <a:latin typeface="Courier New" panose="02070309020205020404" pitchFamily="49" charset="0"/>
              </a:rPr>
              <a:t>]=c       :0:                         0:0;}c(</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q,l,r</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*l,*r;{</a:t>
            </a:r>
            <a:r>
              <a:rPr lang="en-US" sz="1400" i="0" u="none" strike="noStrike" dirty="0">
                <a:solidFill>
                  <a:srgbClr val="0000FF"/>
                </a:solidFill>
                <a:effectLst/>
                <a:highlight>
                  <a:srgbClr val="FFFFFF"/>
                </a:highlight>
                <a:latin typeface="Courier New" panose="02070309020205020404" pitchFamily="49" charset="0"/>
              </a:rPr>
              <a:t>while</a:t>
            </a:r>
            <a:r>
              <a:rPr lang="en-US" sz="1400" i="0" u="none" strike="noStrike" dirty="0">
                <a:solidFill>
                  <a:srgbClr val="3B3B3B"/>
                </a:solidFill>
                <a:effectLst/>
                <a:highlight>
                  <a:srgbClr val="FFFFFF"/>
                </a:highlight>
                <a:latin typeface="Courier New" panose="02070309020205020404" pitchFamily="49" charset="0"/>
              </a:rPr>
              <a:t>             (q&gt;=0)q</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yYrIxC</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err="1">
                <a:solidFill>
                  <a:srgbClr val="A31515"/>
                </a:solidFill>
                <a:effectLst/>
                <a:highlight>
                  <a:srgbClr val="FFFFFF"/>
                </a:highlight>
                <a:latin typeface="Courier New" panose="02070309020205020404" pitchFamily="49" charset="0"/>
              </a:rPr>
              <a:t>KhE</a:t>
            </a:r>
            <a:r>
              <a:rPr lang="en-US" sz="1400" i="0" u="none" strike="noStrike" dirty="0">
                <a:solidFill>
                  <a:srgbClr val="A31515"/>
                </a:solidFill>
                <a:effectLst/>
                <a:highlight>
                  <a:srgbClr val="FFFFFF"/>
                </a:highlight>
                <a:latin typeface="Courier New" panose="02070309020205020404" pitchFamily="49" charset="0"/>
              </a:rPr>
              <a:t>&gt;[|</a:t>
            </a:r>
            <a:r>
              <a:rPr lang="en-US" sz="1400" i="0" u="none" strike="noStrike" dirty="0" err="1">
                <a:solidFill>
                  <a:srgbClr val="A31515"/>
                </a:solidFill>
                <a:effectLst/>
                <a:highlight>
                  <a:srgbClr val="FFFFFF"/>
                </a:highlight>
                <a:latin typeface="Courier New" panose="02070309020205020404" pitchFamily="49" charset="0"/>
              </a:rPr>
              <a:t>LXbj</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dOVsJ</a:t>
            </a:r>
            <a:r>
              <a:rPr lang="en-US" sz="1400" i="0" u="none" strike="noStrike" dirty="0">
                <a:solidFill>
                  <a:srgbClr val="A31515"/>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idOV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Yab</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qFywyv</a:t>
            </a:r>
            <a:r>
              <a:rPr lang="en-US" sz="1400" i="0" u="none" strike="noStrike" dirty="0">
                <a:solidFill>
                  <a:srgbClr val="A31515"/>
                </a:solidFill>
                <a:effectLst/>
                <a:highlight>
                  <a:srgbClr val="FFFFFF"/>
                </a:highlight>
                <a:latin typeface="Courier New" panose="02070309020205020404" pitchFamily="49" charset="0"/>
              </a:rPr>
              <a:t>{D"</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"ma\\A"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Ztq?Lyw</a:t>
            </a:r>
            <a:r>
              <a:rPr lang="en-US" sz="1400" i="0" u="none" strike="noStrike" dirty="0">
                <a:solidFill>
                  <a:srgbClr val="A31515"/>
                </a:solidFill>
                <a:effectLst/>
                <a:highlight>
                  <a:srgbClr val="FFFFFF"/>
                </a:highlight>
                <a:latin typeface="Courier New" panose="02070309020205020404" pitchFamily="49" charset="0"/>
              </a:rPr>
              <a:t>&gt;e{|</a:t>
            </a:r>
            <a:r>
              <a:rPr lang="en-US" sz="1400" i="0" u="none" strike="noStrike" dirty="0" err="1">
                <a:solidFill>
                  <a:srgbClr val="A31515"/>
                </a:solidFill>
                <a:effectLst/>
                <a:highlight>
                  <a:srgbClr val="FFFFFF"/>
                </a:highlight>
                <a:latin typeface="Courier New" panose="02070309020205020404" pitchFamily="49" charset="0"/>
              </a:rPr>
              <a:t>Zq</a:t>
            </a:r>
            <a:r>
              <a:rPr lang="en-US" sz="1400" i="0" u="none" strike="noStrike" dirty="0">
                <a:solidFill>
                  <a:srgbClr val="A31515"/>
                </a:solidFill>
                <a:effectLst/>
                <a:highlight>
                  <a:srgbClr val="FFFFFF"/>
                </a:highlight>
                <a:latin typeface="Courier New" panose="02070309020205020404" pitchFamily="49" charset="0"/>
              </a:rPr>
              <a:t>&gt;Y\\</a:t>
            </a:r>
            <a:r>
              <a:rPr lang="en-US" sz="1400" i="0" u="none" strike="noStrike" dirty="0" err="1">
                <a:solidFill>
                  <a:srgbClr val="A31515"/>
                </a:solidFill>
                <a:effectLst/>
                <a:highlight>
                  <a:srgbClr val="FFFFFF"/>
                </a:highlight>
                <a:latin typeface="Courier New" panose="02070309020205020404" pitchFamily="49" charset="0"/>
              </a:rPr>
              <a:t>gq</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tYBe</a:t>
            </a:r>
            <a:r>
              <a:rPr lang="en-US" sz="1400" i="0" u="none" strike="noStrike" dirty="0">
                <a:solidFill>
                  <a:srgbClr val="A31515"/>
                </a:solidFill>
                <a:effectLst/>
                <a:highlight>
                  <a:srgbClr val="FFFFFF"/>
                </a:highlight>
                <a:latin typeface="Courier New" panose="02070309020205020404" pitchFamily="49" charset="0"/>
              </a:rPr>
              <a:t>{w"</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yvDZE</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vBA</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"Lo&gt;}</a:t>
            </a:r>
            <a:r>
              <a:rPr lang="en-US" sz="1400" i="0" u="none" strike="noStrike" dirty="0" err="1">
                <a:solidFill>
                  <a:srgbClr val="A31515"/>
                </a:solidFill>
                <a:effectLst/>
                <a:highlight>
                  <a:srgbClr val="FFFFFF"/>
                </a:highlight>
                <a:latin typeface="Courier New" panose="02070309020205020404" pitchFamily="49" charset="0"/>
              </a:rPr>
              <a:t>KcqdYrWqKxzKtW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DXRwsfcUaT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KXw</a:t>
            </a:r>
            <a:r>
              <a:rPr lang="en-US" sz="1400" i="0" u="none" strike="noStrike" dirty="0">
                <a:solidFill>
                  <a:srgbClr val="A31515"/>
                </a:solidFill>
                <a:effectLst/>
                <a:highlight>
                  <a:srgbClr val="FFFFFF"/>
                </a:highlight>
                <a:latin typeface="Courier New" panose="02070309020205020404" pitchFamily="49" charset="0"/>
              </a:rPr>
              <a:t>{Y"</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RsFwsFwsFw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zaqyaz|FmMpyaoyI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cuUw</a:t>
            </a:r>
            <a:r>
              <a:rPr lang="en-US" sz="1400" i="0" u="none" strike="noStrike" dirty="0">
                <a:solidFill>
                  <a:srgbClr val="A31515"/>
                </a:solidFill>
                <a:effectLst/>
                <a:highlight>
                  <a:srgbClr val="FFFFFF"/>
                </a:highlight>
                <a:latin typeface="Courier New" panose="02070309020205020404" pitchFamily="49" charset="0"/>
              </a:rPr>
              <a:t>{J"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[_/6]   -62&gt;&gt;_++%6&amp;1?r[q]:l[q])-99;</a:t>
            </a:r>
            <a:r>
              <a:rPr lang="en-US" sz="1400" i="0" u="none" strike="noStrike" dirty="0">
                <a:solidFill>
                  <a:srgbClr val="0000FF"/>
                </a:solidFill>
                <a:effectLst/>
                <a:highlight>
                  <a:srgbClr val="FFFFFF"/>
                </a:highlight>
                <a:latin typeface="Courier New" panose="02070309020205020404" pitchFamily="49" charset="0"/>
              </a:rPr>
              <a:t>return</a:t>
            </a:r>
            <a:r>
              <a:rPr lang="en-US" sz="1400" i="0" u="none" strike="noStrike" dirty="0">
                <a:solidFill>
                  <a:srgbClr val="3B3B3B"/>
                </a:solidFill>
                <a:effectLst/>
                <a:highlight>
                  <a:srgbClr val="FFFFFF"/>
                </a:highlight>
                <a:latin typeface="Courier New" panose="02070309020205020404" pitchFamily="49" charset="0"/>
              </a:rPr>
              <a:t> q;}E(a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   (o=x=</a:t>
            </a:r>
            <a:r>
              <a:rPr lang="en-US" sz="1400" i="0" u="none" strike="noStrike" dirty="0" err="1">
                <a:solidFill>
                  <a:srgbClr val="3B3B3B"/>
                </a:solidFill>
                <a:effectLst/>
                <a:highlight>
                  <a:srgbClr val="FFFFFF"/>
                </a:highlight>
                <a:latin typeface="Courier New" panose="02070309020205020404" pitchFamily="49" charset="0"/>
              </a:rPr>
              <a:t>a,y</a:t>
            </a:r>
            <a:r>
              <a:rPr lang="en-US" sz="1400" i="0" u="none" strike="noStrike" dirty="0">
                <a:solidFill>
                  <a:srgbClr val="3B3B3B"/>
                </a:solidFill>
                <a:effectLst/>
                <a:highlight>
                  <a:srgbClr val="FFFFFF"/>
                </a:highlight>
                <a:latin typeface="Courier New" panose="02070309020205020404" pitchFamily="49" charset="0"/>
              </a:rPr>
              <a:t>=0,_=0;_        &lt;1006;)a=</a:t>
            </a:r>
            <a:r>
              <a:rPr lang="en-US" sz="1400" i="0" u="none" strike="noStrike" dirty="0">
                <a:solidFill>
                  <a:srgbClr val="A31515"/>
                </a:solidFill>
                <a:effectLst/>
                <a:highlight>
                  <a:srgbClr val="FFFFFF"/>
                </a:highlight>
                <a:latin typeface="Courier New" panose="02070309020205020404" pitchFamily="49" charset="0"/>
              </a:rPr>
              <a:t>" /\\\n"</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[c(6,</a:t>
            </a:r>
            <a:r>
              <a:rPr lang="en-US" sz="1400" i="0" u="none" strike="noStrike" dirty="0">
                <a:solidFill>
                  <a:srgbClr val="A31515"/>
                </a:solidFill>
                <a:effectLst/>
                <a:highlight>
                  <a:srgbClr val="FFFFFF"/>
                </a:highlight>
                <a:latin typeface="Courier New" panose="02070309020205020404" pitchFamily="49" charset="0"/>
              </a:rPr>
              <a:t>"b"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"cd\\a[g"</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fh</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)+8], p(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"&amp;'()*+,-.1"</a:t>
            </a:r>
            <a:r>
              <a:rPr lang="en-US" sz="1400" i="0" u="none" strike="noStrike" dirty="0">
                <a:solidFill>
                  <a:srgbClr val="3B3B3B"/>
                </a:solidFill>
                <a:effectLst/>
                <a:highlight>
                  <a:srgbClr val="FFFFFF"/>
                </a:highlight>
                <a:latin typeface="Courier New" panose="02070309020205020404" pitchFamily="49" charset="0"/>
              </a:rPr>
              <a:t>[   c(11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"_ac[]\\</a:t>
            </a:r>
            <a:r>
              <a:rPr lang="en-US" sz="1400" i="0" u="none" strike="noStrike" dirty="0" err="1">
                <a:solidFill>
                  <a:srgbClr val="A31515"/>
                </a:solidFill>
                <a:effectLst/>
                <a:highlight>
                  <a:srgbClr val="FFFFFF"/>
                </a:highlight>
                <a:latin typeface="Courier New" panose="02070309020205020404" pitchFamily="49" charset="0"/>
              </a:rPr>
              <a:t>YZi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jkm</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bd^efghXWlV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)+13</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]-34,a);}main   (</a:t>
            </a:r>
            <a:r>
              <a:rPr lang="en-US" sz="1400" i="0" u="none" strike="noStrike" dirty="0" err="1">
                <a:solidFill>
                  <a:srgbClr val="3B3B3B"/>
                </a:solidFill>
                <a:effectLst/>
                <a:highlight>
                  <a:srgbClr val="FFFFFF"/>
                </a:highlight>
                <a:latin typeface="Courier New" panose="02070309020205020404" pitchFamily="49" charset="0"/>
              </a:rPr>
              <a:t>k,Z</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z[1920]  ,A=0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,B=0  ,</a:t>
            </a:r>
            <a:r>
              <a:rPr lang="en-US" sz="1400" i="0" u="none" strike="noStrike" dirty="0" err="1">
                <a:solidFill>
                  <a:srgbClr val="3B3B3B"/>
                </a:solidFill>
                <a:effectLst/>
                <a:highlight>
                  <a:srgbClr val="FFFFFF"/>
                </a:highlight>
                <a:latin typeface="Courier New" panose="02070309020205020404" pitchFamily="49" charset="0"/>
              </a:rPr>
              <a:t>i,j</a:t>
            </a:r>
            <a:r>
              <a:rPr lang="en-US" sz="1400" i="0" u="none" strike="noStrike" dirty="0">
                <a:solidFill>
                  <a:srgbClr val="3B3B3B"/>
                </a:solidFill>
                <a:effectLst/>
                <a:highlight>
                  <a:srgbClr val="FFFFFF"/>
                </a:highlight>
                <a:latin typeface="Courier New" panose="02070309020205020404" pitchFamily="49" charset="0"/>
              </a:rPr>
              <a:t>; puts(</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"[2J"</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e=sin(A         ),  n=   sin(B),g=cos(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A),m   =cos(B);</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=0;k&lt;   1840;k++)y=-k</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/80-   10,o=41+(k%80-              40)*1.3/</a:t>
            </a:r>
            <a:r>
              <a:rPr lang="en-US" sz="1400" i="0" u="none" strike="noStrike" dirty="0" err="1">
                <a:solidFill>
                  <a:srgbClr val="3B3B3B"/>
                </a:solidFill>
                <a:effectLst/>
                <a:highlight>
                  <a:srgbClr val="FFFFFF"/>
                </a:highlight>
                <a:latin typeface="Courier New" panose="02070309020205020404" pitchFamily="49" charset="0"/>
              </a:rPr>
              <a:t>y+n,N</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A-100.0/y, b[k]=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[o+N&amp;1],z[k]   =0;E(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80-(</a:t>
            </a:r>
            <a:r>
              <a:rPr lang="en-US" sz="1400" i="0" u="none" strike="noStrike" dirty="0">
                <a:solidFill>
                  <a:srgbClr val="0000FF"/>
                </a:solidFill>
                <a:effectLst/>
                <a:highlight>
                  <a:srgbClr val="FFFFFF"/>
                </a:highlight>
                <a:latin typeface="Courier New" panose="02070309020205020404" pitchFamily="49" charset="0"/>
              </a:rPr>
              <a:t>int</a:t>
            </a:r>
            <a:r>
              <a:rPr lang="en-US" sz="1400" i="0" u="none" strike="noStrike" dirty="0">
                <a:solidFill>
                  <a:srgbClr val="3B3B3B"/>
                </a:solidFill>
                <a:effectLst/>
                <a:highlight>
                  <a:srgbClr val="FFFFFF"/>
                </a:highlight>
                <a:latin typeface="Courier New" panose="02070309020205020404" pitchFamily="49" charset="0"/>
              </a:rPr>
              <a:t>)(9*B)%250);</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(j=0;6.28&gt;</a:t>
            </a:r>
            <a:r>
              <a:rPr lang="en-US" sz="1400" i="0" u="none" strike="noStrike" dirty="0" err="1">
                <a:solidFill>
                  <a:srgbClr val="3B3B3B"/>
                </a:solidFill>
                <a:effectLst/>
                <a:highlight>
                  <a:srgbClr val="FFFFFF"/>
                </a:highlight>
                <a:latin typeface="Courier New" panose="02070309020205020404" pitchFamily="49" charset="0"/>
              </a:rPr>
              <a:t>j;j</a:t>
            </a:r>
            <a:r>
              <a:rPr lang="en-US" sz="1400" i="0" u="none" strike="noStrike" dirty="0">
                <a:solidFill>
                  <a:srgbClr val="3B3B3B"/>
                </a:solidFill>
                <a:effectLst/>
                <a:highlight>
                  <a:srgbClr val="FFFFFF"/>
                </a:highlight>
                <a:latin typeface="Courier New" panose="02070309020205020404" pitchFamily="49" charset="0"/>
              </a:rPr>
              <a:t>+=0.07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=0;6.28&gt;</a:t>
            </a:r>
            <a:r>
              <a:rPr lang="en-US" sz="1400" i="0" u="none" strike="noStrike" dirty="0" err="1">
                <a:solidFill>
                  <a:srgbClr val="3B3B3B"/>
                </a:solidFill>
                <a:effectLst/>
                <a:highlight>
                  <a:srgbClr val="FFFFFF"/>
                </a:highlight>
                <a:latin typeface="Courier New" panose="02070309020205020404" pitchFamily="49" charset="0"/>
              </a:rPr>
              <a:t>i;i</a:t>
            </a:r>
            <a:r>
              <a:rPr lang="en-US" sz="1400" i="0" u="none" strike="noStrike" dirty="0">
                <a:solidFill>
                  <a:srgbClr val="3B3B3B"/>
                </a:solidFill>
                <a:effectLst/>
                <a:highlight>
                  <a:srgbClr val="FFFFFF"/>
                </a:highlight>
                <a:latin typeface="Courier New" panose="02070309020205020404" pitchFamily="49" charset="0"/>
              </a:rPr>
              <a:t>+=0.02)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c=sin(</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),d   =cos(j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),f=sin(j),h=d+2,D=15/(c*h*</a:t>
            </a:r>
            <a:r>
              <a:rPr lang="en-US" sz="1400" i="0" u="none" strike="noStrike" dirty="0" err="1">
                <a:solidFill>
                  <a:srgbClr val="3B3B3B"/>
                </a:solidFill>
                <a:effectLst/>
                <a:highlight>
                  <a:srgbClr val="FFFFFF"/>
                </a:highlight>
                <a:latin typeface="Courier New" panose="02070309020205020404" pitchFamily="49" charset="0"/>
              </a:rPr>
              <a:t>e+f</a:t>
            </a:r>
            <a:r>
              <a:rPr lang="en-US" sz="1400" i="0" u="none" strike="noStrike" dirty="0">
                <a:solidFill>
                  <a:srgbClr val="3B3B3B"/>
                </a:solidFill>
                <a:effectLst/>
                <a:highlight>
                  <a:srgbClr val="FFFFFF"/>
                </a:highlight>
                <a:latin typeface="Courier New" panose="02070309020205020404" pitchFamily="49" charset="0"/>
              </a:rPr>
              <a:t>*g+5    ),l=cos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),t=c     *h*g-f*</a:t>
            </a:r>
            <a:r>
              <a:rPr lang="en-US" sz="1400" i="0" u="none" strike="noStrike" dirty="0" err="1">
                <a:solidFill>
                  <a:srgbClr val="3B3B3B"/>
                </a:solidFill>
                <a:effectLst/>
                <a:highlight>
                  <a:srgbClr val="FFFFFF"/>
                </a:highlight>
                <a:latin typeface="Courier New" panose="02070309020205020404" pitchFamily="49" charset="0"/>
              </a:rPr>
              <a:t>e;x</a:t>
            </a:r>
            <a:r>
              <a:rPr lang="en-US" sz="1400" i="0" u="none" strike="noStrike" dirty="0">
                <a:solidFill>
                  <a:srgbClr val="3B3B3B"/>
                </a:solidFill>
                <a:effectLst/>
                <a:highlight>
                  <a:srgbClr val="FFFFFF"/>
                </a:highlight>
                <a:latin typeface="Courier New" panose="02070309020205020404" pitchFamily="49" charset="0"/>
              </a:rPr>
              <a:t>=40+2*D*(l*h*m-t*n),y=   12</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+D*(l*h       *</a:t>
            </a:r>
            <a:r>
              <a:rPr lang="en-US" sz="1400" i="0" u="none" strike="noStrike" dirty="0" err="1">
                <a:solidFill>
                  <a:srgbClr val="3B3B3B"/>
                </a:solidFill>
                <a:effectLst/>
                <a:highlight>
                  <a:srgbClr val="FFFFFF"/>
                </a:highlight>
                <a:latin typeface="Courier New" panose="02070309020205020404" pitchFamily="49" charset="0"/>
              </a:rPr>
              <a:t>n+t</a:t>
            </a:r>
            <a:r>
              <a:rPr lang="en-US" sz="1400" i="0" u="none" strike="noStrike" dirty="0">
                <a:solidFill>
                  <a:srgbClr val="3B3B3B"/>
                </a:solidFill>
                <a:effectLst/>
                <a:highlight>
                  <a:srgbClr val="FFFFFF"/>
                </a:highlight>
                <a:latin typeface="Courier New" panose="02070309020205020404" pitchFamily="49" charset="0"/>
              </a:rPr>
              <a:t>*m),o=x+80*</a:t>
            </a:r>
            <a:r>
              <a:rPr lang="en-US" sz="1400" i="0" u="none" strike="noStrike" dirty="0" err="1">
                <a:solidFill>
                  <a:srgbClr val="3B3B3B"/>
                </a:solidFill>
                <a:effectLst/>
                <a:highlight>
                  <a:srgbClr val="FFFFFF"/>
                </a:highlight>
                <a:latin typeface="Courier New" panose="02070309020205020404" pitchFamily="49" charset="0"/>
              </a:rPr>
              <a:t>y,N</a:t>
            </a:r>
            <a:r>
              <a:rPr lang="en-US" sz="1400" i="0" u="none" strike="noStrike" dirty="0">
                <a:solidFill>
                  <a:srgbClr val="3B3B3B"/>
                </a:solidFill>
                <a:effectLst/>
                <a:highlight>
                  <a:srgbClr val="FFFFFF"/>
                </a:highlight>
                <a:latin typeface="Courier New" panose="02070309020205020404" pitchFamily="49" charset="0"/>
              </a:rPr>
              <a:t>=8*((f*e-c    *d*</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g)*m-c*         d*e-f*g-l*d*n);</a:t>
            </a:r>
            <a:r>
              <a:rPr lang="en-US" sz="1400" i="0" u="none" strike="noStrike" dirty="0">
                <a:solidFill>
                  <a:srgbClr val="0000FF"/>
                </a:solidFill>
                <a:effectLst/>
                <a:highlight>
                  <a:srgbClr val="FFFFFF"/>
                </a:highlight>
                <a:latin typeface="Courier New" panose="02070309020205020404" pitchFamily="49" charset="0"/>
              </a:rPr>
              <a:t>if</a:t>
            </a:r>
            <a:r>
              <a:rPr lang="en-US" sz="1400" i="0" u="none" strike="noStrike" dirty="0">
                <a:solidFill>
                  <a:srgbClr val="3B3B3B"/>
                </a:solidFill>
                <a:effectLst/>
                <a:highlight>
                  <a:srgbClr val="FFFFFF"/>
                </a:highlight>
                <a:latin typeface="Courier New" panose="02070309020205020404" pitchFamily="49" charset="0"/>
              </a:rPr>
              <a:t>(D&gt;z[o]    )z[o]</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D,b</a:t>
            </a:r>
            <a:r>
              <a:rPr lang="en-US" sz="1400" i="0" u="none" strike="noStrike" dirty="0">
                <a:solidFill>
                  <a:srgbClr val="3B3B3B"/>
                </a:solidFill>
                <a:effectLst/>
                <a:highlight>
                  <a:srgbClr val="FFFFFF"/>
                </a:highlight>
                <a:latin typeface="Courier New" panose="02070309020205020404" pitchFamily="49" charset="0"/>
              </a:rPr>
              <a:t>[o]             =</a:t>
            </a:r>
            <a:r>
              <a:rPr lang="en-US" sz="1400" i="0" u="none" strike="noStrike" dirty="0">
                <a:solidFill>
                  <a:srgbClr val="A31515"/>
                </a:solidFill>
                <a:effectLst/>
                <a:highlight>
                  <a:srgbClr val="FFFFFF"/>
                </a:highlight>
                <a:latin typeface="Courier New" panose="02070309020205020404" pitchFamily="49" charset="0"/>
              </a:rPr>
              <a:t>" ..,,-++=#$@"</a:t>
            </a:r>
            <a:r>
              <a:rPr lang="en-US" sz="1400" i="0" u="none" strike="noStrike" dirty="0">
                <a:solidFill>
                  <a:srgbClr val="3B3B3B"/>
                </a:solidFill>
                <a:effectLst/>
                <a:highlight>
                  <a:srgbClr val="FFFFFF"/>
                </a:highlight>
                <a:latin typeface="Courier New" panose="02070309020205020404" pitchFamily="49" charset="0"/>
              </a:rPr>
              <a:t>[      N&gt;0?N:0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  }                                   </a:t>
            </a:r>
            <a:r>
              <a:rPr lang="en-US" sz="1400" i="0" u="none" strike="noStrike" dirty="0" err="1">
                <a:solidFill>
                  <a:srgbClr val="3B3B3B"/>
                </a:solidFill>
                <a:effectLst/>
                <a:highlight>
                  <a:srgbClr val="FFFFFF"/>
                </a:highlight>
                <a:latin typeface="Courier New" panose="02070309020205020404" pitchFamily="49" charset="0"/>
              </a:rPr>
              <a:t>printf</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"H"</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=1;1841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&gt;</a:t>
            </a:r>
            <a:r>
              <a:rPr lang="en-US" sz="1400" i="0" u="none" strike="noStrike" dirty="0" err="1">
                <a:solidFill>
                  <a:srgbClr val="3B3B3B"/>
                </a:solidFill>
                <a:effectLst/>
                <a:highlight>
                  <a:srgbClr val="FFFFFF"/>
                </a:highlight>
                <a:latin typeface="Courier New" panose="02070309020205020404" pitchFamily="49" charset="0"/>
              </a:rPr>
              <a:t>k;k</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putchar</a:t>
            </a:r>
            <a:r>
              <a:rPr lang="en-US" sz="1400" i="0" u="none" strike="noStrike" dirty="0">
                <a:solidFill>
                  <a:srgbClr val="3B3B3B"/>
                </a:solidFill>
                <a:effectLst/>
                <a:highlight>
                  <a:srgbClr val="FFFFFF"/>
                </a:highlight>
                <a:latin typeface="Courier New" panose="02070309020205020404" pitchFamily="49" charset="0"/>
              </a:rPr>
              <a:t>       (k%80?b       [k]:10)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 +=       0.053;B       +=0.037       ;  }  }</a:t>
            </a:r>
            <a:endParaRPr lang="en-US" sz="1400" dirty="0">
              <a:effectLst/>
              <a:highlight>
                <a:srgbClr val="FFFFFF"/>
              </a:highlight>
            </a:endParaRPr>
          </a:p>
          <a:p>
            <a:br>
              <a:rPr lang="en-US" sz="1400" dirty="0"/>
            </a:br>
            <a:endParaRPr lang="en-US" sz="1400" dirty="0"/>
          </a:p>
        </p:txBody>
      </p:sp>
      <p:sp>
        <p:nvSpPr>
          <p:cNvPr id="2" name="TextBox 1">
            <a:extLst>
              <a:ext uri="{FF2B5EF4-FFF2-40B4-BE49-F238E27FC236}">
                <a16:creationId xmlns:a16="http://schemas.microsoft.com/office/drawing/2014/main" id="{5588FD7C-2061-3E55-47DB-2CAC2E4024EB}"/>
              </a:ext>
            </a:extLst>
          </p:cNvPr>
          <p:cNvSpPr txBox="1"/>
          <p:nvPr/>
        </p:nvSpPr>
        <p:spPr>
          <a:xfrm>
            <a:off x="6286500" y="304800"/>
            <a:ext cx="5664200" cy="2308324"/>
          </a:xfrm>
          <a:prstGeom prst="rect">
            <a:avLst/>
          </a:prstGeom>
          <a:noFill/>
        </p:spPr>
        <p:txBody>
          <a:bodyPr wrap="square" rtlCol="0">
            <a:spAutoFit/>
          </a:bodyPr>
          <a:lstStyle/>
          <a:p>
            <a:r>
              <a:rPr lang="en-US" sz="2400" dirty="0"/>
              <a:t>But how does it work?</a:t>
            </a:r>
          </a:p>
          <a:p>
            <a:endParaRPr lang="en-US" sz="2400" dirty="0"/>
          </a:p>
          <a:p>
            <a:r>
              <a:rPr lang="en-US" sz="2400" dirty="0"/>
              <a:t>If we can make it maintainable, we fear no legacy code</a:t>
            </a:r>
          </a:p>
          <a:p>
            <a:endParaRPr lang="en-US" sz="2400" dirty="0"/>
          </a:p>
          <a:p>
            <a:r>
              <a:rPr lang="en-US" sz="2400" dirty="0"/>
              <a:t>The tools that help me here are tools I trust</a:t>
            </a:r>
          </a:p>
        </p:txBody>
      </p:sp>
    </p:spTree>
    <p:extLst>
      <p:ext uri="{BB962C8B-B14F-4D97-AF65-F5344CB8AC3E}">
        <p14:creationId xmlns:p14="http://schemas.microsoft.com/office/powerpoint/2010/main" val="21655275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B92FB-749D-5B32-7B70-4B842B64434B}"/>
              </a:ext>
            </a:extLst>
          </p:cNvPr>
          <p:cNvSpPr txBox="1"/>
          <p:nvPr/>
        </p:nvSpPr>
        <p:spPr>
          <a:xfrm>
            <a:off x="1841261" y="2314097"/>
            <a:ext cx="9272587" cy="2062103"/>
          </a:xfrm>
          <a:prstGeom prst="rect">
            <a:avLst/>
          </a:prstGeom>
          <a:noFill/>
        </p:spPr>
        <p:txBody>
          <a:bodyPr wrap="square" rtlCol="0">
            <a:spAutoFit/>
          </a:bodyPr>
          <a:lstStyle/>
          <a:p>
            <a:r>
              <a:rPr lang="en-US" sz="3200" b="0" i="0" dirty="0">
                <a:effectLst/>
              </a:rPr>
              <a:t>The dominant approaches using AI Language Models for software development are fundamentally flawed</a:t>
            </a:r>
          </a:p>
          <a:p>
            <a:endParaRPr lang="en-US" sz="3200" dirty="0">
              <a:effectLst/>
            </a:endParaRPr>
          </a:p>
          <a:p>
            <a:pPr>
              <a:buFont typeface="Arial" panose="020B0604020202020204" pitchFamily="34" charset="0"/>
              <a:buChar char="•"/>
            </a:pPr>
            <a:r>
              <a:rPr lang="en-US" sz="3200" b="0" i="0" dirty="0">
                <a:effectLst/>
              </a:rPr>
              <a:t>They assume LLMs can reliably write code</a:t>
            </a:r>
            <a:endParaRPr lang="en-US" sz="3200" dirty="0"/>
          </a:p>
        </p:txBody>
      </p:sp>
      <p:sp>
        <p:nvSpPr>
          <p:cNvPr id="3" name="TextBox 2">
            <a:extLst>
              <a:ext uri="{FF2B5EF4-FFF2-40B4-BE49-F238E27FC236}">
                <a16:creationId xmlns:a16="http://schemas.microsoft.com/office/drawing/2014/main" id="{AA07E546-B5F3-EB29-D9E3-75E7D7A5AF55}"/>
              </a:ext>
            </a:extLst>
          </p:cNvPr>
          <p:cNvSpPr txBox="1"/>
          <p:nvPr/>
        </p:nvSpPr>
        <p:spPr>
          <a:xfrm>
            <a:off x="3430587" y="912192"/>
            <a:ext cx="5330825" cy="707886"/>
          </a:xfrm>
          <a:prstGeom prst="rect">
            <a:avLst/>
          </a:prstGeom>
          <a:noFill/>
        </p:spPr>
        <p:txBody>
          <a:bodyPr wrap="square" rtlCol="0">
            <a:spAutoFit/>
          </a:bodyPr>
          <a:lstStyle/>
          <a:p>
            <a:r>
              <a:rPr lang="en-US" sz="4000" b="1" dirty="0">
                <a:latin typeface="+mj-lt"/>
              </a:rPr>
              <a:t>The Future of AI Coding</a:t>
            </a:r>
          </a:p>
        </p:txBody>
      </p:sp>
    </p:spTree>
    <p:extLst>
      <p:ext uri="{BB962C8B-B14F-4D97-AF65-F5344CB8AC3E}">
        <p14:creationId xmlns:p14="http://schemas.microsoft.com/office/powerpoint/2010/main" val="877509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B92FB-749D-5B32-7B70-4B842B64434B}"/>
              </a:ext>
            </a:extLst>
          </p:cNvPr>
          <p:cNvSpPr txBox="1"/>
          <p:nvPr/>
        </p:nvSpPr>
        <p:spPr>
          <a:xfrm>
            <a:off x="1841261" y="2314097"/>
            <a:ext cx="9272587" cy="3129439"/>
          </a:xfrm>
          <a:prstGeom prst="rect">
            <a:avLst/>
          </a:prstGeom>
          <a:noFill/>
        </p:spPr>
        <p:txBody>
          <a:bodyPr wrap="square" rtlCol="0">
            <a:spAutoFit/>
          </a:bodyPr>
          <a:lstStyle/>
          <a:p>
            <a:r>
              <a:rPr lang="en-US" sz="3200" b="0" i="0" dirty="0">
                <a:effectLst/>
              </a:rPr>
              <a:t>The dominant approaches using AI Language Models for software development are fundamentally flawed</a:t>
            </a:r>
          </a:p>
          <a:p>
            <a:endParaRPr lang="en-US" sz="3200" dirty="0">
              <a:effectLst/>
            </a:endParaRPr>
          </a:p>
          <a:p>
            <a:pPr>
              <a:buFont typeface="Arial" panose="020B0604020202020204" pitchFamily="34" charset="0"/>
              <a:buChar char="•"/>
            </a:pPr>
            <a:r>
              <a:rPr lang="en-US" sz="3200" b="0" i="0" dirty="0">
                <a:effectLst/>
              </a:rPr>
              <a:t>They assume LLMs can reliably write code</a:t>
            </a:r>
            <a:endParaRPr lang="en-US" sz="3200" dirty="0"/>
          </a:p>
          <a:p>
            <a:pPr>
              <a:buFont typeface="Arial" panose="020B0604020202020204" pitchFamily="34" charset="0"/>
              <a:buChar char="•"/>
            </a:pPr>
            <a:r>
              <a:rPr lang="en-US" sz="3200" b="0" i="0" dirty="0">
                <a:effectLst/>
              </a:rPr>
              <a:t>They assume writing new code is the problem</a:t>
            </a:r>
            <a:endParaRPr lang="en-US" sz="3200" dirty="0"/>
          </a:p>
          <a:p>
            <a:endParaRPr lang="en-US" sz="3200" dirty="0"/>
          </a:p>
        </p:txBody>
      </p:sp>
      <p:sp>
        <p:nvSpPr>
          <p:cNvPr id="3" name="TextBox 2">
            <a:extLst>
              <a:ext uri="{FF2B5EF4-FFF2-40B4-BE49-F238E27FC236}">
                <a16:creationId xmlns:a16="http://schemas.microsoft.com/office/drawing/2014/main" id="{AA07E546-B5F3-EB29-D9E3-75E7D7A5AF55}"/>
              </a:ext>
            </a:extLst>
          </p:cNvPr>
          <p:cNvSpPr txBox="1"/>
          <p:nvPr/>
        </p:nvSpPr>
        <p:spPr>
          <a:xfrm>
            <a:off x="3430587" y="912192"/>
            <a:ext cx="5330825" cy="707886"/>
          </a:xfrm>
          <a:prstGeom prst="rect">
            <a:avLst/>
          </a:prstGeom>
          <a:noFill/>
        </p:spPr>
        <p:txBody>
          <a:bodyPr wrap="square" rtlCol="0">
            <a:spAutoFit/>
          </a:bodyPr>
          <a:lstStyle/>
          <a:p>
            <a:r>
              <a:rPr lang="en-US" sz="4000" b="1" dirty="0">
                <a:latin typeface="+mj-lt"/>
              </a:rPr>
              <a:t>The Future of AI Coding</a:t>
            </a:r>
          </a:p>
        </p:txBody>
      </p:sp>
    </p:spTree>
    <p:extLst>
      <p:ext uri="{BB962C8B-B14F-4D97-AF65-F5344CB8AC3E}">
        <p14:creationId xmlns:p14="http://schemas.microsoft.com/office/powerpoint/2010/main" val="41425209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B92FB-749D-5B32-7B70-4B842B64434B}"/>
              </a:ext>
            </a:extLst>
          </p:cNvPr>
          <p:cNvSpPr txBox="1"/>
          <p:nvPr/>
        </p:nvSpPr>
        <p:spPr>
          <a:xfrm>
            <a:off x="3278981" y="2895868"/>
            <a:ext cx="5634037" cy="1323439"/>
          </a:xfrm>
          <a:prstGeom prst="rect">
            <a:avLst/>
          </a:prstGeom>
          <a:noFill/>
        </p:spPr>
        <p:txBody>
          <a:bodyPr wrap="square" rtlCol="0">
            <a:spAutoFit/>
          </a:bodyPr>
          <a:lstStyle/>
          <a:p>
            <a:r>
              <a:rPr lang="en-US" sz="8000" b="0" i="0" dirty="0">
                <a:effectLst/>
                <a:latin typeface="+mj-lt"/>
              </a:rPr>
              <a:t>We need you</a:t>
            </a:r>
            <a:endParaRPr lang="en-US" sz="8000" dirty="0">
              <a:latin typeface="+mj-lt"/>
            </a:endParaRPr>
          </a:p>
        </p:txBody>
      </p:sp>
    </p:spTree>
    <p:extLst>
      <p:ext uri="{BB962C8B-B14F-4D97-AF65-F5344CB8AC3E}">
        <p14:creationId xmlns:p14="http://schemas.microsoft.com/office/powerpoint/2010/main" val="31382383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 Picture 4" descr="A screenshot of a video game&#10;&#10;Description automatically generated">
            <a:extLst>
              <a:ext uri="{FF2B5EF4-FFF2-40B4-BE49-F238E27FC236}">
                <a16:creationId xmlns:a16="http://schemas.microsoft.com/office/drawing/2014/main" id="{0FAD1244-50D8-6452-A4EF-9D1CE9118EC0}"/>
              </a:ext>
            </a:extLst>
          </p:cNvPr>
          <p:cNvPicPr>
            <a:picLocks noChangeAspect="1"/>
          </p:cNvPicPr>
          <p:nvPr/>
        </p:nvPicPr>
        <p:blipFill rotWithShape="1">
          <a:blip r:embed="rId2"/>
          <a:srcRect b="35370"/>
          <a:stretch/>
        </p:blipFill>
        <p:spPr>
          <a:xfrm>
            <a:off x="106002" y="527858"/>
            <a:ext cx="11979995" cy="5802284"/>
          </a:xfrm>
          <a:prstGeom prst="rect">
            <a:avLst/>
          </a:prstGeom>
        </p:spPr>
      </p:pic>
    </p:spTree>
    <p:extLst>
      <p:ext uri="{BB962C8B-B14F-4D97-AF65-F5344CB8AC3E}">
        <p14:creationId xmlns:p14="http://schemas.microsoft.com/office/powerpoint/2010/main" val="19675333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 Picture 4" descr="A screenshot of a video game&#10;&#10;Description automatically generated">
            <a:extLst>
              <a:ext uri="{FF2B5EF4-FFF2-40B4-BE49-F238E27FC236}">
                <a16:creationId xmlns:a16="http://schemas.microsoft.com/office/drawing/2014/main" id="{0FAD1244-50D8-6452-A4EF-9D1CE9118EC0}"/>
              </a:ext>
            </a:extLst>
          </p:cNvPr>
          <p:cNvPicPr>
            <a:picLocks noChangeAspect="1"/>
          </p:cNvPicPr>
          <p:nvPr/>
        </p:nvPicPr>
        <p:blipFill rotWithShape="1">
          <a:blip r:embed="rId2"/>
          <a:srcRect t="68148"/>
          <a:stretch/>
        </p:blipFill>
        <p:spPr>
          <a:xfrm>
            <a:off x="212005" y="1629294"/>
            <a:ext cx="11979995" cy="2859577"/>
          </a:xfrm>
          <a:prstGeom prst="rect">
            <a:avLst/>
          </a:prstGeom>
        </p:spPr>
      </p:pic>
    </p:spTree>
    <p:extLst>
      <p:ext uri="{BB962C8B-B14F-4D97-AF65-F5344CB8AC3E}">
        <p14:creationId xmlns:p14="http://schemas.microsoft.com/office/powerpoint/2010/main" val="1068260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message&#10;&#10;Description automatically generated">
            <a:extLst>
              <a:ext uri="{FF2B5EF4-FFF2-40B4-BE49-F238E27FC236}">
                <a16:creationId xmlns:a16="http://schemas.microsoft.com/office/drawing/2014/main" id="{4BDF4BCB-D544-CE49-4ABD-2AD51375FF07}"/>
              </a:ext>
            </a:extLst>
          </p:cNvPr>
          <p:cNvPicPr>
            <a:picLocks noChangeAspect="1"/>
          </p:cNvPicPr>
          <p:nvPr/>
        </p:nvPicPr>
        <p:blipFill rotWithShape="1">
          <a:blip r:embed="rId2"/>
          <a:srcRect b="67486"/>
          <a:stretch/>
        </p:blipFill>
        <p:spPr>
          <a:xfrm>
            <a:off x="319306" y="720741"/>
            <a:ext cx="11255640" cy="1679560"/>
          </a:xfrm>
          <a:prstGeom prst="rect">
            <a:avLst/>
          </a:prstGeom>
        </p:spPr>
      </p:pic>
    </p:spTree>
    <p:extLst>
      <p:ext uri="{BB962C8B-B14F-4D97-AF65-F5344CB8AC3E}">
        <p14:creationId xmlns:p14="http://schemas.microsoft.com/office/powerpoint/2010/main" val="5832746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message&#10;&#10;Description automatically generated">
            <a:extLst>
              <a:ext uri="{FF2B5EF4-FFF2-40B4-BE49-F238E27FC236}">
                <a16:creationId xmlns:a16="http://schemas.microsoft.com/office/drawing/2014/main" id="{4BDF4BCB-D544-CE49-4ABD-2AD51375FF07}"/>
              </a:ext>
            </a:extLst>
          </p:cNvPr>
          <p:cNvPicPr>
            <a:picLocks noChangeAspect="1"/>
          </p:cNvPicPr>
          <p:nvPr/>
        </p:nvPicPr>
        <p:blipFill>
          <a:blip r:embed="rId2"/>
          <a:stretch>
            <a:fillRect/>
          </a:stretch>
        </p:blipFill>
        <p:spPr>
          <a:xfrm>
            <a:off x="319306" y="720740"/>
            <a:ext cx="11255640" cy="5165711"/>
          </a:xfrm>
          <a:prstGeom prst="rect">
            <a:avLst/>
          </a:prstGeom>
        </p:spPr>
      </p:pic>
      <p:sp>
        <p:nvSpPr>
          <p:cNvPr id="2" name="Rounded Rectangle 1">
            <a:extLst>
              <a:ext uri="{FF2B5EF4-FFF2-40B4-BE49-F238E27FC236}">
                <a16:creationId xmlns:a16="http://schemas.microsoft.com/office/drawing/2014/main" id="{1AD6CB75-6982-D6B9-274C-6C36CB4572F2}"/>
              </a:ext>
            </a:extLst>
          </p:cNvPr>
          <p:cNvSpPr/>
          <p:nvPr/>
        </p:nvSpPr>
        <p:spPr>
          <a:xfrm>
            <a:off x="1319484" y="2498138"/>
            <a:ext cx="9939066" cy="830852"/>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2519853"/>
      </p:ext>
    </p:extLst>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587829" y="339635"/>
            <a:ext cx="7766870" cy="6370975"/>
          </a:xfrm>
          <a:prstGeom prst="rect">
            <a:avLst/>
          </a:prstGeom>
          <a:noFill/>
        </p:spPr>
        <p:txBody>
          <a:bodyPr wrap="square" rtlCol="0">
            <a:spAutoFit/>
          </a:bodyPr>
          <a:lstStyle/>
          <a:p>
            <a:pPr rtl="0">
              <a:spcBef>
                <a:spcPts val="0"/>
              </a:spcBef>
              <a:spcAft>
                <a:spcPts val="0"/>
              </a:spcAft>
            </a:pPr>
            <a:r>
              <a:rPr lang="en-US" sz="1100" b="0" i="0" u="none" strike="noStrike" dirty="0">
                <a:solidFill>
                  <a:srgbClr val="3B3B3B"/>
                </a:solidFill>
                <a:effectLst/>
                <a:highlight>
                  <a:srgbClr val="FFFFFF"/>
                </a:highlight>
                <a:latin typeface="Courier New" panose="02070309020205020404" pitchFamily="49" charset="0"/>
              </a:rPr>
              <a:t>_,</a:t>
            </a:r>
            <a:r>
              <a:rPr lang="en-US" sz="1100" b="0" i="0" u="none" strike="noStrike" dirty="0" err="1">
                <a:solidFill>
                  <a:srgbClr val="3B3B3B"/>
                </a:solidFill>
                <a:effectLst/>
                <a:highlight>
                  <a:srgbClr val="FFFFFF"/>
                </a:highlight>
                <a:latin typeface="Courier New" panose="02070309020205020404" pitchFamily="49" charset="0"/>
              </a:rPr>
              <a:t>x,y,o</a:t>
            </a:r>
            <a:r>
              <a:rPr lang="en-US" sz="1100" b="0" i="0" u="none" strike="noStrike" dirty="0">
                <a:solidFill>
                  <a:srgbClr val="3B3B3B"/>
                </a:solidFill>
                <a:effectLst/>
                <a:highlight>
                  <a:srgbClr val="FFFFFF"/>
                </a:highlight>
                <a:latin typeface="Courier New" panose="02070309020205020404" pitchFamily="49" charset="0"/>
              </a:rPr>
              <a:t>       ,</a:t>
            </a:r>
            <a:r>
              <a:rPr lang="en-US" sz="1100" b="0" i="0" u="none" strike="noStrike" dirty="0" err="1">
                <a:solidFill>
                  <a:srgbClr val="3B3B3B"/>
                </a:solidFill>
                <a:effectLst/>
                <a:highlight>
                  <a:srgbClr val="FFFFFF"/>
                </a:highlight>
                <a:latin typeface="Courier New" panose="02070309020205020404" pitchFamily="49" charset="0"/>
              </a:rPr>
              <a:t>N;</a:t>
            </a:r>
            <a:r>
              <a:rPr lang="en-US" sz="1100" b="0" i="0" u="none" strike="noStrike" dirty="0" err="1">
                <a:solidFill>
                  <a:srgbClr val="0000FF"/>
                </a:solidFill>
                <a:effectLst/>
                <a:highlight>
                  <a:srgbClr val="FFFFFF"/>
                </a:highlight>
                <a:latin typeface="Courier New" panose="02070309020205020404" pitchFamily="49" charset="0"/>
              </a:rPr>
              <a:t>char</a:t>
            </a:r>
            <a:r>
              <a:rPr lang="en-US" sz="1100" b="0" i="0" u="none" strike="noStrike" dirty="0">
                <a:solidFill>
                  <a:srgbClr val="3B3B3B"/>
                </a:solidFill>
                <a:effectLst/>
                <a:highlight>
                  <a:srgbClr val="FFFFFF"/>
                </a:highlight>
                <a:latin typeface="Courier New" panose="02070309020205020404" pitchFamily="49" charset="0"/>
              </a:rPr>
              <a:t>       b[1920]       ;p(</a:t>
            </a:r>
            <a:r>
              <a:rPr lang="en-US" sz="1100" b="0" i="0" u="none" strike="noStrike" dirty="0" err="1">
                <a:solidFill>
                  <a:srgbClr val="3B3B3B"/>
                </a:solidFill>
                <a:effectLst/>
                <a:highlight>
                  <a:srgbClr val="FFFFFF"/>
                </a:highlight>
                <a:latin typeface="Courier New" panose="02070309020205020404" pitchFamily="49" charset="0"/>
              </a:rPr>
              <a:t>n,c</a:t>
            </a:r>
            <a:r>
              <a:rPr lang="en-US" sz="1100" b="0" i="0" u="none" strike="noStrike" dirty="0">
                <a:solidFill>
                  <a:srgbClr val="3B3B3B"/>
                </a:solidFill>
                <a:effectLst/>
                <a:highlight>
                  <a:srgbClr val="FFFFFF"/>
                </a:highlight>
                <a:latin typeface="Courier New" panose="02070309020205020404" pitchFamily="49" charset="0"/>
              </a:rPr>
              <a:t>)</a:t>
            </a:r>
            <a:endParaRPr lang="en-US" sz="1100" b="0" dirty="0">
              <a:effectLst/>
              <a:highlight>
                <a:srgbClr val="FFFFFF"/>
              </a:highlight>
            </a:endParaRPr>
          </a:p>
          <a:p>
            <a:pPr rtl="0">
              <a:spcBef>
                <a:spcPts val="0"/>
              </a:spcBef>
              <a:spcAft>
                <a:spcPts val="0"/>
              </a:spcAft>
            </a:pPr>
            <a:r>
              <a:rPr lang="en-US" sz="1100" b="0" i="0" u="none" strike="noStrike" dirty="0">
                <a:solidFill>
                  <a:srgbClr val="3B3B3B"/>
                </a:solidFill>
                <a:effectLst/>
                <a:highlight>
                  <a:srgbClr val="FFFFFF"/>
                </a:highlight>
                <a:latin typeface="Courier New" panose="02070309020205020404" pitchFamily="49" charset="0"/>
              </a:rPr>
              <a:t>{</a:t>
            </a:r>
            <a:r>
              <a:rPr lang="en-US" sz="1100" b="0" i="0" u="none" strike="noStrike" dirty="0">
                <a:solidFill>
                  <a:srgbClr val="0000FF"/>
                </a:solidFill>
                <a:effectLst/>
                <a:highlight>
                  <a:srgbClr val="FFFFFF"/>
                </a:highlight>
                <a:latin typeface="Courier New" panose="02070309020205020404" pitchFamily="49" charset="0"/>
              </a:rPr>
              <a:t>for</a:t>
            </a:r>
            <a:r>
              <a:rPr lang="en-US" sz="1100" b="0" i="0" u="none" strike="noStrike" dirty="0">
                <a:solidFill>
                  <a:srgbClr val="3B3B3B"/>
                </a:solidFill>
                <a:effectLst/>
                <a:highlight>
                  <a:srgbClr val="FFFFFF"/>
                </a:highlight>
                <a:latin typeface="Courier New" panose="02070309020205020404" pitchFamily="49" charset="0"/>
              </a:rPr>
              <a:t>(;n       --;x++)       c==10?y       +=80,x=</a:t>
            </a:r>
            <a:endParaRPr lang="en-US" sz="1100" b="0" dirty="0">
              <a:effectLst/>
              <a:highlight>
                <a:srgbClr val="FFFFFF"/>
              </a:highlight>
            </a:endParaRPr>
          </a:p>
          <a:p>
            <a:pPr rtl="0">
              <a:spcBef>
                <a:spcPts val="0"/>
              </a:spcBef>
              <a:spcAft>
                <a:spcPts val="0"/>
              </a:spcAft>
            </a:pPr>
            <a:r>
              <a:rPr lang="en-US" sz="1100" b="0" i="0" u="none" strike="noStrike" dirty="0">
                <a:solidFill>
                  <a:srgbClr val="3B3B3B"/>
                </a:solidFill>
                <a:effectLst/>
                <a:highlight>
                  <a:srgbClr val="FFFFFF"/>
                </a:highlight>
                <a:latin typeface="Courier New" panose="02070309020205020404" pitchFamily="49" charset="0"/>
              </a:rPr>
              <a:t>o-1:x&gt;=       0?80&gt;x?             c       !=</a:t>
            </a:r>
            <a:r>
              <a:rPr lang="en-US" sz="1100" b="0" i="0" u="none" strike="noStrike" dirty="0">
                <a:solidFill>
                  <a:srgbClr val="A31515"/>
                </a:solidFill>
                <a:effectLst/>
                <a:highlight>
                  <a:srgbClr val="FFFFFF"/>
                </a:highlight>
                <a:latin typeface="Courier New" panose="02070309020205020404" pitchFamily="49" charset="0"/>
              </a:rPr>
              <a:t>'~'</a:t>
            </a:r>
            <a:r>
              <a:rPr lang="en-US" sz="1100" b="0" i="0" u="none" strike="noStrike" dirty="0">
                <a:solidFill>
                  <a:srgbClr val="3B3B3B"/>
                </a:solidFill>
                <a:effectLst/>
                <a:highlight>
                  <a:srgbClr val="FFFFFF"/>
                </a:highlight>
                <a:latin typeface="Courier New" panose="02070309020205020404" pitchFamily="49" charset="0"/>
              </a:rPr>
              <a:t>?b</a:t>
            </a:r>
            <a:endParaRPr lang="en-US" sz="1100" b="0" dirty="0">
              <a:effectLst/>
              <a:highlight>
                <a:srgbClr val="FFFFFF"/>
              </a:highlight>
            </a:endParaRPr>
          </a:p>
          <a:p>
            <a:pPr rtl="0">
              <a:spcBef>
                <a:spcPts val="0"/>
              </a:spcBef>
              <a:spcAft>
                <a:spcPts val="0"/>
              </a:spcAft>
            </a:pPr>
            <a:r>
              <a:rPr lang="en-US" sz="1100" b="0" i="0" u="none" strike="noStrike" dirty="0">
                <a:solidFill>
                  <a:srgbClr val="3B3B3B"/>
                </a:solidFill>
                <a:effectLst/>
                <a:highlight>
                  <a:srgbClr val="FFFFFF"/>
                </a:highlight>
                <a:latin typeface="Courier New" panose="02070309020205020404" pitchFamily="49" charset="0"/>
              </a:rPr>
              <a:t>[</a:t>
            </a:r>
            <a:r>
              <a:rPr lang="en-US" sz="1100" b="0" i="0" u="none" strike="noStrike" dirty="0" err="1">
                <a:solidFill>
                  <a:srgbClr val="3B3B3B"/>
                </a:solidFill>
                <a:effectLst/>
                <a:highlight>
                  <a:srgbClr val="FFFFFF"/>
                </a:highlight>
                <a:latin typeface="Courier New" panose="02070309020205020404" pitchFamily="49" charset="0"/>
              </a:rPr>
              <a:t>y+x</a:t>
            </a:r>
            <a:r>
              <a:rPr lang="en-US" sz="1100" b="0" i="0" u="none" strike="noStrike" dirty="0">
                <a:solidFill>
                  <a:srgbClr val="3B3B3B"/>
                </a:solidFill>
                <a:effectLst/>
                <a:highlight>
                  <a:srgbClr val="FFFFFF"/>
                </a:highlight>
                <a:latin typeface="Courier New" panose="02070309020205020404" pitchFamily="49" charset="0"/>
              </a:rPr>
              <a:t>]=c       :0:                         0:0;}c(</a:t>
            </a:r>
            <a:endParaRPr lang="en-US" sz="1100" b="0" dirty="0">
              <a:effectLst/>
              <a:highlight>
                <a:srgbClr val="FFFFFF"/>
              </a:highlight>
            </a:endParaRPr>
          </a:p>
          <a:p>
            <a:pPr rtl="0">
              <a:spcBef>
                <a:spcPts val="0"/>
              </a:spcBef>
              <a:spcAft>
                <a:spcPts val="0"/>
              </a:spcAft>
            </a:pPr>
            <a:r>
              <a:rPr lang="en-US" sz="1100" b="0" i="0" u="none" strike="noStrike" dirty="0">
                <a:solidFill>
                  <a:srgbClr val="3B3B3B"/>
                </a:solidFill>
                <a:effectLst/>
                <a:highlight>
                  <a:srgbClr val="FFFFFF"/>
                </a:highlight>
                <a:latin typeface="Courier New" panose="02070309020205020404" pitchFamily="49" charset="0"/>
              </a:rPr>
              <a:t>      </a:t>
            </a:r>
            <a:r>
              <a:rPr lang="en-US" sz="1100" b="0" i="0" u="none" strike="noStrike" dirty="0" err="1">
                <a:solidFill>
                  <a:srgbClr val="3B3B3B"/>
                </a:solidFill>
                <a:effectLst/>
                <a:highlight>
                  <a:srgbClr val="FFFFFF"/>
                </a:highlight>
                <a:latin typeface="Courier New" panose="02070309020205020404" pitchFamily="49" charset="0"/>
              </a:rPr>
              <a:t>q,l,r</a:t>
            </a:r>
            <a:r>
              <a:rPr lang="en-US" sz="1100" b="0" i="0" u="none" strike="noStrike" dirty="0">
                <a:solidFill>
                  <a:srgbClr val="3B3B3B"/>
                </a:solidFill>
                <a:effectLst/>
                <a:highlight>
                  <a:srgbClr val="FFFFFF"/>
                </a:highlight>
                <a:latin typeface="Courier New" panose="02070309020205020404" pitchFamily="49" charset="0"/>
              </a:rPr>
              <a:t>)       </a:t>
            </a:r>
            <a:r>
              <a:rPr lang="en-US" sz="1100" b="0" i="0" u="none" strike="noStrike" dirty="0">
                <a:solidFill>
                  <a:srgbClr val="0000FF"/>
                </a:solidFill>
                <a:effectLst/>
                <a:highlight>
                  <a:srgbClr val="FFFFFF"/>
                </a:highlight>
                <a:latin typeface="Courier New" panose="02070309020205020404" pitchFamily="49" charset="0"/>
              </a:rPr>
              <a:t>char</a:t>
            </a:r>
            <a:r>
              <a:rPr lang="en-US" sz="1100" b="0" i="0" u="none" strike="noStrike" dirty="0">
                <a:solidFill>
                  <a:srgbClr val="3B3B3B"/>
                </a:solidFill>
                <a:effectLst/>
                <a:highlight>
                  <a:srgbClr val="FFFFFF"/>
                </a:highlight>
                <a:latin typeface="Courier New" panose="02070309020205020404" pitchFamily="49" charset="0"/>
              </a:rPr>
              <a:t>*l,*r;{</a:t>
            </a:r>
            <a:r>
              <a:rPr lang="en-US" sz="1100" b="0" i="0" u="none" strike="noStrike" dirty="0">
                <a:solidFill>
                  <a:srgbClr val="0000FF"/>
                </a:solidFill>
                <a:effectLst/>
                <a:highlight>
                  <a:srgbClr val="FFFFFF"/>
                </a:highlight>
                <a:latin typeface="Courier New" panose="02070309020205020404" pitchFamily="49" charset="0"/>
              </a:rPr>
              <a:t>while</a:t>
            </a:r>
            <a:r>
              <a:rPr lang="en-US" sz="1100" b="0" i="0" u="none" strike="noStrike" dirty="0">
                <a:solidFill>
                  <a:srgbClr val="3B3B3B"/>
                </a:solidFill>
                <a:effectLst/>
                <a:highlight>
                  <a:srgbClr val="FFFFFF"/>
                </a:highlight>
                <a:latin typeface="Courier New" panose="02070309020205020404" pitchFamily="49" charset="0"/>
              </a:rPr>
              <a:t>             (q&gt;=0)q</a:t>
            </a:r>
            <a:endParaRPr lang="en-US" sz="1100" b="0" dirty="0">
              <a:effectLst/>
              <a:highlight>
                <a:srgbClr val="FFFFFF"/>
              </a:highlight>
            </a:endParaRPr>
          </a:p>
          <a:p>
            <a:pPr rtl="0">
              <a:spcBef>
                <a:spcPts val="0"/>
              </a:spcBef>
              <a:spcAft>
                <a:spcPts val="0"/>
              </a:spcAft>
            </a:pPr>
            <a:r>
              <a:rPr lang="en-US" sz="1100" b="0" i="0" u="none" strike="noStrike" dirty="0">
                <a:solidFill>
                  <a:srgbClr val="3B3B3B"/>
                </a:solidFill>
                <a:effectLst/>
                <a:highlight>
                  <a:srgbClr val="FFFFFF"/>
                </a:highlight>
                <a:latin typeface="Courier New" panose="02070309020205020404" pitchFamily="49" charset="0"/>
              </a:rPr>
              <a:t>      =(</a:t>
            </a:r>
            <a:r>
              <a:rPr lang="en-US" sz="11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rPr>
              <a:t>E"</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yYrIxC</a:t>
            </a:r>
            <a:r>
              <a:rPr lang="en-US" sz="1200" b="0" i="0" u="none" strike="noStrike" dirty="0">
                <a:solidFill>
                  <a:srgbClr val="A31515"/>
                </a:solidFill>
                <a:effectLst/>
                <a:highlight>
                  <a:srgbClr val="FFFFFF"/>
                </a:highlight>
                <a:latin typeface="Courier New" panose="02070309020205020404" pitchFamily="49" charset="0"/>
              </a:rPr>
              <a:t>{e^}</a:t>
            </a:r>
            <a:r>
              <a:rPr lang="en-US" sz="1200" b="0" i="0" u="none" strike="noStrike" dirty="0" err="1">
                <a:solidFill>
                  <a:srgbClr val="A31515"/>
                </a:solidFill>
                <a:effectLst/>
                <a:highlight>
                  <a:srgbClr val="FFFFFF"/>
                </a:highlight>
                <a:latin typeface="Courier New" panose="02070309020205020404" pitchFamily="49" charset="0"/>
              </a:rPr>
              <a:t>KhE</a:t>
            </a:r>
            <a:r>
              <a:rPr lang="en-US" sz="1200" b="0" i="0" u="none" strike="noStrike" dirty="0">
                <a:solidFill>
                  <a:srgbClr val="A31515"/>
                </a:solidFill>
                <a:effectLst/>
                <a:highlight>
                  <a:srgbClr val="FFFFFF"/>
                </a:highlight>
                <a:latin typeface="Courier New" panose="02070309020205020404" pitchFamily="49" charset="0"/>
              </a:rPr>
              <a:t>&gt;[|</a:t>
            </a:r>
            <a:r>
              <a:rPr lang="en-US" sz="1200" b="0" i="0" u="none" strike="noStrike" dirty="0" err="1">
                <a:solidFill>
                  <a:srgbClr val="A31515"/>
                </a:solidFill>
                <a:effectLst/>
                <a:highlight>
                  <a:srgbClr val="FFFFFF"/>
                </a:highlight>
                <a:latin typeface="Courier New" panose="02070309020205020404" pitchFamily="49" charset="0"/>
              </a:rPr>
              <a:t>LXbj</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dOVsJ</a:t>
            </a:r>
            <a:r>
              <a:rPr lang="en-US" sz="1200" b="0" i="0" u="none" strike="noStrike" dirty="0">
                <a:solidFill>
                  <a:srgbClr val="A31515"/>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idOV</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Yab</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bW</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bW</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qFywyv</a:t>
            </a:r>
            <a:r>
              <a:rPr lang="en-US" sz="1200" b="0" i="0" u="none" strike="noStrike" dirty="0">
                <a:solidFill>
                  <a:srgbClr val="A31515"/>
                </a:solidFill>
                <a:effectLst/>
                <a:highlight>
                  <a:srgbClr val="FFFFFF"/>
                </a:highlight>
                <a:latin typeface="Courier New" panose="02070309020205020404" pitchFamily="49" charset="0"/>
              </a:rPr>
              <a:t>{D"</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"ma\\A"</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Ztq?Lyw</a:t>
            </a:r>
            <a:r>
              <a:rPr lang="en-US" sz="1200" b="0" i="0" u="none" strike="noStrike" dirty="0">
                <a:solidFill>
                  <a:srgbClr val="A31515"/>
                </a:solidFill>
                <a:effectLst/>
                <a:highlight>
                  <a:srgbClr val="FFFFFF"/>
                </a:highlight>
                <a:latin typeface="Courier New" panose="02070309020205020404" pitchFamily="49" charset="0"/>
              </a:rPr>
              <a:t>&gt;e{|</a:t>
            </a:r>
            <a:r>
              <a:rPr lang="en-US" sz="1200" b="0" i="0" u="none" strike="noStrike" dirty="0" err="1">
                <a:solidFill>
                  <a:srgbClr val="A31515"/>
                </a:solidFill>
                <a:effectLst/>
                <a:highlight>
                  <a:srgbClr val="FFFFFF"/>
                </a:highlight>
                <a:latin typeface="Courier New" panose="02070309020205020404" pitchFamily="49" charset="0"/>
              </a:rPr>
              <a:t>Zq</a:t>
            </a:r>
            <a:r>
              <a:rPr lang="en-US" sz="1200" b="0" i="0" u="none" strike="noStrike" dirty="0">
                <a:solidFill>
                  <a:srgbClr val="A31515"/>
                </a:solidFill>
                <a:effectLst/>
                <a:highlight>
                  <a:srgbClr val="FFFFFF"/>
                </a:highlight>
                <a:latin typeface="Courier New" panose="02070309020205020404" pitchFamily="49" charset="0"/>
              </a:rPr>
              <a:t>&gt;Y\\</a:t>
            </a:r>
            <a:r>
              <a:rPr lang="en-US" sz="1200" b="0" i="0" u="none" strike="noStrike" dirty="0" err="1">
                <a:solidFill>
                  <a:srgbClr val="A31515"/>
                </a:solidFill>
                <a:effectLst/>
                <a:highlight>
                  <a:srgbClr val="FFFFFF"/>
                </a:highlight>
                <a:latin typeface="Courier New" panose="02070309020205020404" pitchFamily="49" charset="0"/>
              </a:rPr>
              <a:t>gq</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qI</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tYBe</a:t>
            </a:r>
            <a:r>
              <a:rPr lang="en-US" sz="1200" b="0" i="0" u="none" strike="noStrike" dirty="0">
                <a:solidFill>
                  <a:srgbClr val="A31515"/>
                </a:solidFill>
                <a:effectLst/>
                <a:highlight>
                  <a:srgbClr val="FFFFFF"/>
                </a:highlight>
                <a:latin typeface="Courier New" panose="02070309020205020404" pitchFamily="49" charset="0"/>
              </a:rPr>
              <a:t>{w"</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yvDZE</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err="1">
                <a:solidFill>
                  <a:srgbClr val="A31515"/>
                </a:solidFill>
                <a:effectLst/>
                <a:highlight>
                  <a:srgbClr val="FFFFFF"/>
                </a:highlight>
                <a:latin typeface="Courier New" panose="02070309020205020404" pitchFamily="49" charset="0"/>
              </a:rPr>
              <a:t>vBA</a:t>
            </a:r>
            <a:r>
              <a:rPr lang="en-US" sz="1200" b="0" i="0" u="none" strike="noStrike" dirty="0">
                <a:solidFill>
                  <a:srgbClr val="A31515"/>
                </a:solidFill>
                <a:effectLst/>
                <a:highlight>
                  <a:srgbClr val="FFFFFF"/>
                </a:highlight>
                <a:latin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"Lo&gt;}</a:t>
            </a:r>
            <a:r>
              <a:rPr lang="en-US" sz="1200" b="0" i="0" u="none" strike="noStrike" dirty="0" err="1">
                <a:solidFill>
                  <a:srgbClr val="A31515"/>
                </a:solidFill>
                <a:effectLst/>
                <a:highlight>
                  <a:srgbClr val="FFFFFF"/>
                </a:highlight>
                <a:latin typeface="Courier New" panose="02070309020205020404" pitchFamily="49" charset="0"/>
              </a:rPr>
              <a:t>KcqdYrWqKxzKtW</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DXRwsfcUaT</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err="1">
                <a:solidFill>
                  <a:srgbClr val="A31515"/>
                </a:solidFill>
                <a:effectLst/>
                <a:highlight>
                  <a:srgbClr val="FFFFFF"/>
                </a:highlight>
                <a:latin typeface="Courier New" panose="02070309020205020404" pitchFamily="49" charset="0"/>
              </a:rPr>
              <a:t>KXw</a:t>
            </a:r>
            <a:r>
              <a:rPr lang="en-US" sz="1200" b="0" i="0" u="none" strike="noStrike" dirty="0">
                <a:solidFill>
                  <a:srgbClr val="A31515"/>
                </a:solidFill>
                <a:effectLst/>
                <a:highlight>
                  <a:srgbClr val="FFFFFF"/>
                </a:highlight>
                <a:latin typeface="Courier New" panose="02070309020205020404" pitchFamily="49" charset="0"/>
              </a:rPr>
              <a:t>{Y"</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RsFwsFwsFw</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zaqyaz|FmMpyaoyI</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cuUw</a:t>
            </a:r>
            <a:r>
              <a:rPr lang="en-US" sz="1200" b="0" i="0" u="none" strike="noStrike" dirty="0">
                <a:solidFill>
                  <a:srgbClr val="A31515"/>
                </a:solidFill>
                <a:effectLst/>
                <a:highlight>
                  <a:srgbClr val="FFFFFF"/>
                </a:highlight>
                <a:latin typeface="Courier New" panose="02070309020205020404" pitchFamily="49" charset="0"/>
              </a:rPr>
              <a:t>{J"</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[_/6]   -62&gt;&gt;_++%6&amp;1?r[q]:l[q])-99;</a:t>
            </a:r>
            <a:r>
              <a:rPr lang="en-US" sz="1200" b="0" i="0" u="none" strike="noStrike" dirty="0">
                <a:solidFill>
                  <a:srgbClr val="0000FF"/>
                </a:solidFill>
                <a:effectLst/>
                <a:highlight>
                  <a:srgbClr val="FFFFFF"/>
                </a:highlight>
                <a:latin typeface="Courier New" panose="02070309020205020404" pitchFamily="49" charset="0"/>
              </a:rPr>
              <a:t>return</a:t>
            </a:r>
            <a:r>
              <a:rPr lang="en-US" sz="1200" b="0" i="0" u="none" strike="noStrike" dirty="0">
                <a:solidFill>
                  <a:srgbClr val="3B3B3B"/>
                </a:solidFill>
                <a:effectLst/>
                <a:highlight>
                  <a:srgbClr val="FFFFFF"/>
                </a:highlight>
                <a:latin typeface="Courier New" panose="02070309020205020404" pitchFamily="49" charset="0"/>
              </a:rPr>
              <a:t> q;}E(a</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   (o=x=</a:t>
            </a:r>
            <a:r>
              <a:rPr lang="en-US" sz="1200" b="0" i="0" u="none" strike="noStrike" dirty="0" err="1">
                <a:solidFill>
                  <a:srgbClr val="3B3B3B"/>
                </a:solidFill>
                <a:effectLst/>
                <a:highlight>
                  <a:srgbClr val="FFFFFF"/>
                </a:highlight>
                <a:latin typeface="Courier New" panose="02070309020205020404" pitchFamily="49" charset="0"/>
              </a:rPr>
              <a:t>a,y</a:t>
            </a:r>
            <a:r>
              <a:rPr lang="en-US" sz="1200" b="0" i="0" u="none" strike="noStrike" dirty="0">
                <a:solidFill>
                  <a:srgbClr val="3B3B3B"/>
                </a:solidFill>
                <a:effectLst/>
                <a:highlight>
                  <a:srgbClr val="FFFFFF"/>
                </a:highlight>
                <a:latin typeface="Courier New" panose="02070309020205020404" pitchFamily="49" charset="0"/>
              </a:rPr>
              <a:t>=0,_=0;_        &lt;1006;)a=</a:t>
            </a:r>
            <a:r>
              <a:rPr lang="en-US" sz="1200" b="0" i="0" u="none" strike="noStrike" dirty="0">
                <a:solidFill>
                  <a:srgbClr val="A31515"/>
                </a:solidFill>
                <a:effectLst/>
                <a:highlight>
                  <a:srgbClr val="FFFFFF"/>
                </a:highlight>
                <a:latin typeface="Courier New" panose="02070309020205020404" pitchFamily="49" charset="0"/>
              </a:rPr>
              <a:t>" /\\\n"</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rPr>
              <a:t>[c(6,</a:t>
            </a:r>
            <a:r>
              <a:rPr lang="en-US" sz="1200" b="0" i="0" u="none" strike="noStrike" dirty="0">
                <a:solidFill>
                  <a:srgbClr val="A31515"/>
                </a:solidFill>
                <a:effectLst/>
                <a:highlight>
                  <a:srgbClr val="FFFFFF"/>
                </a:highlight>
                <a:latin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"cd\\a[g"</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"_e"</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fh</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)+8], p(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"&amp;'()*+,-.1"</a:t>
            </a:r>
            <a:r>
              <a:rPr lang="en-US" sz="1200" b="0" i="0" u="none" strike="noStrike" dirty="0">
                <a:solidFill>
                  <a:srgbClr val="3B3B3B"/>
                </a:solidFill>
                <a:effectLst/>
                <a:highlight>
                  <a:srgbClr val="FFFFFF"/>
                </a:highlight>
                <a:latin typeface="Courier New" panose="02070309020205020404" pitchFamily="49" charset="0"/>
              </a:rPr>
              <a:t>[   c(11</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"_ac[]\\</a:t>
            </a:r>
            <a:r>
              <a:rPr lang="en-US" sz="1200" b="0" i="0" u="none" strike="noStrike" dirty="0" err="1">
                <a:solidFill>
                  <a:srgbClr val="A31515"/>
                </a:solidFill>
                <a:effectLst/>
                <a:highlight>
                  <a:srgbClr val="FFFFFF"/>
                </a:highlight>
                <a:latin typeface="Courier New" panose="02070309020205020404" pitchFamily="49" charset="0"/>
              </a:rPr>
              <a:t>YZi</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jkm</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bd^efghXWlV</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)+13</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]-34,a);}main   (</a:t>
            </a:r>
            <a:r>
              <a:rPr lang="en-US" sz="1200" b="0" i="0" u="none" strike="noStrike" dirty="0" err="1">
                <a:solidFill>
                  <a:srgbClr val="3B3B3B"/>
                </a:solidFill>
                <a:effectLst/>
                <a:highlight>
                  <a:srgbClr val="FFFFFF"/>
                </a:highlight>
                <a:latin typeface="Courier New" panose="02070309020205020404" pitchFamily="49" charset="0"/>
              </a:rPr>
              <a:t>k,Z</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rPr>
              <a:t> z[1920]  ,A=0</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,B=0  ,</a:t>
            </a:r>
            <a:r>
              <a:rPr lang="en-US" sz="1200" b="0" i="0" u="none" strike="noStrike" dirty="0" err="1">
                <a:solidFill>
                  <a:srgbClr val="3B3B3B"/>
                </a:solidFill>
                <a:effectLst/>
                <a:highlight>
                  <a:srgbClr val="FFFFFF"/>
                </a:highlight>
                <a:latin typeface="Courier New" panose="02070309020205020404" pitchFamily="49" charset="0"/>
              </a:rPr>
              <a:t>i,j</a:t>
            </a:r>
            <a:r>
              <a:rPr lang="en-US" sz="1200" b="0" i="0" u="none" strike="noStrike" dirty="0">
                <a:solidFill>
                  <a:srgbClr val="3B3B3B"/>
                </a:solidFill>
                <a:effectLst/>
                <a:highlight>
                  <a:srgbClr val="FFFFFF"/>
                </a:highlight>
                <a:latin typeface="Courier New" panose="02070309020205020404" pitchFamily="49" charset="0"/>
              </a:rPr>
              <a:t>; puts(</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"\x1b"</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"[2J"</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  </a:t>
            </a:r>
            <a:r>
              <a:rPr lang="en-US" sz="1200" b="0" i="0" u="none" strike="noStrike" dirty="0">
                <a:solidFill>
                  <a:srgbClr val="0000FF"/>
                </a:solidFill>
                <a:effectLst/>
                <a:highlight>
                  <a:srgbClr val="FFFFFF"/>
                </a:highlight>
                <a:latin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rPr>
              <a:t> e=sin(A         ),  n=   sin(B),g=cos(</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A),m   =cos(B);</a:t>
            </a:r>
            <a:r>
              <a:rPr lang="en-US" sz="1200" b="0" i="0" u="none" strike="noStrike" dirty="0">
                <a:solidFill>
                  <a:srgbClr val="0000FF"/>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(k        =0;k&lt;   1840;k++)y=-k</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/80-   10,o=41+(k%80-              40)*1.3/</a:t>
            </a:r>
            <a:r>
              <a:rPr lang="en-US" sz="1200" b="0" i="0" u="none" strike="noStrike" dirty="0" err="1">
                <a:solidFill>
                  <a:srgbClr val="3B3B3B"/>
                </a:solidFill>
                <a:effectLst/>
                <a:highlight>
                  <a:srgbClr val="FFFFFF"/>
                </a:highlight>
                <a:latin typeface="Courier New" panose="02070309020205020404" pitchFamily="49" charset="0"/>
              </a:rPr>
              <a:t>y+n,N</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A-100.0/y, b[k]=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[o+N&amp;1],z[k]   =0;E(</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80-(</a:t>
            </a:r>
            <a:r>
              <a:rPr lang="en-US" sz="1200" b="0" i="0" u="none" strike="noStrike" dirty="0">
                <a:solidFill>
                  <a:srgbClr val="0000FF"/>
                </a:solidFill>
                <a:effectLst/>
                <a:highlight>
                  <a:srgbClr val="FFFFFF"/>
                </a:highlight>
                <a:latin typeface="Courier New" panose="02070309020205020404" pitchFamily="49" charset="0"/>
              </a:rPr>
              <a:t>int</a:t>
            </a:r>
            <a:r>
              <a:rPr lang="en-US" sz="1200" b="0" i="0" u="none" strike="noStrike" dirty="0">
                <a:solidFill>
                  <a:srgbClr val="3B3B3B"/>
                </a:solidFill>
                <a:effectLst/>
                <a:highlight>
                  <a:srgbClr val="FFFFFF"/>
                </a:highlight>
                <a:latin typeface="Courier New" panose="02070309020205020404" pitchFamily="49" charset="0"/>
              </a:rPr>
              <a:t>)(9*B)%250);</a:t>
            </a:r>
            <a:r>
              <a:rPr lang="en-US" sz="1200" b="0" i="0" u="none" strike="noStrike" dirty="0">
                <a:solidFill>
                  <a:srgbClr val="0000FF"/>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(j=0;6.28&gt;</a:t>
            </a:r>
            <a:r>
              <a:rPr lang="en-US" sz="1200" b="0" i="0" u="none" strike="noStrike" dirty="0" err="1">
                <a:solidFill>
                  <a:srgbClr val="3B3B3B"/>
                </a:solidFill>
                <a:effectLst/>
                <a:highlight>
                  <a:srgbClr val="FFFFFF"/>
                </a:highlight>
                <a:latin typeface="Courier New" panose="02070309020205020404" pitchFamily="49" charset="0"/>
              </a:rPr>
              <a:t>j;j</a:t>
            </a:r>
            <a:r>
              <a:rPr lang="en-US" sz="1200" b="0" i="0" u="none" strike="noStrike" dirty="0">
                <a:solidFill>
                  <a:srgbClr val="3B3B3B"/>
                </a:solidFill>
                <a:effectLst/>
                <a:highlight>
                  <a:srgbClr val="FFFFFF"/>
                </a:highlight>
                <a:latin typeface="Courier New" panose="02070309020205020404" pitchFamily="49" charset="0"/>
              </a:rPr>
              <a:t>+=0.07  )</a:t>
            </a:r>
            <a:r>
              <a:rPr lang="en-US" sz="1200" b="0" i="0" u="none" strike="noStrike" dirty="0">
                <a:solidFill>
                  <a:srgbClr val="0000FF"/>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rPr>
              <a:t>=0;6.28&gt;</a:t>
            </a:r>
            <a:r>
              <a:rPr lang="en-US" sz="1200" b="0" i="0" u="none" strike="noStrike" dirty="0" err="1">
                <a:solidFill>
                  <a:srgbClr val="3B3B3B"/>
                </a:solidFill>
                <a:effectLst/>
                <a:highlight>
                  <a:srgbClr val="FFFFFF"/>
                </a:highlight>
                <a:latin typeface="Courier New" panose="02070309020205020404" pitchFamily="49" charset="0"/>
              </a:rPr>
              <a:t>i;i</a:t>
            </a:r>
            <a:r>
              <a:rPr lang="en-US" sz="1200" b="0" i="0" u="none" strike="noStrike" dirty="0">
                <a:solidFill>
                  <a:srgbClr val="3B3B3B"/>
                </a:solidFill>
                <a:effectLst/>
                <a:highlight>
                  <a:srgbClr val="FFFFFF"/>
                </a:highlight>
                <a:latin typeface="Courier New" panose="02070309020205020404" pitchFamily="49" charset="0"/>
              </a:rPr>
              <a:t>+=0.02) { </a:t>
            </a:r>
            <a:r>
              <a:rPr lang="en-US" sz="1200" b="0" i="0" u="none" strike="noStrike" dirty="0">
                <a:solidFill>
                  <a:srgbClr val="0000FF"/>
                </a:solidFill>
                <a:effectLst/>
                <a:highlight>
                  <a:srgbClr val="FFFFFF"/>
                </a:highlight>
                <a:latin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rPr>
              <a:t> c=sin(</a:t>
            </a:r>
            <a:r>
              <a:rPr lang="en-US" sz="1200" b="0" i="0" u="none" strike="noStrike" dirty="0" err="1">
                <a:solidFill>
                  <a:srgbClr val="3B3B3B"/>
                </a:solidFill>
                <a:effectLst/>
                <a:highlight>
                  <a:srgbClr val="FFFFFF"/>
                </a:highlight>
                <a:latin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rPr>
              <a:t>),d   =cos(j</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),f=sin(j),h=d+2,D=15/(c*h*</a:t>
            </a:r>
            <a:r>
              <a:rPr lang="en-US" sz="1200" b="0" i="0" u="none" strike="noStrike" dirty="0" err="1">
                <a:solidFill>
                  <a:srgbClr val="3B3B3B"/>
                </a:solidFill>
                <a:effectLst/>
                <a:highlight>
                  <a:srgbClr val="FFFFFF"/>
                </a:highlight>
                <a:latin typeface="Courier New" panose="02070309020205020404" pitchFamily="49" charset="0"/>
              </a:rPr>
              <a:t>e+f</a:t>
            </a:r>
            <a:r>
              <a:rPr lang="en-US" sz="1200" b="0" i="0" u="none" strike="noStrike" dirty="0">
                <a:solidFill>
                  <a:srgbClr val="3B3B3B"/>
                </a:solidFill>
                <a:effectLst/>
                <a:highlight>
                  <a:srgbClr val="FFFFFF"/>
                </a:highlight>
                <a:latin typeface="Courier New" panose="02070309020205020404" pitchFamily="49" charset="0"/>
              </a:rPr>
              <a:t>*g+5    ),l=cos</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err="1">
                <a:solidFill>
                  <a:srgbClr val="3B3B3B"/>
                </a:solidFill>
                <a:effectLst/>
                <a:highlight>
                  <a:srgbClr val="FFFFFF"/>
                </a:highlight>
                <a:latin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rPr>
              <a:t>),t=c     *h*g-f*</a:t>
            </a:r>
            <a:r>
              <a:rPr lang="en-US" sz="1200" b="0" i="0" u="none" strike="noStrike" dirty="0" err="1">
                <a:solidFill>
                  <a:srgbClr val="3B3B3B"/>
                </a:solidFill>
                <a:effectLst/>
                <a:highlight>
                  <a:srgbClr val="FFFFFF"/>
                </a:highlight>
                <a:latin typeface="Courier New" panose="02070309020205020404" pitchFamily="49" charset="0"/>
              </a:rPr>
              <a:t>e;x</a:t>
            </a:r>
            <a:r>
              <a:rPr lang="en-US" sz="1200" b="0" i="0" u="none" strike="noStrike" dirty="0">
                <a:solidFill>
                  <a:srgbClr val="3B3B3B"/>
                </a:solidFill>
                <a:effectLst/>
                <a:highlight>
                  <a:srgbClr val="FFFFFF"/>
                </a:highlight>
                <a:latin typeface="Courier New" panose="02070309020205020404" pitchFamily="49" charset="0"/>
              </a:rPr>
              <a:t>=40+2*D*(l*h*m-t*n),y=   12</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+D*(l*h       *</a:t>
            </a:r>
            <a:r>
              <a:rPr lang="en-US" sz="1200" b="0" i="0" u="none" strike="noStrike" dirty="0" err="1">
                <a:solidFill>
                  <a:srgbClr val="3B3B3B"/>
                </a:solidFill>
                <a:effectLst/>
                <a:highlight>
                  <a:srgbClr val="FFFFFF"/>
                </a:highlight>
                <a:latin typeface="Courier New" panose="02070309020205020404" pitchFamily="49" charset="0"/>
              </a:rPr>
              <a:t>n+t</a:t>
            </a:r>
            <a:r>
              <a:rPr lang="en-US" sz="1200" b="0" i="0" u="none" strike="noStrike" dirty="0">
                <a:solidFill>
                  <a:srgbClr val="3B3B3B"/>
                </a:solidFill>
                <a:effectLst/>
                <a:highlight>
                  <a:srgbClr val="FFFFFF"/>
                </a:highlight>
                <a:latin typeface="Courier New" panose="02070309020205020404" pitchFamily="49" charset="0"/>
              </a:rPr>
              <a:t>*m),o=x+80*</a:t>
            </a:r>
            <a:r>
              <a:rPr lang="en-US" sz="1200" b="0" i="0" u="none" strike="noStrike" dirty="0" err="1">
                <a:solidFill>
                  <a:srgbClr val="3B3B3B"/>
                </a:solidFill>
                <a:effectLst/>
                <a:highlight>
                  <a:srgbClr val="FFFFFF"/>
                </a:highlight>
                <a:latin typeface="Courier New" panose="02070309020205020404" pitchFamily="49" charset="0"/>
              </a:rPr>
              <a:t>y,N</a:t>
            </a:r>
            <a:r>
              <a:rPr lang="en-US" sz="1200" b="0" i="0" u="none" strike="noStrike" dirty="0">
                <a:solidFill>
                  <a:srgbClr val="3B3B3B"/>
                </a:solidFill>
                <a:effectLst/>
                <a:highlight>
                  <a:srgbClr val="FFFFFF"/>
                </a:highlight>
                <a:latin typeface="Courier New" panose="02070309020205020404" pitchFamily="49" charset="0"/>
              </a:rPr>
              <a:t>=8*((f*e-c    *d*</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g)*m-c*         d*e-f*g-l*d*n);</a:t>
            </a:r>
            <a:r>
              <a:rPr lang="en-US" sz="1200" b="0" i="0" u="none" strike="noStrike" dirty="0">
                <a:solidFill>
                  <a:srgbClr val="0000FF"/>
                </a:solidFill>
                <a:effectLst/>
                <a:highlight>
                  <a:srgbClr val="FFFFFF"/>
                </a:highlight>
                <a:latin typeface="Courier New" panose="02070309020205020404" pitchFamily="49" charset="0"/>
              </a:rPr>
              <a:t>if</a:t>
            </a:r>
            <a:r>
              <a:rPr lang="en-US" sz="1200" b="0" i="0" u="none" strike="noStrike" dirty="0">
                <a:solidFill>
                  <a:srgbClr val="3B3B3B"/>
                </a:solidFill>
                <a:effectLst/>
                <a:highlight>
                  <a:srgbClr val="FFFFFF"/>
                </a:highlight>
                <a:latin typeface="Courier New" panose="02070309020205020404" pitchFamily="49" charset="0"/>
              </a:rPr>
              <a:t>(D&gt;z[o]    )z[o]</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err="1">
                <a:solidFill>
                  <a:srgbClr val="3B3B3B"/>
                </a:solidFill>
                <a:effectLst/>
                <a:highlight>
                  <a:srgbClr val="FFFFFF"/>
                </a:highlight>
                <a:latin typeface="Courier New" panose="02070309020205020404" pitchFamily="49" charset="0"/>
              </a:rPr>
              <a:t>D,b</a:t>
            </a:r>
            <a:r>
              <a:rPr lang="en-US" sz="1200" b="0" i="0" u="none" strike="noStrike" dirty="0">
                <a:solidFill>
                  <a:srgbClr val="3B3B3B"/>
                </a:solidFill>
                <a:effectLst/>
                <a:highlight>
                  <a:srgbClr val="FFFFFF"/>
                </a:highlight>
                <a:latin typeface="Courier New" panose="02070309020205020404" pitchFamily="49" charset="0"/>
              </a:rPr>
              <a:t>[o]             =</a:t>
            </a:r>
            <a:r>
              <a:rPr lang="en-US" sz="1200" b="0" i="0" u="none" strike="noStrike" dirty="0">
                <a:solidFill>
                  <a:srgbClr val="A31515"/>
                </a:solidFill>
                <a:effectLst/>
                <a:highlight>
                  <a:srgbClr val="FFFFFF"/>
                </a:highlight>
                <a:latin typeface="Courier New" panose="02070309020205020404" pitchFamily="49" charset="0"/>
              </a:rPr>
              <a:t>" ..,,-++=#$@"</a:t>
            </a:r>
            <a:r>
              <a:rPr lang="en-US" sz="1200" b="0" i="0" u="none" strike="noStrike" dirty="0">
                <a:solidFill>
                  <a:srgbClr val="3B3B3B"/>
                </a:solidFill>
                <a:effectLst/>
                <a:highlight>
                  <a:srgbClr val="FFFFFF"/>
                </a:highlight>
                <a:latin typeface="Courier New" panose="02070309020205020404" pitchFamily="49" charset="0"/>
              </a:rPr>
              <a:t>[      N&gt;0?N:0</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  ;  }                                   </a:t>
            </a:r>
            <a:r>
              <a:rPr lang="en-US" sz="1200" b="0" i="0" u="none" strike="noStrike" dirty="0" err="1">
                <a:solidFill>
                  <a:srgbClr val="3B3B3B"/>
                </a:solidFill>
                <a:effectLst/>
                <a:highlight>
                  <a:srgbClr val="FFFFFF"/>
                </a:highlight>
                <a:latin typeface="Courier New" panose="02070309020205020404" pitchFamily="49" charset="0"/>
              </a:rPr>
              <a:t>printf</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"\x1b["</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"H"</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(k       =1;1841</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&gt;</a:t>
            </a:r>
            <a:r>
              <a:rPr lang="en-US" sz="1200" b="0" i="0" u="none" strike="noStrike" dirty="0" err="1">
                <a:solidFill>
                  <a:srgbClr val="3B3B3B"/>
                </a:solidFill>
                <a:effectLst/>
                <a:highlight>
                  <a:srgbClr val="FFFFFF"/>
                </a:highlight>
                <a:latin typeface="Courier New" panose="02070309020205020404" pitchFamily="49" charset="0"/>
              </a:rPr>
              <a:t>k;k</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rPr>
              <a:t>putchar</a:t>
            </a:r>
            <a:r>
              <a:rPr lang="en-US" sz="1200" b="0" i="0" u="none" strike="noStrike" dirty="0">
                <a:solidFill>
                  <a:srgbClr val="3B3B3B"/>
                </a:solidFill>
                <a:effectLst/>
                <a:highlight>
                  <a:srgbClr val="FFFFFF"/>
                </a:highlight>
                <a:latin typeface="Courier New" panose="02070309020205020404" pitchFamily="49" charset="0"/>
              </a:rPr>
              <a:t>       (k%80?b       [k]:10)</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  A +=       0.053;B       +=0.037       ;  }  }</a:t>
            </a:r>
            <a:endParaRPr lang="en-US" sz="1200" b="0" dirty="0">
              <a:effectLst/>
              <a:highlight>
                <a:srgbClr val="FFFFFF"/>
              </a:highlight>
            </a:endParaRPr>
          </a:p>
          <a:p>
            <a:br>
              <a:rPr lang="en-US" sz="1200" dirty="0"/>
            </a:br>
            <a:endParaRPr lang="en-US" sz="1200" dirty="0"/>
          </a:p>
        </p:txBody>
      </p:sp>
    </p:spTree>
    <p:extLst>
      <p:ext uri="{BB962C8B-B14F-4D97-AF65-F5344CB8AC3E}">
        <p14:creationId xmlns:p14="http://schemas.microsoft.com/office/powerpoint/2010/main" val="1620496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587828" y="339635"/>
            <a:ext cx="9984921" cy="6601807"/>
          </a:xfrm>
          <a:prstGeom prst="rect">
            <a:avLst/>
          </a:prstGeom>
          <a:noFill/>
        </p:spPr>
        <p:txBody>
          <a:bodyPr wrap="square" rtlCol="0">
            <a:spAutoFit/>
          </a:bodyPr>
          <a:lstStyle/>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_,</a:t>
            </a:r>
            <a:r>
              <a:rPr lang="en-US" sz="1100" b="0" i="0" u="none" strike="noStrike" dirty="0" err="1">
                <a:solidFill>
                  <a:schemeClr val="bg2">
                    <a:lumMod val="90000"/>
                  </a:schemeClr>
                </a:solidFill>
                <a:effectLst/>
                <a:highlight>
                  <a:srgbClr val="FFFFFF"/>
                </a:highlight>
                <a:latin typeface="Courier New" panose="02070309020205020404" pitchFamily="49" charset="0"/>
              </a:rPr>
              <a:t>x,y,o</a:t>
            </a:r>
            <a:r>
              <a:rPr lang="en-US" sz="1100" b="0" i="0" u="none" strike="noStrike" dirty="0">
                <a:solidFill>
                  <a:schemeClr val="bg2">
                    <a:lumMod val="90000"/>
                  </a:schemeClr>
                </a:solidFill>
                <a:effectLst/>
                <a:highlight>
                  <a:srgbClr val="FFFFFF"/>
                </a:highlight>
                <a:latin typeface="Courier New" panose="02070309020205020404" pitchFamily="49" charset="0"/>
              </a:rPr>
              <a:t>       ,</a:t>
            </a:r>
            <a:r>
              <a:rPr lang="en-US" sz="1100" b="0" i="0" u="none" strike="noStrike" dirty="0" err="1">
                <a:solidFill>
                  <a:schemeClr val="bg2">
                    <a:lumMod val="90000"/>
                  </a:schemeClr>
                </a:solidFill>
                <a:effectLst/>
                <a:highlight>
                  <a:srgbClr val="FFFFFF"/>
                </a:highlight>
                <a:latin typeface="Courier New" panose="02070309020205020404" pitchFamily="49" charset="0"/>
              </a:rPr>
              <a:t>N;char</a:t>
            </a:r>
            <a:r>
              <a:rPr lang="en-US" sz="1100" b="0" i="0" u="none" strike="noStrike" dirty="0">
                <a:solidFill>
                  <a:schemeClr val="bg2">
                    <a:lumMod val="90000"/>
                  </a:schemeClr>
                </a:solidFill>
                <a:effectLst/>
                <a:highlight>
                  <a:srgbClr val="FFFFFF"/>
                </a:highlight>
                <a:latin typeface="Courier New" panose="02070309020205020404" pitchFamily="49" charset="0"/>
              </a:rPr>
              <a:t>       b[1920]       ;p(</a:t>
            </a:r>
            <a:r>
              <a:rPr lang="en-US" sz="1100" b="0" i="0" u="none" strike="noStrike" dirty="0" err="1">
                <a:solidFill>
                  <a:schemeClr val="bg2">
                    <a:lumMod val="90000"/>
                  </a:schemeClr>
                </a:solidFill>
                <a:effectLst/>
                <a:highlight>
                  <a:srgbClr val="FFFFFF"/>
                </a:highlight>
                <a:latin typeface="Courier New" panose="02070309020205020404" pitchFamily="49" charset="0"/>
              </a:rPr>
              <a:t>n,c</a:t>
            </a:r>
            <a:r>
              <a:rPr lang="en-US" sz="1100" b="0" i="0" u="none" strike="noStrike" dirty="0">
                <a:solidFill>
                  <a:schemeClr val="bg2">
                    <a:lumMod val="90000"/>
                  </a:schemeClr>
                </a:solidFill>
                <a:effectLst/>
                <a:highlight>
                  <a:srgbClr val="FFFFFF"/>
                </a:highlight>
                <a:latin typeface="Courier New" panose="02070309020205020404" pitchFamily="49" charset="0"/>
              </a:rPr>
              <a:t>)</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{for(;n       --;x++)       c==10?y       +=80,x=</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o-1:x&gt;=       0?80&gt;x?             c       !='~'?b</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a:t>
            </a:r>
            <a:r>
              <a:rPr lang="en-US" sz="1100" b="0" i="0" u="none" strike="noStrike" dirty="0" err="1">
                <a:solidFill>
                  <a:schemeClr val="bg2">
                    <a:lumMod val="90000"/>
                  </a:schemeClr>
                </a:solidFill>
                <a:effectLst/>
                <a:highlight>
                  <a:srgbClr val="FFFFFF"/>
                </a:highlight>
                <a:latin typeface="Courier New" panose="02070309020205020404" pitchFamily="49" charset="0"/>
              </a:rPr>
              <a:t>y+x</a:t>
            </a:r>
            <a:r>
              <a:rPr lang="en-US" sz="1100" b="0" i="0" u="none" strike="noStrike" dirty="0">
                <a:solidFill>
                  <a:schemeClr val="bg2">
                    <a:lumMod val="90000"/>
                  </a:schemeClr>
                </a:solidFill>
                <a:effectLst/>
                <a:highlight>
                  <a:srgbClr val="FFFFFF"/>
                </a:highlight>
                <a:latin typeface="Courier New" panose="02070309020205020404" pitchFamily="49" charset="0"/>
              </a:rPr>
              <a:t>]=c       :0:                         0:0;}c(</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      </a:t>
            </a:r>
            <a:r>
              <a:rPr lang="en-US" sz="1100" b="0" i="0" u="none" strike="noStrike" dirty="0" err="1">
                <a:solidFill>
                  <a:schemeClr val="bg2">
                    <a:lumMod val="90000"/>
                  </a:schemeClr>
                </a:solidFill>
                <a:effectLst/>
                <a:highlight>
                  <a:srgbClr val="FFFFFF"/>
                </a:highlight>
                <a:latin typeface="Courier New" panose="02070309020205020404" pitchFamily="49" charset="0"/>
              </a:rPr>
              <a:t>q,l,r</a:t>
            </a:r>
            <a:r>
              <a:rPr lang="en-US" sz="1100" b="0" i="0" u="none" strike="noStrike" dirty="0">
                <a:solidFill>
                  <a:schemeClr val="bg2">
                    <a:lumMod val="90000"/>
                  </a:schemeClr>
                </a:solidFill>
                <a:effectLst/>
                <a:highlight>
                  <a:srgbClr val="FFFFFF"/>
                </a:highlight>
                <a:latin typeface="Courier New" panose="02070309020205020404" pitchFamily="49" charset="0"/>
              </a:rPr>
              <a:t>)       char*l,*r;{while             (q&gt;=0)q</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rgbClr val="3B3B3B"/>
                </a:solidFill>
                <a:effectLst/>
                <a:highlight>
                  <a:srgbClr val="FFFFFF"/>
                </a:highlight>
                <a:latin typeface="Courier New" panose="02070309020205020404" pitchFamily="49" charset="0"/>
              </a:rPr>
              <a:t>      </a:t>
            </a:r>
            <a:r>
              <a:rPr lang="en-US" sz="1100" b="0" i="0" u="none" strike="noStrike" dirty="0">
                <a:solidFill>
                  <a:schemeClr val="bg2">
                    <a:lumMod val="90000"/>
                  </a:schemeClr>
                </a:solidFill>
                <a:effectLst/>
                <a:highlight>
                  <a:srgbClr val="FFFFFF"/>
                </a:highlight>
                <a:latin typeface="Courier New" panose="02070309020205020404" pitchFamily="49" charset="0"/>
              </a:rPr>
              <a:t>=(</a:t>
            </a:r>
            <a:r>
              <a:rPr lang="en-US" sz="1600" b="0" i="0" u="none" strike="noStrike" dirty="0">
                <a:solidFill>
                  <a:schemeClr val="accent1"/>
                </a:solidFill>
                <a:effectLst/>
                <a:highlight>
                  <a:srgbClr val="FFFFFF"/>
                </a:highlight>
                <a:latin typeface="Courier New" panose="02070309020205020404" pitchFamily="49" charset="0"/>
              </a:rPr>
              <a:t>"E"    "?</a:t>
            </a:r>
            <a:r>
              <a:rPr lang="en-US" sz="1600" b="0" i="0" u="none" strike="noStrike" dirty="0" err="1">
                <a:solidFill>
                  <a:schemeClr val="accent1"/>
                </a:solidFill>
                <a:effectLst/>
                <a:highlight>
                  <a:srgbClr val="FFFFFF"/>
                </a:highlight>
                <a:latin typeface="Courier New" panose="02070309020205020404" pitchFamily="49" charset="0"/>
              </a:rPr>
              <a:t>yYrIxC</a:t>
            </a:r>
            <a:r>
              <a:rPr lang="en-US" sz="1600" b="0" i="0" u="none" strike="noStrike" dirty="0">
                <a:solidFill>
                  <a:schemeClr val="accent1"/>
                </a:solidFill>
                <a:effectLst/>
                <a:highlight>
                  <a:srgbClr val="FFFFFF"/>
                </a:highlight>
                <a:latin typeface="Courier New" panose="02070309020205020404" pitchFamily="49" charset="0"/>
              </a:rPr>
              <a:t>{e^}</a:t>
            </a:r>
            <a:r>
              <a:rPr lang="en-US" sz="1600" b="0" i="0" u="none" strike="noStrike" dirty="0" err="1">
                <a:solidFill>
                  <a:schemeClr val="accent1"/>
                </a:solidFill>
                <a:effectLst/>
                <a:highlight>
                  <a:srgbClr val="FFFFFF"/>
                </a:highlight>
                <a:latin typeface="Courier New" panose="02070309020205020404" pitchFamily="49" charset="0"/>
              </a:rPr>
              <a:t>KhE</a:t>
            </a:r>
            <a:r>
              <a:rPr lang="en-US" sz="1600" b="0" i="0" u="none" strike="noStrike" dirty="0">
                <a:solidFill>
                  <a:schemeClr val="accent1"/>
                </a:solidFill>
                <a:effectLst/>
                <a:highlight>
                  <a:srgbClr val="FFFFFF"/>
                </a:highlight>
                <a:latin typeface="Courier New" panose="02070309020205020404" pitchFamily="49" charset="0"/>
              </a:rPr>
              <a:t>&gt;[|</a:t>
            </a:r>
            <a:r>
              <a:rPr lang="en-US" sz="1600" b="0" i="0" u="none" strike="noStrike" dirty="0" err="1">
                <a:solidFill>
                  <a:schemeClr val="accent1"/>
                </a:solidFill>
                <a:effectLst/>
                <a:highlight>
                  <a:srgbClr val="FFFFFF"/>
                </a:highlight>
                <a:latin typeface="Courier New" panose="02070309020205020404" pitchFamily="49" charset="0"/>
              </a:rPr>
              <a:t>LXbj</a:t>
            </a: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dOVsJ</a:t>
            </a:r>
            <a:r>
              <a:rPr lang="en-US" sz="1600" b="0" i="0" u="none" strike="noStrike" dirty="0">
                <a:solidFill>
                  <a:schemeClr val="accent1"/>
                </a:solidFill>
                <a:effectLst/>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    "</a:t>
            </a:r>
            <a:r>
              <a:rPr lang="en-US" sz="1600" b="0" i="0" u="none" strike="noStrike" dirty="0" err="1">
                <a:solidFill>
                  <a:schemeClr val="accent1"/>
                </a:solidFill>
                <a:effectLst/>
                <a:highlight>
                  <a:srgbClr val="FFFFFF"/>
                </a:highlight>
                <a:latin typeface="Courier New" panose="02070309020205020404" pitchFamily="49" charset="0"/>
              </a:rPr>
              <a:t>idOV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Yab</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qFywyv</a:t>
            </a:r>
            <a:r>
              <a:rPr lang="en-US" sz="1600" b="0" i="0" u="none" strike="noStrike" dirty="0">
                <a:solidFill>
                  <a:schemeClr val="accent1"/>
                </a:solidFill>
                <a:effectLst/>
                <a:highlight>
                  <a:srgbClr val="FFFFFF"/>
                </a:highlight>
                <a:latin typeface="Courier New" panose="02070309020205020404" pitchFamily="49" charset="0"/>
              </a:rPr>
              <a:t>{D"       "ma\\A"</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   "</a:t>
            </a:r>
            <a:r>
              <a:rPr lang="en-US" sz="1600" b="0" i="0" u="none" strike="noStrike" dirty="0" err="1">
                <a:solidFill>
                  <a:schemeClr val="accent1"/>
                </a:solidFill>
                <a:effectLst/>
                <a:highlight>
                  <a:srgbClr val="FFFFFF"/>
                </a:highlight>
                <a:latin typeface="Courier New" panose="02070309020205020404" pitchFamily="49" charset="0"/>
              </a:rPr>
              <a:t>Ztq?Lyw</a:t>
            </a:r>
            <a:r>
              <a:rPr lang="en-US" sz="1600" b="0" i="0" u="none" strike="noStrike" dirty="0">
                <a:solidFill>
                  <a:schemeClr val="accent1"/>
                </a:solidFill>
                <a:effectLst/>
                <a:highlight>
                  <a:srgbClr val="FFFFFF"/>
                </a:highlight>
                <a:latin typeface="Courier New" panose="02070309020205020404" pitchFamily="49" charset="0"/>
              </a:rPr>
              <a:t>&gt;e{|</a:t>
            </a:r>
            <a:r>
              <a:rPr lang="en-US" sz="1600" b="0" i="0" u="none" strike="noStrike" dirty="0" err="1">
                <a:solidFill>
                  <a:schemeClr val="accent1"/>
                </a:solidFill>
                <a:effectLst/>
                <a:highlight>
                  <a:srgbClr val="FFFFFF"/>
                </a:highlight>
                <a:latin typeface="Courier New" panose="02070309020205020404" pitchFamily="49" charset="0"/>
              </a:rPr>
              <a:t>Zq</a:t>
            </a:r>
            <a:r>
              <a:rPr lang="en-US" sz="1600" b="0" i="0" u="none" strike="noStrike" dirty="0">
                <a:solidFill>
                  <a:schemeClr val="accent1"/>
                </a:solidFill>
                <a:effectLst/>
                <a:highlight>
                  <a:srgbClr val="FFFFFF"/>
                </a:highlight>
                <a:latin typeface="Courier New" panose="02070309020205020404" pitchFamily="49" charset="0"/>
              </a:rPr>
              <a:t>&gt;Y\\</a:t>
            </a:r>
            <a:r>
              <a:rPr lang="en-US" sz="1600" b="0" i="0" u="none" strike="noStrike" dirty="0" err="1">
                <a:solidFill>
                  <a:schemeClr val="accent1"/>
                </a:solidFill>
                <a:effectLst/>
                <a:highlight>
                  <a:srgbClr val="FFFFFF"/>
                </a:highlight>
                <a:latin typeface="Courier New" panose="02070309020205020404" pitchFamily="49" charset="0"/>
              </a:rPr>
              <a:t>gq</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tYBe</a:t>
            </a:r>
            <a:r>
              <a:rPr lang="en-US" sz="1600" b="0" i="0" u="none" strike="noStrike" dirty="0">
                <a:solidFill>
                  <a:schemeClr val="accent1"/>
                </a:solidFill>
                <a:effectLst/>
                <a:highlight>
                  <a:srgbClr val="FFFFFF"/>
                </a:highlight>
                <a:latin typeface="Courier New" panose="02070309020205020404" pitchFamily="49" charset="0"/>
              </a:rPr>
              <a:t>{w"     "</a:t>
            </a:r>
            <a:r>
              <a:rPr lang="en-US" sz="1600" b="0" i="0" u="none" strike="noStrike" dirty="0" err="1">
                <a:solidFill>
                  <a:schemeClr val="accent1"/>
                </a:solidFill>
                <a:effectLst/>
                <a:highlight>
                  <a:srgbClr val="FFFFFF"/>
                </a:highlight>
                <a:latin typeface="Courier New" panose="02070309020205020404" pitchFamily="49" charset="0"/>
              </a:rPr>
              <a:t>yvDZE</a:t>
            </a:r>
            <a:r>
              <a:rPr lang="en-US" sz="1600" b="0" i="0" u="none" strike="noStrike" dirty="0">
                <a:solidFill>
                  <a:schemeClr val="accent1"/>
                </a:solidFill>
                <a:effectLst/>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err="1">
                <a:solidFill>
                  <a:schemeClr val="accent1"/>
                </a:solidFill>
                <a:effectLst/>
                <a:highlight>
                  <a:srgbClr val="FFFFFF"/>
                </a:highlight>
                <a:latin typeface="Courier New" panose="02070309020205020404" pitchFamily="49" charset="0"/>
              </a:rPr>
              <a:t>vBA</a:t>
            </a:r>
            <a:r>
              <a:rPr lang="en-US" sz="1600" b="0" i="0" u="none" strike="noStrike" dirty="0">
                <a:solidFill>
                  <a:schemeClr val="accent1"/>
                </a:solidFill>
                <a:effectLst/>
                <a:highlight>
                  <a:srgbClr val="FFFFFF"/>
                </a:highlight>
                <a:latin typeface="Courier New" panose="02070309020205020404" pitchFamily="49" charset="0"/>
              </a:rPr>
              <a:t>[`_"    "Lo&gt;}</a:t>
            </a:r>
            <a:r>
              <a:rPr lang="en-US" sz="1600" b="0" i="0" u="none" strike="noStrike" dirty="0" err="1">
                <a:solidFill>
                  <a:schemeClr val="accent1"/>
                </a:solidFill>
                <a:effectLst/>
                <a:highlight>
                  <a:srgbClr val="FFFFFF"/>
                </a:highlight>
                <a:latin typeface="Courier New" panose="02070309020205020404" pitchFamily="49" charset="0"/>
              </a:rPr>
              <a:t>KcqdYrWqKxzKtW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DXRwsfcUaT</a:t>
            </a:r>
            <a:r>
              <a:rPr lang="en-US" sz="1600" b="0" i="0" u="none" strike="noStrike" dirty="0">
                <a:solidFill>
                  <a:schemeClr val="accent1"/>
                </a:solidFill>
                <a:effectLst/>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err="1">
                <a:solidFill>
                  <a:schemeClr val="accent1"/>
                </a:solidFill>
                <a:effectLst/>
                <a:highlight>
                  <a:srgbClr val="FFFFFF"/>
                </a:highlight>
                <a:latin typeface="Courier New" panose="02070309020205020404" pitchFamily="49" charset="0"/>
              </a:rPr>
              <a:t>KXw</a:t>
            </a:r>
            <a:r>
              <a:rPr lang="en-US" sz="1600" b="0" i="0" u="none" strike="noStrike" dirty="0">
                <a:solidFill>
                  <a:schemeClr val="accent1"/>
                </a:solidFill>
                <a:effectLst/>
                <a:highlight>
                  <a:srgbClr val="FFFFFF"/>
                </a:highlight>
                <a:latin typeface="Courier New" panose="02070309020205020404" pitchFamily="49" charset="0"/>
              </a:rPr>
              <a:t>{Y"   "</a:t>
            </a:r>
            <a:r>
              <a:rPr lang="en-US" sz="1600" b="0" i="0" u="none" strike="noStrike" dirty="0" err="1">
                <a:solidFill>
                  <a:schemeClr val="accent1"/>
                </a:solidFill>
                <a:effectLst/>
                <a:highlight>
                  <a:srgbClr val="FFFFFF"/>
                </a:highlight>
                <a:latin typeface="Courier New" panose="02070309020205020404" pitchFamily="49" charset="0"/>
              </a:rPr>
              <a:t>RsFwsFwsFw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zaqyaz|FmMpyaoyI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cuUw</a:t>
            </a:r>
            <a:r>
              <a:rPr lang="en-US" sz="1600" b="0" i="0" u="none" strike="noStrike" dirty="0">
                <a:solidFill>
                  <a:schemeClr val="accent1"/>
                </a:solidFill>
                <a:effectLst/>
                <a:highlight>
                  <a:srgbClr val="FFFFFF"/>
                </a:highlight>
                <a:latin typeface="Courier New" panose="02070309020205020404" pitchFamily="49" charset="0"/>
              </a:rPr>
              <a:t>{J"</a:t>
            </a:r>
            <a:endParaRPr lang="en-US" sz="1600" b="0" dirty="0">
              <a:solidFill>
                <a:schemeClr val="accent1"/>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[_/6]   -62&gt;&gt;_++%6&amp;1?r[q]:l[q])-99;return q;}E(a</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){for   (o=x=</a:t>
            </a:r>
            <a:r>
              <a:rPr lang="en-US" sz="1200" b="0" i="0" u="none" strike="noStrike" dirty="0" err="1">
                <a:solidFill>
                  <a:schemeClr val="bg2">
                    <a:lumMod val="90000"/>
                  </a:schemeClr>
                </a:solidFill>
                <a:effectLst/>
                <a:highlight>
                  <a:srgbClr val="FFFFFF"/>
                </a:highlight>
                <a:latin typeface="Courier New" panose="02070309020205020404" pitchFamily="49" charset="0"/>
              </a:rPr>
              <a:t>a,y</a:t>
            </a:r>
            <a:r>
              <a:rPr lang="en-US" sz="1200" b="0" i="0" u="none" strike="noStrike" dirty="0">
                <a:solidFill>
                  <a:schemeClr val="bg2">
                    <a:lumMod val="90000"/>
                  </a:schemeClr>
                </a:solidFill>
                <a:effectLst/>
                <a:highlight>
                  <a:srgbClr val="FFFFFF"/>
                </a:highlight>
                <a:latin typeface="Courier New" panose="02070309020205020404" pitchFamily="49" charset="0"/>
              </a:rPr>
              <a:t>=0,_=0;_        &lt;1006;)a=" /\\\n"</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"~|_."[c(6,"b"              "cd\\a[g","^`"   "_e"</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fh</a:t>
            </a:r>
            <a:r>
              <a:rPr lang="en-US" sz="1200" b="0" i="0" u="none" strike="noStrike" dirty="0">
                <a:solidFill>
                  <a:schemeClr val="bg2">
                    <a:lumMod val="90000"/>
                  </a:schemeClr>
                </a:solidFill>
                <a:effectLst/>
                <a:highlight>
                  <a:srgbClr val="FFFFFF"/>
                </a:highlight>
                <a:latin typeface="Courier New" panose="02070309020205020404" pitchFamily="49" charset="0"/>
              </a:rPr>
              <a:t>")+8], p(   "#$%"        "&amp;'()*+,-.1"[   c(11</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,"_ac[]\\</a:t>
            </a:r>
            <a:r>
              <a:rPr lang="en-US" sz="1200" b="0" i="0" u="none" strike="noStrike" dirty="0" err="1">
                <a:solidFill>
                  <a:schemeClr val="bg2">
                    <a:lumMod val="90000"/>
                  </a:schemeClr>
                </a:solidFill>
                <a:effectLst/>
                <a:highlight>
                  <a:srgbClr val="FFFFFF"/>
                </a:highlight>
                <a:latin typeface="Courier New" panose="02070309020205020404" pitchFamily="49" charset="0"/>
              </a:rPr>
              <a:t>YZi</a:t>
            </a: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jkm</a:t>
            </a: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bd^efghXWlV</a:t>
            </a:r>
            <a:r>
              <a:rPr lang="en-US" sz="1200" b="0" i="0" u="none" strike="noStrike" dirty="0">
                <a:solidFill>
                  <a:schemeClr val="bg2">
                    <a:lumMod val="90000"/>
                  </a:schemeClr>
                </a:solidFill>
                <a:effectLst/>
                <a:highlight>
                  <a:srgbClr val="FFFFFF"/>
                </a:highlight>
                <a:latin typeface="Courier New" panose="02070309020205020404" pitchFamily="49" charset="0"/>
              </a:rPr>
              <a:t>" )+13</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]-34,a);}main   (</a:t>
            </a:r>
            <a:r>
              <a:rPr lang="en-US" sz="1200" b="0" i="0" u="none" strike="noStrike" dirty="0" err="1">
                <a:solidFill>
                  <a:schemeClr val="bg2">
                    <a:lumMod val="90000"/>
                  </a:schemeClr>
                </a:solidFill>
                <a:effectLst/>
                <a:highlight>
                  <a:srgbClr val="FFFFFF"/>
                </a:highlight>
                <a:latin typeface="Courier New" panose="02070309020205020404" pitchFamily="49" charset="0"/>
              </a:rPr>
              <a:t>k,Z</a:t>
            </a:r>
            <a:r>
              <a:rPr lang="en-US" sz="1200" b="0" i="0" u="none" strike="noStrike" dirty="0">
                <a:solidFill>
                  <a:schemeClr val="bg2">
                    <a:lumMod val="90000"/>
                  </a:schemeClr>
                </a:solidFill>
                <a:effectLst/>
                <a:highlight>
                  <a:srgbClr val="FFFFFF"/>
                </a:highlight>
                <a:latin typeface="Courier New" panose="02070309020205020404" pitchFamily="49" charset="0"/>
              </a:rPr>
              <a:t>){         float z[1920]  ,A=0</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,B=0  ,</a:t>
            </a:r>
            <a:r>
              <a:rPr lang="en-US" sz="1200" b="0" i="0" u="none" strike="noStrike" dirty="0" err="1">
                <a:solidFill>
                  <a:schemeClr val="bg2">
                    <a:lumMod val="90000"/>
                  </a:schemeClr>
                </a:solidFill>
                <a:effectLst/>
                <a:highlight>
                  <a:srgbClr val="FFFFFF"/>
                </a:highlight>
                <a:latin typeface="Courier New" panose="02070309020205020404" pitchFamily="49" charset="0"/>
              </a:rPr>
              <a:t>i,j</a:t>
            </a:r>
            <a:r>
              <a:rPr lang="en-US" sz="1200" b="0" i="0" u="none" strike="noStrike" dirty="0">
                <a:solidFill>
                  <a:schemeClr val="bg2">
                    <a:lumMod val="90000"/>
                  </a:schemeClr>
                </a:solidFill>
                <a:effectLst/>
                <a:highlight>
                  <a:srgbClr val="FFFFFF"/>
                </a:highlight>
                <a:latin typeface="Courier New" panose="02070309020205020404" pitchFamily="49" charset="0"/>
              </a:rPr>
              <a:t>; puts(""         "\x1b"   "[2J");for(;;</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  float e=sin(A         ),  n=   sin(B),g=cos(</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A),m   =cos(B);for(k        =0;k&lt;   1840;k++)y=-k</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/80-   10,o=41+(k%80-              40)*1.3/</a:t>
            </a:r>
            <a:r>
              <a:rPr lang="en-US" sz="1200" b="0" i="0" u="none" strike="noStrike" dirty="0" err="1">
                <a:solidFill>
                  <a:schemeClr val="bg2">
                    <a:lumMod val="90000"/>
                  </a:schemeClr>
                </a:solidFill>
                <a:effectLst/>
                <a:highlight>
                  <a:srgbClr val="FFFFFF"/>
                </a:highlight>
                <a:latin typeface="Courier New" panose="02070309020205020404" pitchFamily="49" charset="0"/>
              </a:rPr>
              <a:t>y+n,N</a:t>
            </a:r>
            <a:r>
              <a:rPr lang="en-US" sz="1200" b="0" i="0" u="none" strike="noStrike" dirty="0">
                <a:solidFill>
                  <a:schemeClr val="bg2">
                    <a:lumMod val="90000"/>
                  </a:schemeClr>
                </a:solidFill>
                <a:effectLst/>
                <a:highlight>
                  <a:srgbClr val="FFFFFF"/>
                </a:highlight>
                <a:latin typeface="Courier New" panose="02070309020205020404" pitchFamily="49" charset="0"/>
              </a:rPr>
              <a:t>=</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A-100.0/y, b[k]=        ".#"[o+N&amp;1],z[k]   =0;E(</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80-(int)(9*B)%250);for(j=0;6.28&gt;</a:t>
            </a:r>
            <a:r>
              <a:rPr lang="en-US" sz="1200" b="0" i="0" u="none" strike="noStrike" dirty="0" err="1">
                <a:solidFill>
                  <a:schemeClr val="bg2">
                    <a:lumMod val="90000"/>
                  </a:schemeClr>
                </a:solidFill>
                <a:effectLst/>
                <a:highlight>
                  <a:srgbClr val="FFFFFF"/>
                </a:highlight>
                <a:latin typeface="Courier New" panose="02070309020205020404" pitchFamily="49" charset="0"/>
              </a:rPr>
              <a:t>j;j</a:t>
            </a:r>
            <a:r>
              <a:rPr lang="en-US" sz="1200" b="0" i="0" u="none" strike="noStrike" dirty="0">
                <a:solidFill>
                  <a:schemeClr val="bg2">
                    <a:lumMod val="90000"/>
                  </a:schemeClr>
                </a:solidFill>
                <a:effectLst/>
                <a:highlight>
                  <a:srgbClr val="FFFFFF"/>
                </a:highlight>
                <a:latin typeface="Courier New" panose="02070309020205020404" pitchFamily="49" charset="0"/>
              </a:rPr>
              <a:t>+=0.07  )for(</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i</a:t>
            </a:r>
            <a:r>
              <a:rPr lang="en-US" sz="1200" b="0" i="0" u="none" strike="noStrike" dirty="0">
                <a:solidFill>
                  <a:schemeClr val="bg2">
                    <a:lumMod val="90000"/>
                  </a:schemeClr>
                </a:solidFill>
                <a:effectLst/>
                <a:highlight>
                  <a:srgbClr val="FFFFFF"/>
                </a:highlight>
                <a:latin typeface="Courier New" panose="02070309020205020404" pitchFamily="49" charset="0"/>
              </a:rPr>
              <a:t>=0;6.28&gt;</a:t>
            </a:r>
            <a:r>
              <a:rPr lang="en-US" sz="1200" b="0" i="0" u="none" strike="noStrike" dirty="0" err="1">
                <a:solidFill>
                  <a:schemeClr val="bg2">
                    <a:lumMod val="90000"/>
                  </a:schemeClr>
                </a:solidFill>
                <a:effectLst/>
                <a:highlight>
                  <a:srgbClr val="FFFFFF"/>
                </a:highlight>
                <a:latin typeface="Courier New" panose="02070309020205020404" pitchFamily="49" charset="0"/>
              </a:rPr>
              <a:t>i;i</a:t>
            </a:r>
            <a:r>
              <a:rPr lang="en-US" sz="1200" b="0" i="0" u="none" strike="noStrike" dirty="0">
                <a:solidFill>
                  <a:schemeClr val="bg2">
                    <a:lumMod val="90000"/>
                  </a:schemeClr>
                </a:solidFill>
                <a:effectLst/>
                <a:highlight>
                  <a:srgbClr val="FFFFFF"/>
                </a:highlight>
                <a:latin typeface="Courier New" panose="02070309020205020404" pitchFamily="49" charset="0"/>
              </a:rPr>
              <a:t>+=0.02) { float c=sin(</a:t>
            </a:r>
            <a:r>
              <a:rPr lang="en-US" sz="1200" b="0" i="0" u="none" strike="noStrike" dirty="0" err="1">
                <a:solidFill>
                  <a:schemeClr val="bg2">
                    <a:lumMod val="90000"/>
                  </a:schemeClr>
                </a:solidFill>
                <a:effectLst/>
                <a:highlight>
                  <a:srgbClr val="FFFFFF"/>
                </a:highlight>
                <a:latin typeface="Courier New" panose="02070309020205020404" pitchFamily="49" charset="0"/>
              </a:rPr>
              <a:t>i</a:t>
            </a:r>
            <a:r>
              <a:rPr lang="en-US" sz="1200" b="0" i="0" u="none" strike="noStrike" dirty="0">
                <a:solidFill>
                  <a:schemeClr val="bg2">
                    <a:lumMod val="90000"/>
                  </a:schemeClr>
                </a:solidFill>
                <a:effectLst/>
                <a:highlight>
                  <a:srgbClr val="FFFFFF"/>
                </a:highlight>
                <a:latin typeface="Courier New" panose="02070309020205020404" pitchFamily="49" charset="0"/>
              </a:rPr>
              <a:t>),d   =cos(j</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),f=sin(j),h=d+2,D=15/(c*h*</a:t>
            </a:r>
            <a:r>
              <a:rPr lang="en-US" sz="1200" b="0" i="0" u="none" strike="noStrike" dirty="0" err="1">
                <a:solidFill>
                  <a:schemeClr val="bg2">
                    <a:lumMod val="90000"/>
                  </a:schemeClr>
                </a:solidFill>
                <a:effectLst/>
                <a:highlight>
                  <a:srgbClr val="FFFFFF"/>
                </a:highlight>
                <a:latin typeface="Courier New" panose="02070309020205020404" pitchFamily="49" charset="0"/>
              </a:rPr>
              <a:t>e+f</a:t>
            </a:r>
            <a:r>
              <a:rPr lang="en-US" sz="1200" b="0" i="0" u="none" strike="noStrike" dirty="0">
                <a:solidFill>
                  <a:schemeClr val="bg2">
                    <a:lumMod val="90000"/>
                  </a:schemeClr>
                </a:solidFill>
                <a:effectLst/>
                <a:highlight>
                  <a:srgbClr val="FFFFFF"/>
                </a:highlight>
                <a:latin typeface="Courier New" panose="02070309020205020404" pitchFamily="49" charset="0"/>
              </a:rPr>
              <a:t>*g+5    ),l=cos</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a:t>
            </a:r>
            <a:r>
              <a:rPr lang="en-US" sz="1200" b="0" i="0" u="none" strike="noStrike" dirty="0" err="1">
                <a:solidFill>
                  <a:schemeClr val="bg2">
                    <a:lumMod val="90000"/>
                  </a:schemeClr>
                </a:solidFill>
                <a:effectLst/>
                <a:highlight>
                  <a:srgbClr val="FFFFFF"/>
                </a:highlight>
                <a:latin typeface="Courier New" panose="02070309020205020404" pitchFamily="49" charset="0"/>
              </a:rPr>
              <a:t>i</a:t>
            </a:r>
            <a:r>
              <a:rPr lang="en-US" sz="1200" b="0" i="0" u="none" strike="noStrike" dirty="0">
                <a:solidFill>
                  <a:schemeClr val="bg2">
                    <a:lumMod val="90000"/>
                  </a:schemeClr>
                </a:solidFill>
                <a:effectLst/>
                <a:highlight>
                  <a:srgbClr val="FFFFFF"/>
                </a:highlight>
                <a:latin typeface="Courier New" panose="02070309020205020404" pitchFamily="49" charset="0"/>
              </a:rPr>
              <a:t>),t=c     *h*g-f*</a:t>
            </a:r>
            <a:r>
              <a:rPr lang="en-US" sz="1200" b="0" i="0" u="none" strike="noStrike" dirty="0" err="1">
                <a:solidFill>
                  <a:schemeClr val="bg2">
                    <a:lumMod val="90000"/>
                  </a:schemeClr>
                </a:solidFill>
                <a:effectLst/>
                <a:highlight>
                  <a:srgbClr val="FFFFFF"/>
                </a:highlight>
                <a:latin typeface="Courier New" panose="02070309020205020404" pitchFamily="49" charset="0"/>
              </a:rPr>
              <a:t>e;x</a:t>
            </a:r>
            <a:r>
              <a:rPr lang="en-US" sz="1200" b="0" i="0" u="none" strike="noStrike" dirty="0">
                <a:solidFill>
                  <a:schemeClr val="bg2">
                    <a:lumMod val="90000"/>
                  </a:schemeClr>
                </a:solidFill>
                <a:effectLst/>
                <a:highlight>
                  <a:srgbClr val="FFFFFF"/>
                </a:highlight>
                <a:latin typeface="Courier New" panose="02070309020205020404" pitchFamily="49" charset="0"/>
              </a:rPr>
              <a:t>=40+2*D*(l*h*m-t*n),y=   12</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+D*(l*h       *</a:t>
            </a:r>
            <a:r>
              <a:rPr lang="en-US" sz="1200" b="0" i="0" u="none" strike="noStrike" dirty="0" err="1">
                <a:solidFill>
                  <a:schemeClr val="bg2">
                    <a:lumMod val="90000"/>
                  </a:schemeClr>
                </a:solidFill>
                <a:effectLst/>
                <a:highlight>
                  <a:srgbClr val="FFFFFF"/>
                </a:highlight>
                <a:latin typeface="Courier New" panose="02070309020205020404" pitchFamily="49" charset="0"/>
              </a:rPr>
              <a:t>n+t</a:t>
            </a:r>
            <a:r>
              <a:rPr lang="en-US" sz="1200" b="0" i="0" u="none" strike="noStrike" dirty="0">
                <a:solidFill>
                  <a:schemeClr val="bg2">
                    <a:lumMod val="90000"/>
                  </a:schemeClr>
                </a:solidFill>
                <a:effectLst/>
                <a:highlight>
                  <a:srgbClr val="FFFFFF"/>
                </a:highlight>
                <a:latin typeface="Courier New" panose="02070309020205020404" pitchFamily="49" charset="0"/>
              </a:rPr>
              <a:t>*m),o=x+80*</a:t>
            </a:r>
            <a:r>
              <a:rPr lang="en-US" sz="1200" b="0" i="0" u="none" strike="noStrike" dirty="0" err="1">
                <a:solidFill>
                  <a:schemeClr val="bg2">
                    <a:lumMod val="90000"/>
                  </a:schemeClr>
                </a:solidFill>
                <a:effectLst/>
                <a:highlight>
                  <a:srgbClr val="FFFFFF"/>
                </a:highlight>
                <a:latin typeface="Courier New" panose="02070309020205020404" pitchFamily="49" charset="0"/>
              </a:rPr>
              <a:t>y,N</a:t>
            </a:r>
            <a:r>
              <a:rPr lang="en-US" sz="1200" b="0" i="0" u="none" strike="noStrike" dirty="0">
                <a:solidFill>
                  <a:schemeClr val="bg2">
                    <a:lumMod val="90000"/>
                  </a:schemeClr>
                </a:solidFill>
                <a:effectLst/>
                <a:highlight>
                  <a:srgbClr val="FFFFFF"/>
                </a:highlight>
                <a:latin typeface="Courier New" panose="02070309020205020404" pitchFamily="49" charset="0"/>
              </a:rPr>
              <a:t>=8*((f*e-c    *d*</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g)*m-c*         d*e-f*g-l*d*n);if(D&gt;z[o]    )z[o]</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a:t>
            </a:r>
            <a:r>
              <a:rPr lang="en-US" sz="1200" b="0" i="0" u="none" strike="noStrike" dirty="0" err="1">
                <a:solidFill>
                  <a:schemeClr val="bg2">
                    <a:lumMod val="90000"/>
                  </a:schemeClr>
                </a:solidFill>
                <a:effectLst/>
                <a:highlight>
                  <a:srgbClr val="FFFFFF"/>
                </a:highlight>
                <a:latin typeface="Courier New" panose="02070309020205020404" pitchFamily="49" charset="0"/>
              </a:rPr>
              <a:t>D,b</a:t>
            </a:r>
            <a:r>
              <a:rPr lang="en-US" sz="1200" b="0" i="0" u="none" strike="noStrike" dirty="0">
                <a:solidFill>
                  <a:schemeClr val="bg2">
                    <a:lumMod val="90000"/>
                  </a:schemeClr>
                </a:solidFill>
                <a:effectLst/>
                <a:highlight>
                  <a:srgbClr val="FFFFFF"/>
                </a:highlight>
                <a:latin typeface="Courier New" panose="02070309020205020404" pitchFamily="49" charset="0"/>
              </a:rPr>
              <a:t>[o]             =" ..,,-++=#$@"[      N&gt;0?N:0</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  ;  }                                   </a:t>
            </a:r>
            <a:r>
              <a:rPr lang="en-US" sz="1200" b="0" i="0" u="none" strike="noStrike" dirty="0" err="1">
                <a:solidFill>
                  <a:schemeClr val="bg2">
                    <a:lumMod val="90000"/>
                  </a:schemeClr>
                </a:solidFill>
                <a:effectLst/>
                <a:highlight>
                  <a:srgbClr val="FFFFFF"/>
                </a:highlight>
                <a:latin typeface="Courier New" panose="02070309020205020404" pitchFamily="49" charset="0"/>
              </a:rPr>
              <a:t>printf</a:t>
            </a:r>
            <a:r>
              <a:rPr lang="en-US" sz="1200" b="0" i="0" u="none" strike="noStrike" dirty="0">
                <a:solidFill>
                  <a:schemeClr val="bg2">
                    <a:lumMod val="90000"/>
                  </a:schemeClr>
                </a:solidFill>
                <a:effectLst/>
                <a:highlight>
                  <a:srgbClr val="FFFFFF"/>
                </a:highlight>
                <a:latin typeface="Courier New" panose="02070309020205020404" pitchFamily="49" charset="0"/>
              </a:rPr>
              <a:t>(</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"\x1b["       "H"           );for(k       =1;1841</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&gt;</a:t>
            </a:r>
            <a:r>
              <a:rPr lang="en-US" sz="1200" b="0" i="0" u="none" strike="noStrike" dirty="0" err="1">
                <a:solidFill>
                  <a:schemeClr val="bg2">
                    <a:lumMod val="90000"/>
                  </a:schemeClr>
                </a:solidFill>
                <a:effectLst/>
                <a:highlight>
                  <a:srgbClr val="FFFFFF"/>
                </a:highlight>
                <a:latin typeface="Courier New" panose="02070309020205020404" pitchFamily="49" charset="0"/>
              </a:rPr>
              <a:t>k;k</a:t>
            </a: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putchar</a:t>
            </a:r>
            <a:r>
              <a:rPr lang="en-US" sz="1200" b="0" i="0" u="none" strike="noStrike" dirty="0">
                <a:solidFill>
                  <a:schemeClr val="bg2">
                    <a:lumMod val="90000"/>
                  </a:schemeClr>
                </a:solidFill>
                <a:effectLst/>
                <a:highlight>
                  <a:srgbClr val="FFFFFF"/>
                </a:highlight>
                <a:latin typeface="Courier New" panose="02070309020205020404" pitchFamily="49" charset="0"/>
              </a:rPr>
              <a:t>       (k%80?b       [k]:10)</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  A +=       0.053;B       +=0.037       ;  }  }</a:t>
            </a:r>
            <a:endParaRPr lang="en-US" sz="1200" b="0" dirty="0">
              <a:solidFill>
                <a:schemeClr val="bg2">
                  <a:lumMod val="90000"/>
                </a:schemeClr>
              </a:solidFill>
              <a:effectLst/>
              <a:highlight>
                <a:srgbClr val="FFFFFF"/>
              </a:highlight>
            </a:endParaRPr>
          </a:p>
          <a:p>
            <a:br>
              <a:rPr lang="en-US" sz="1200" dirty="0"/>
            </a:br>
            <a:endParaRPr lang="en-US" sz="1200" dirty="0"/>
          </a:p>
        </p:txBody>
      </p:sp>
    </p:spTree>
    <p:extLst>
      <p:ext uri="{BB962C8B-B14F-4D97-AF65-F5344CB8AC3E}">
        <p14:creationId xmlns:p14="http://schemas.microsoft.com/office/powerpoint/2010/main" val="3860465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587828" y="339635"/>
            <a:ext cx="9984921" cy="6601807"/>
          </a:xfrm>
          <a:prstGeom prst="rect">
            <a:avLst/>
          </a:prstGeom>
          <a:noFill/>
        </p:spPr>
        <p:txBody>
          <a:bodyPr wrap="square" rtlCol="0">
            <a:spAutoFit/>
          </a:bodyPr>
          <a:lstStyle/>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_,</a:t>
            </a:r>
            <a:r>
              <a:rPr lang="en-US" sz="1100" b="0" i="0" u="none" strike="noStrike" dirty="0" err="1">
                <a:solidFill>
                  <a:schemeClr val="bg2">
                    <a:lumMod val="90000"/>
                  </a:schemeClr>
                </a:solidFill>
                <a:effectLst/>
                <a:highlight>
                  <a:srgbClr val="FFFFFF"/>
                </a:highlight>
                <a:latin typeface="Courier New" panose="02070309020205020404" pitchFamily="49" charset="0"/>
              </a:rPr>
              <a:t>x,y,o</a:t>
            </a:r>
            <a:r>
              <a:rPr lang="en-US" sz="1100" b="0" i="0" u="none" strike="noStrike" dirty="0">
                <a:solidFill>
                  <a:schemeClr val="bg2">
                    <a:lumMod val="90000"/>
                  </a:schemeClr>
                </a:solidFill>
                <a:effectLst/>
                <a:highlight>
                  <a:srgbClr val="FFFFFF"/>
                </a:highlight>
                <a:latin typeface="Courier New" panose="02070309020205020404" pitchFamily="49" charset="0"/>
              </a:rPr>
              <a:t>       ,</a:t>
            </a:r>
            <a:r>
              <a:rPr lang="en-US" sz="1100" b="0" i="0" u="none" strike="noStrike" dirty="0" err="1">
                <a:solidFill>
                  <a:schemeClr val="bg2">
                    <a:lumMod val="90000"/>
                  </a:schemeClr>
                </a:solidFill>
                <a:effectLst/>
                <a:highlight>
                  <a:srgbClr val="FFFFFF"/>
                </a:highlight>
                <a:latin typeface="Courier New" panose="02070309020205020404" pitchFamily="49" charset="0"/>
              </a:rPr>
              <a:t>N;char</a:t>
            </a:r>
            <a:r>
              <a:rPr lang="en-US" sz="1100" b="0" i="0" u="none" strike="noStrike" dirty="0">
                <a:solidFill>
                  <a:schemeClr val="bg2">
                    <a:lumMod val="90000"/>
                  </a:schemeClr>
                </a:solidFill>
                <a:effectLst/>
                <a:highlight>
                  <a:srgbClr val="FFFFFF"/>
                </a:highlight>
                <a:latin typeface="Courier New" panose="02070309020205020404" pitchFamily="49" charset="0"/>
              </a:rPr>
              <a:t>       b[1920]       ;p(</a:t>
            </a:r>
            <a:r>
              <a:rPr lang="en-US" sz="1100" b="0" i="0" u="none" strike="noStrike" dirty="0" err="1">
                <a:solidFill>
                  <a:schemeClr val="bg2">
                    <a:lumMod val="90000"/>
                  </a:schemeClr>
                </a:solidFill>
                <a:effectLst/>
                <a:highlight>
                  <a:srgbClr val="FFFFFF"/>
                </a:highlight>
                <a:latin typeface="Courier New" panose="02070309020205020404" pitchFamily="49" charset="0"/>
              </a:rPr>
              <a:t>n,c</a:t>
            </a:r>
            <a:r>
              <a:rPr lang="en-US" sz="1100" b="0" i="0" u="none" strike="noStrike" dirty="0">
                <a:solidFill>
                  <a:schemeClr val="bg2">
                    <a:lumMod val="90000"/>
                  </a:schemeClr>
                </a:solidFill>
                <a:effectLst/>
                <a:highlight>
                  <a:srgbClr val="FFFFFF"/>
                </a:highlight>
                <a:latin typeface="Courier New" panose="02070309020205020404" pitchFamily="49" charset="0"/>
              </a:rPr>
              <a:t>)</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{for(;n       --;x++)       c==10?y       +=80,x=</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o-1:x&gt;=       0?80&gt;x?             c       !='~'?b</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a:t>
            </a:r>
            <a:r>
              <a:rPr lang="en-US" sz="1100" b="0" i="0" u="none" strike="noStrike" dirty="0" err="1">
                <a:solidFill>
                  <a:schemeClr val="bg2">
                    <a:lumMod val="90000"/>
                  </a:schemeClr>
                </a:solidFill>
                <a:effectLst/>
                <a:highlight>
                  <a:srgbClr val="FFFFFF"/>
                </a:highlight>
                <a:latin typeface="Courier New" panose="02070309020205020404" pitchFamily="49" charset="0"/>
              </a:rPr>
              <a:t>y+x</a:t>
            </a:r>
            <a:r>
              <a:rPr lang="en-US" sz="1100" b="0" i="0" u="none" strike="noStrike" dirty="0">
                <a:solidFill>
                  <a:schemeClr val="bg2">
                    <a:lumMod val="90000"/>
                  </a:schemeClr>
                </a:solidFill>
                <a:effectLst/>
                <a:highlight>
                  <a:srgbClr val="FFFFFF"/>
                </a:highlight>
                <a:latin typeface="Courier New" panose="02070309020205020404" pitchFamily="49" charset="0"/>
              </a:rPr>
              <a:t>]=c       :0:                         0:0;}c(</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      </a:t>
            </a:r>
            <a:r>
              <a:rPr lang="en-US" sz="1100" b="0" i="0" u="none" strike="noStrike" dirty="0" err="1">
                <a:solidFill>
                  <a:schemeClr val="bg2">
                    <a:lumMod val="90000"/>
                  </a:schemeClr>
                </a:solidFill>
                <a:effectLst/>
                <a:highlight>
                  <a:srgbClr val="FFFFFF"/>
                </a:highlight>
                <a:latin typeface="Courier New" panose="02070309020205020404" pitchFamily="49" charset="0"/>
              </a:rPr>
              <a:t>q,l,r</a:t>
            </a:r>
            <a:r>
              <a:rPr lang="en-US" sz="1100" b="0" i="0" u="none" strike="noStrike" dirty="0">
                <a:solidFill>
                  <a:schemeClr val="bg2">
                    <a:lumMod val="90000"/>
                  </a:schemeClr>
                </a:solidFill>
                <a:effectLst/>
                <a:highlight>
                  <a:srgbClr val="FFFFFF"/>
                </a:highlight>
                <a:latin typeface="Courier New" panose="02070309020205020404" pitchFamily="49" charset="0"/>
              </a:rPr>
              <a:t>)       char*l,*r;{while             (q&gt;=0)q</a:t>
            </a:r>
            <a:endParaRPr lang="en-US" sz="1100" b="0" dirty="0">
              <a:solidFill>
                <a:schemeClr val="bg2">
                  <a:lumMod val="90000"/>
                </a:schemeClr>
              </a:solidFill>
              <a:effectLst/>
              <a:highlight>
                <a:srgbClr val="FFFFFF"/>
              </a:highlight>
            </a:endParaRPr>
          </a:p>
          <a:p>
            <a:pPr rtl="0">
              <a:spcBef>
                <a:spcPts val="0"/>
              </a:spcBef>
              <a:spcAft>
                <a:spcPts val="0"/>
              </a:spcAft>
            </a:pPr>
            <a:r>
              <a:rPr lang="en-US" sz="1100" b="0" i="0" u="none" strike="noStrike" dirty="0">
                <a:solidFill>
                  <a:srgbClr val="3B3B3B"/>
                </a:solidFill>
                <a:effectLst/>
                <a:highlight>
                  <a:srgbClr val="FFFFFF"/>
                </a:highlight>
                <a:latin typeface="Courier New" panose="02070309020205020404" pitchFamily="49" charset="0"/>
              </a:rPr>
              <a:t>      </a:t>
            </a:r>
            <a:r>
              <a:rPr lang="en-US" sz="1100" b="0" i="0" u="none" strike="noStrike" dirty="0">
                <a:solidFill>
                  <a:schemeClr val="bg2">
                    <a:lumMod val="90000"/>
                  </a:schemeClr>
                </a:solidFill>
                <a:effectLst/>
                <a:highlight>
                  <a:srgbClr val="FFFFFF"/>
                </a:highlight>
                <a:latin typeface="Courier New" panose="02070309020205020404" pitchFamily="49" charset="0"/>
              </a:rPr>
              <a:t>=(</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E?yYrIxC</a:t>
            </a:r>
            <a:r>
              <a:rPr lang="en-US" sz="1600" b="0" i="0" u="none" strike="noStrike" dirty="0">
                <a:solidFill>
                  <a:schemeClr val="accent1"/>
                </a:solidFill>
                <a:effectLst/>
                <a:highlight>
                  <a:srgbClr val="FFFFFF"/>
                </a:highlight>
                <a:latin typeface="Courier New" panose="02070309020205020404" pitchFamily="49" charset="0"/>
              </a:rPr>
              <a:t>{e^}</a:t>
            </a:r>
            <a:r>
              <a:rPr lang="en-US" sz="1600" b="0" i="0" u="none" strike="noStrike" dirty="0" err="1">
                <a:solidFill>
                  <a:schemeClr val="accent1"/>
                </a:solidFill>
                <a:effectLst/>
                <a:highlight>
                  <a:srgbClr val="FFFFFF"/>
                </a:highlight>
                <a:latin typeface="Courier New" panose="02070309020205020404" pitchFamily="49" charset="0"/>
              </a:rPr>
              <a:t>KhE</a:t>
            </a:r>
            <a:r>
              <a:rPr lang="en-US" sz="1600" b="0" i="0" u="none" strike="noStrike" dirty="0">
                <a:solidFill>
                  <a:schemeClr val="accent1"/>
                </a:solidFill>
                <a:effectLst/>
                <a:highlight>
                  <a:srgbClr val="FFFFFF"/>
                </a:highlight>
                <a:latin typeface="Courier New" panose="02070309020205020404" pitchFamily="49" charset="0"/>
              </a:rPr>
              <a:t>&gt;[|</a:t>
            </a:r>
            <a:r>
              <a:rPr lang="en-US" sz="1600" b="0" i="0" u="none" strike="noStrike" dirty="0" err="1">
                <a:solidFill>
                  <a:schemeClr val="accent1"/>
                </a:solidFill>
                <a:effectLst/>
                <a:highlight>
                  <a:srgbClr val="FFFFFF"/>
                </a:highlight>
                <a:latin typeface="Courier New" panose="02070309020205020404" pitchFamily="49" charset="0"/>
              </a:rPr>
              <a:t>LXbj</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dOVsJ</a:t>
            </a:r>
            <a:r>
              <a:rPr lang="en-US" sz="1600" b="0" i="0" u="none" strike="noStrike" dirty="0">
                <a:solidFill>
                  <a:schemeClr val="accent1"/>
                </a:solidFill>
                <a:effectLst/>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idOV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Yab</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qFywyv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Dma</a:t>
            </a:r>
            <a:r>
              <a:rPr lang="en-US" sz="1600" b="0" i="0" u="none" strike="noStrike" dirty="0">
                <a:solidFill>
                  <a:schemeClr val="accent1"/>
                </a:solidFill>
                <a:effectLst/>
                <a:highlight>
                  <a:srgbClr val="FFFFFF"/>
                </a:highlight>
                <a:latin typeface="Courier New" panose="02070309020205020404" pitchFamily="49" charset="0"/>
              </a:rPr>
              <a:t>\\A"</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Ztq?Lyw</a:t>
            </a:r>
            <a:r>
              <a:rPr lang="en-US" sz="1600" b="0" i="0" u="none" strike="noStrike" dirty="0">
                <a:solidFill>
                  <a:schemeClr val="accent1"/>
                </a:solidFill>
                <a:effectLst/>
                <a:highlight>
                  <a:srgbClr val="FFFFFF"/>
                </a:highlight>
                <a:latin typeface="Courier New" panose="02070309020205020404" pitchFamily="49" charset="0"/>
              </a:rPr>
              <a:t>&gt;e{|</a:t>
            </a:r>
            <a:r>
              <a:rPr lang="en-US" sz="1600" b="0" i="0" u="none" strike="noStrike" dirty="0" err="1">
                <a:solidFill>
                  <a:schemeClr val="accent1"/>
                </a:solidFill>
                <a:effectLst/>
                <a:highlight>
                  <a:srgbClr val="FFFFFF"/>
                </a:highlight>
                <a:latin typeface="Courier New" panose="02070309020205020404" pitchFamily="49" charset="0"/>
              </a:rPr>
              <a:t>Zq</a:t>
            </a:r>
            <a:r>
              <a:rPr lang="en-US" sz="1600" b="0" i="0" u="none" strike="noStrike" dirty="0">
                <a:solidFill>
                  <a:schemeClr val="accent1"/>
                </a:solidFill>
                <a:effectLst/>
                <a:highlight>
                  <a:srgbClr val="FFFFFF"/>
                </a:highlight>
                <a:latin typeface="Courier New" panose="02070309020205020404" pitchFamily="49" charset="0"/>
              </a:rPr>
              <a:t>&gt;Y\\</a:t>
            </a:r>
            <a:r>
              <a:rPr lang="en-US" sz="1600" b="0" i="0" u="none" strike="noStrike" dirty="0" err="1">
                <a:solidFill>
                  <a:schemeClr val="accent1"/>
                </a:solidFill>
                <a:effectLst/>
                <a:highlight>
                  <a:srgbClr val="FFFFFF"/>
                </a:highlight>
                <a:latin typeface="Courier New" panose="02070309020205020404" pitchFamily="49" charset="0"/>
              </a:rPr>
              <a:t>gq</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tYBe</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wyvDZE</a:t>
            </a:r>
            <a:r>
              <a:rPr lang="en-US" sz="1600" dirty="0">
                <a:solidFill>
                  <a:schemeClr val="accent1"/>
                </a:solidFill>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dirty="0">
                <a:solidFill>
                  <a:schemeClr val="accent1"/>
                </a:solidFill>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vBA</a:t>
            </a:r>
            <a:r>
              <a:rPr lang="en-US" sz="1600" b="0" i="0" u="none" strike="noStrike" dirty="0">
                <a:solidFill>
                  <a:schemeClr val="accent1"/>
                </a:solidFill>
                <a:effectLst/>
                <a:highlight>
                  <a:srgbClr val="FFFFFF"/>
                </a:highlight>
                <a:latin typeface="Courier New" panose="02070309020205020404" pitchFamily="49" charset="0"/>
              </a:rPr>
              <a:t>[`_Lo&gt;}</a:t>
            </a:r>
            <a:r>
              <a:rPr lang="en-US" sz="1600" b="0" i="0" u="none" strike="noStrike" dirty="0" err="1">
                <a:solidFill>
                  <a:schemeClr val="accent1"/>
                </a:solidFill>
                <a:effectLst/>
                <a:highlight>
                  <a:srgbClr val="FFFFFF"/>
                </a:highlight>
                <a:latin typeface="Courier New" panose="02070309020205020404" pitchFamily="49" charset="0"/>
              </a:rPr>
              <a:t>KcqdYrWqKxzKtW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DXRwsfcUaT</a:t>
            </a:r>
            <a:r>
              <a:rPr lang="en-US" sz="1600" b="0" i="0" u="none" strike="noStrike" dirty="0">
                <a:solidFill>
                  <a:schemeClr val="accent1"/>
                </a:solidFill>
                <a:effectLst/>
                <a:highlight>
                  <a:srgbClr val="FFFFFF"/>
                </a:highlight>
                <a:latin typeface="Courier New" panose="02070309020205020404" pitchFamily="49" charset="0"/>
              </a:rPr>
              <a:t>\\</a:t>
            </a:r>
            <a:r>
              <a:rPr lang="en-US" sz="1600" dirty="0">
                <a:solidFill>
                  <a:schemeClr val="accent1"/>
                </a:solidFill>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dirty="0">
                <a:solidFill>
                  <a:schemeClr val="accent1"/>
                </a:solidFill>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KXw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YRsFwsFwsFw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zaqyaz|FmMpyaoyI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cuUw</a:t>
            </a:r>
            <a:r>
              <a:rPr lang="en-US" sz="1600" b="0" i="0" u="none" strike="noStrike" dirty="0">
                <a:solidFill>
                  <a:schemeClr val="accent1"/>
                </a:solidFill>
                <a:effectLst/>
                <a:highlight>
                  <a:srgbClr val="FFFFFF"/>
                </a:highlight>
                <a:latin typeface="Courier New" panose="02070309020205020404" pitchFamily="49" charset="0"/>
              </a:rPr>
              <a:t>{J"</a:t>
            </a:r>
            <a:endParaRPr lang="en-US" sz="1600" b="0" dirty="0">
              <a:solidFill>
                <a:schemeClr val="accent1"/>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[_/6]   -62&gt;&gt;_++%6&amp;1?r[q]:l[q])-99;return q;}E(a</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){for   (o=x=</a:t>
            </a:r>
            <a:r>
              <a:rPr lang="en-US" sz="1200" b="0" i="0" u="none" strike="noStrike" dirty="0" err="1">
                <a:solidFill>
                  <a:schemeClr val="bg2">
                    <a:lumMod val="90000"/>
                  </a:schemeClr>
                </a:solidFill>
                <a:effectLst/>
                <a:highlight>
                  <a:srgbClr val="FFFFFF"/>
                </a:highlight>
                <a:latin typeface="Courier New" panose="02070309020205020404" pitchFamily="49" charset="0"/>
              </a:rPr>
              <a:t>a,y</a:t>
            </a:r>
            <a:r>
              <a:rPr lang="en-US" sz="1200" b="0" i="0" u="none" strike="noStrike" dirty="0">
                <a:solidFill>
                  <a:schemeClr val="bg2">
                    <a:lumMod val="90000"/>
                  </a:schemeClr>
                </a:solidFill>
                <a:effectLst/>
                <a:highlight>
                  <a:srgbClr val="FFFFFF"/>
                </a:highlight>
                <a:latin typeface="Courier New" panose="02070309020205020404" pitchFamily="49" charset="0"/>
              </a:rPr>
              <a:t>=0,_=0;_        &lt;1006;)a=" /\\\n"</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"~|_."[c(6,"b"              "cd\\a[g","^`"   "_e"</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fh</a:t>
            </a:r>
            <a:r>
              <a:rPr lang="en-US" sz="1200" b="0" i="0" u="none" strike="noStrike" dirty="0">
                <a:solidFill>
                  <a:schemeClr val="bg2">
                    <a:lumMod val="90000"/>
                  </a:schemeClr>
                </a:solidFill>
                <a:effectLst/>
                <a:highlight>
                  <a:srgbClr val="FFFFFF"/>
                </a:highlight>
                <a:latin typeface="Courier New" panose="02070309020205020404" pitchFamily="49" charset="0"/>
              </a:rPr>
              <a:t>")+8], p(   "#$%"        "&amp;'()*+,-.1"[   c(11</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,"_ac[]\\</a:t>
            </a:r>
            <a:r>
              <a:rPr lang="en-US" sz="1200" b="0" i="0" u="none" strike="noStrike" dirty="0" err="1">
                <a:solidFill>
                  <a:schemeClr val="bg2">
                    <a:lumMod val="90000"/>
                  </a:schemeClr>
                </a:solidFill>
                <a:effectLst/>
                <a:highlight>
                  <a:srgbClr val="FFFFFF"/>
                </a:highlight>
                <a:latin typeface="Courier New" panose="02070309020205020404" pitchFamily="49" charset="0"/>
              </a:rPr>
              <a:t>YZi</a:t>
            </a: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jkm</a:t>
            </a: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bd^efghXWlV</a:t>
            </a:r>
            <a:r>
              <a:rPr lang="en-US" sz="1200" b="0" i="0" u="none" strike="noStrike" dirty="0">
                <a:solidFill>
                  <a:schemeClr val="bg2">
                    <a:lumMod val="90000"/>
                  </a:schemeClr>
                </a:solidFill>
                <a:effectLst/>
                <a:highlight>
                  <a:srgbClr val="FFFFFF"/>
                </a:highlight>
                <a:latin typeface="Courier New" panose="02070309020205020404" pitchFamily="49" charset="0"/>
              </a:rPr>
              <a:t>" )+13</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]-34,a);}main   (</a:t>
            </a:r>
            <a:r>
              <a:rPr lang="en-US" sz="1200" b="0" i="0" u="none" strike="noStrike" dirty="0" err="1">
                <a:solidFill>
                  <a:schemeClr val="bg2">
                    <a:lumMod val="90000"/>
                  </a:schemeClr>
                </a:solidFill>
                <a:effectLst/>
                <a:highlight>
                  <a:srgbClr val="FFFFFF"/>
                </a:highlight>
                <a:latin typeface="Courier New" panose="02070309020205020404" pitchFamily="49" charset="0"/>
              </a:rPr>
              <a:t>k,Z</a:t>
            </a:r>
            <a:r>
              <a:rPr lang="en-US" sz="1200" b="0" i="0" u="none" strike="noStrike" dirty="0">
                <a:solidFill>
                  <a:schemeClr val="bg2">
                    <a:lumMod val="90000"/>
                  </a:schemeClr>
                </a:solidFill>
                <a:effectLst/>
                <a:highlight>
                  <a:srgbClr val="FFFFFF"/>
                </a:highlight>
                <a:latin typeface="Courier New" panose="02070309020205020404" pitchFamily="49" charset="0"/>
              </a:rPr>
              <a:t>){         float z[1920]  ,A=0</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,B=0  ,</a:t>
            </a:r>
            <a:r>
              <a:rPr lang="en-US" sz="1200" b="0" i="0" u="none" strike="noStrike" dirty="0" err="1">
                <a:solidFill>
                  <a:schemeClr val="bg2">
                    <a:lumMod val="90000"/>
                  </a:schemeClr>
                </a:solidFill>
                <a:effectLst/>
                <a:highlight>
                  <a:srgbClr val="FFFFFF"/>
                </a:highlight>
                <a:latin typeface="Courier New" panose="02070309020205020404" pitchFamily="49" charset="0"/>
              </a:rPr>
              <a:t>i,j</a:t>
            </a:r>
            <a:r>
              <a:rPr lang="en-US" sz="1200" b="0" i="0" u="none" strike="noStrike" dirty="0">
                <a:solidFill>
                  <a:schemeClr val="bg2">
                    <a:lumMod val="90000"/>
                  </a:schemeClr>
                </a:solidFill>
                <a:effectLst/>
                <a:highlight>
                  <a:srgbClr val="FFFFFF"/>
                </a:highlight>
                <a:latin typeface="Courier New" panose="02070309020205020404" pitchFamily="49" charset="0"/>
              </a:rPr>
              <a:t>; puts(""         "\x1b"   "[2J");for(;;</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  float e=sin(A         ),  n=   sin(B),g=cos(</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A),m   =cos(B);for(k        =0;k&lt;   1840;k++)y=-k</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/80-   10,o=41+(k%80-              40)*1.3/</a:t>
            </a:r>
            <a:r>
              <a:rPr lang="en-US" sz="1200" b="0" i="0" u="none" strike="noStrike" dirty="0" err="1">
                <a:solidFill>
                  <a:schemeClr val="bg2">
                    <a:lumMod val="90000"/>
                  </a:schemeClr>
                </a:solidFill>
                <a:effectLst/>
                <a:highlight>
                  <a:srgbClr val="FFFFFF"/>
                </a:highlight>
                <a:latin typeface="Courier New" panose="02070309020205020404" pitchFamily="49" charset="0"/>
              </a:rPr>
              <a:t>y+n,N</a:t>
            </a:r>
            <a:r>
              <a:rPr lang="en-US" sz="1200" b="0" i="0" u="none" strike="noStrike" dirty="0">
                <a:solidFill>
                  <a:schemeClr val="bg2">
                    <a:lumMod val="90000"/>
                  </a:schemeClr>
                </a:solidFill>
                <a:effectLst/>
                <a:highlight>
                  <a:srgbClr val="FFFFFF"/>
                </a:highlight>
                <a:latin typeface="Courier New" panose="02070309020205020404" pitchFamily="49" charset="0"/>
              </a:rPr>
              <a:t>=</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A-100.0/y, b[k]=        ".#"[o+N&amp;1],z[k]   =0;E(</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80-(int)(9*B)%250);for(j=0;6.28&gt;</a:t>
            </a:r>
            <a:r>
              <a:rPr lang="en-US" sz="1200" b="0" i="0" u="none" strike="noStrike" dirty="0" err="1">
                <a:solidFill>
                  <a:schemeClr val="bg2">
                    <a:lumMod val="90000"/>
                  </a:schemeClr>
                </a:solidFill>
                <a:effectLst/>
                <a:highlight>
                  <a:srgbClr val="FFFFFF"/>
                </a:highlight>
                <a:latin typeface="Courier New" panose="02070309020205020404" pitchFamily="49" charset="0"/>
              </a:rPr>
              <a:t>j;j</a:t>
            </a:r>
            <a:r>
              <a:rPr lang="en-US" sz="1200" b="0" i="0" u="none" strike="noStrike" dirty="0">
                <a:solidFill>
                  <a:schemeClr val="bg2">
                    <a:lumMod val="90000"/>
                  </a:schemeClr>
                </a:solidFill>
                <a:effectLst/>
                <a:highlight>
                  <a:srgbClr val="FFFFFF"/>
                </a:highlight>
                <a:latin typeface="Courier New" panose="02070309020205020404" pitchFamily="49" charset="0"/>
              </a:rPr>
              <a:t>+=0.07  )for(</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i</a:t>
            </a:r>
            <a:r>
              <a:rPr lang="en-US" sz="1200" b="0" i="0" u="none" strike="noStrike" dirty="0">
                <a:solidFill>
                  <a:schemeClr val="bg2">
                    <a:lumMod val="90000"/>
                  </a:schemeClr>
                </a:solidFill>
                <a:effectLst/>
                <a:highlight>
                  <a:srgbClr val="FFFFFF"/>
                </a:highlight>
                <a:latin typeface="Courier New" panose="02070309020205020404" pitchFamily="49" charset="0"/>
              </a:rPr>
              <a:t>=0;6.28&gt;</a:t>
            </a:r>
            <a:r>
              <a:rPr lang="en-US" sz="1200" b="0" i="0" u="none" strike="noStrike" dirty="0" err="1">
                <a:solidFill>
                  <a:schemeClr val="bg2">
                    <a:lumMod val="90000"/>
                  </a:schemeClr>
                </a:solidFill>
                <a:effectLst/>
                <a:highlight>
                  <a:srgbClr val="FFFFFF"/>
                </a:highlight>
                <a:latin typeface="Courier New" panose="02070309020205020404" pitchFamily="49" charset="0"/>
              </a:rPr>
              <a:t>i;i</a:t>
            </a:r>
            <a:r>
              <a:rPr lang="en-US" sz="1200" b="0" i="0" u="none" strike="noStrike" dirty="0">
                <a:solidFill>
                  <a:schemeClr val="bg2">
                    <a:lumMod val="90000"/>
                  </a:schemeClr>
                </a:solidFill>
                <a:effectLst/>
                <a:highlight>
                  <a:srgbClr val="FFFFFF"/>
                </a:highlight>
                <a:latin typeface="Courier New" panose="02070309020205020404" pitchFamily="49" charset="0"/>
              </a:rPr>
              <a:t>+=0.02) { float c=sin(</a:t>
            </a:r>
            <a:r>
              <a:rPr lang="en-US" sz="1200" b="0" i="0" u="none" strike="noStrike" dirty="0" err="1">
                <a:solidFill>
                  <a:schemeClr val="bg2">
                    <a:lumMod val="90000"/>
                  </a:schemeClr>
                </a:solidFill>
                <a:effectLst/>
                <a:highlight>
                  <a:srgbClr val="FFFFFF"/>
                </a:highlight>
                <a:latin typeface="Courier New" panose="02070309020205020404" pitchFamily="49" charset="0"/>
              </a:rPr>
              <a:t>i</a:t>
            </a:r>
            <a:r>
              <a:rPr lang="en-US" sz="1200" b="0" i="0" u="none" strike="noStrike" dirty="0">
                <a:solidFill>
                  <a:schemeClr val="bg2">
                    <a:lumMod val="90000"/>
                  </a:schemeClr>
                </a:solidFill>
                <a:effectLst/>
                <a:highlight>
                  <a:srgbClr val="FFFFFF"/>
                </a:highlight>
                <a:latin typeface="Courier New" panose="02070309020205020404" pitchFamily="49" charset="0"/>
              </a:rPr>
              <a:t>),d   =cos(j</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),f=sin(j),h=d+2,D=15/(c*h*</a:t>
            </a:r>
            <a:r>
              <a:rPr lang="en-US" sz="1200" b="0" i="0" u="none" strike="noStrike" dirty="0" err="1">
                <a:solidFill>
                  <a:schemeClr val="bg2">
                    <a:lumMod val="90000"/>
                  </a:schemeClr>
                </a:solidFill>
                <a:effectLst/>
                <a:highlight>
                  <a:srgbClr val="FFFFFF"/>
                </a:highlight>
                <a:latin typeface="Courier New" panose="02070309020205020404" pitchFamily="49" charset="0"/>
              </a:rPr>
              <a:t>e+f</a:t>
            </a:r>
            <a:r>
              <a:rPr lang="en-US" sz="1200" b="0" i="0" u="none" strike="noStrike" dirty="0">
                <a:solidFill>
                  <a:schemeClr val="bg2">
                    <a:lumMod val="90000"/>
                  </a:schemeClr>
                </a:solidFill>
                <a:effectLst/>
                <a:highlight>
                  <a:srgbClr val="FFFFFF"/>
                </a:highlight>
                <a:latin typeface="Courier New" panose="02070309020205020404" pitchFamily="49" charset="0"/>
              </a:rPr>
              <a:t>*g+5    ),l=cos</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a:t>
            </a:r>
            <a:r>
              <a:rPr lang="en-US" sz="1200" b="0" i="0" u="none" strike="noStrike" dirty="0" err="1">
                <a:solidFill>
                  <a:schemeClr val="bg2">
                    <a:lumMod val="90000"/>
                  </a:schemeClr>
                </a:solidFill>
                <a:effectLst/>
                <a:highlight>
                  <a:srgbClr val="FFFFFF"/>
                </a:highlight>
                <a:latin typeface="Courier New" panose="02070309020205020404" pitchFamily="49" charset="0"/>
              </a:rPr>
              <a:t>i</a:t>
            </a:r>
            <a:r>
              <a:rPr lang="en-US" sz="1200" b="0" i="0" u="none" strike="noStrike" dirty="0">
                <a:solidFill>
                  <a:schemeClr val="bg2">
                    <a:lumMod val="90000"/>
                  </a:schemeClr>
                </a:solidFill>
                <a:effectLst/>
                <a:highlight>
                  <a:srgbClr val="FFFFFF"/>
                </a:highlight>
                <a:latin typeface="Courier New" panose="02070309020205020404" pitchFamily="49" charset="0"/>
              </a:rPr>
              <a:t>),t=c     *h*g-f*</a:t>
            </a:r>
            <a:r>
              <a:rPr lang="en-US" sz="1200" b="0" i="0" u="none" strike="noStrike" dirty="0" err="1">
                <a:solidFill>
                  <a:schemeClr val="bg2">
                    <a:lumMod val="90000"/>
                  </a:schemeClr>
                </a:solidFill>
                <a:effectLst/>
                <a:highlight>
                  <a:srgbClr val="FFFFFF"/>
                </a:highlight>
                <a:latin typeface="Courier New" panose="02070309020205020404" pitchFamily="49" charset="0"/>
              </a:rPr>
              <a:t>e;x</a:t>
            </a:r>
            <a:r>
              <a:rPr lang="en-US" sz="1200" b="0" i="0" u="none" strike="noStrike" dirty="0">
                <a:solidFill>
                  <a:schemeClr val="bg2">
                    <a:lumMod val="90000"/>
                  </a:schemeClr>
                </a:solidFill>
                <a:effectLst/>
                <a:highlight>
                  <a:srgbClr val="FFFFFF"/>
                </a:highlight>
                <a:latin typeface="Courier New" panose="02070309020205020404" pitchFamily="49" charset="0"/>
              </a:rPr>
              <a:t>=40+2*D*(l*h*m-t*n),y=   12</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+D*(l*h       *</a:t>
            </a:r>
            <a:r>
              <a:rPr lang="en-US" sz="1200" b="0" i="0" u="none" strike="noStrike" dirty="0" err="1">
                <a:solidFill>
                  <a:schemeClr val="bg2">
                    <a:lumMod val="90000"/>
                  </a:schemeClr>
                </a:solidFill>
                <a:effectLst/>
                <a:highlight>
                  <a:srgbClr val="FFFFFF"/>
                </a:highlight>
                <a:latin typeface="Courier New" panose="02070309020205020404" pitchFamily="49" charset="0"/>
              </a:rPr>
              <a:t>n+t</a:t>
            </a:r>
            <a:r>
              <a:rPr lang="en-US" sz="1200" b="0" i="0" u="none" strike="noStrike" dirty="0">
                <a:solidFill>
                  <a:schemeClr val="bg2">
                    <a:lumMod val="90000"/>
                  </a:schemeClr>
                </a:solidFill>
                <a:effectLst/>
                <a:highlight>
                  <a:srgbClr val="FFFFFF"/>
                </a:highlight>
                <a:latin typeface="Courier New" panose="02070309020205020404" pitchFamily="49" charset="0"/>
              </a:rPr>
              <a:t>*m),o=x+80*</a:t>
            </a:r>
            <a:r>
              <a:rPr lang="en-US" sz="1200" b="0" i="0" u="none" strike="noStrike" dirty="0" err="1">
                <a:solidFill>
                  <a:schemeClr val="bg2">
                    <a:lumMod val="90000"/>
                  </a:schemeClr>
                </a:solidFill>
                <a:effectLst/>
                <a:highlight>
                  <a:srgbClr val="FFFFFF"/>
                </a:highlight>
                <a:latin typeface="Courier New" panose="02070309020205020404" pitchFamily="49" charset="0"/>
              </a:rPr>
              <a:t>y,N</a:t>
            </a:r>
            <a:r>
              <a:rPr lang="en-US" sz="1200" b="0" i="0" u="none" strike="noStrike" dirty="0">
                <a:solidFill>
                  <a:schemeClr val="bg2">
                    <a:lumMod val="90000"/>
                  </a:schemeClr>
                </a:solidFill>
                <a:effectLst/>
                <a:highlight>
                  <a:srgbClr val="FFFFFF"/>
                </a:highlight>
                <a:latin typeface="Courier New" panose="02070309020205020404" pitchFamily="49" charset="0"/>
              </a:rPr>
              <a:t>=8*((f*e-c    *d*</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g)*m-c*         d*e-f*g-l*d*n);if(D&gt;z[o]    )z[o]</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a:t>
            </a:r>
            <a:r>
              <a:rPr lang="en-US" sz="1200" b="0" i="0" u="none" strike="noStrike" dirty="0" err="1">
                <a:solidFill>
                  <a:schemeClr val="bg2">
                    <a:lumMod val="90000"/>
                  </a:schemeClr>
                </a:solidFill>
                <a:effectLst/>
                <a:highlight>
                  <a:srgbClr val="FFFFFF"/>
                </a:highlight>
                <a:latin typeface="Courier New" panose="02070309020205020404" pitchFamily="49" charset="0"/>
              </a:rPr>
              <a:t>D,b</a:t>
            </a:r>
            <a:r>
              <a:rPr lang="en-US" sz="1200" b="0" i="0" u="none" strike="noStrike" dirty="0">
                <a:solidFill>
                  <a:schemeClr val="bg2">
                    <a:lumMod val="90000"/>
                  </a:schemeClr>
                </a:solidFill>
                <a:effectLst/>
                <a:highlight>
                  <a:srgbClr val="FFFFFF"/>
                </a:highlight>
                <a:latin typeface="Courier New" panose="02070309020205020404" pitchFamily="49" charset="0"/>
              </a:rPr>
              <a:t>[o]             =" ..,,-++=#$@"[      N&gt;0?N:0</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  ;  }                                   </a:t>
            </a:r>
            <a:r>
              <a:rPr lang="en-US" sz="1200" b="0" i="0" u="none" strike="noStrike" dirty="0" err="1">
                <a:solidFill>
                  <a:schemeClr val="bg2">
                    <a:lumMod val="90000"/>
                  </a:schemeClr>
                </a:solidFill>
                <a:effectLst/>
                <a:highlight>
                  <a:srgbClr val="FFFFFF"/>
                </a:highlight>
                <a:latin typeface="Courier New" panose="02070309020205020404" pitchFamily="49" charset="0"/>
              </a:rPr>
              <a:t>printf</a:t>
            </a:r>
            <a:r>
              <a:rPr lang="en-US" sz="1200" b="0" i="0" u="none" strike="noStrike" dirty="0">
                <a:solidFill>
                  <a:schemeClr val="bg2">
                    <a:lumMod val="90000"/>
                  </a:schemeClr>
                </a:solidFill>
                <a:effectLst/>
                <a:highlight>
                  <a:srgbClr val="FFFFFF"/>
                </a:highlight>
                <a:latin typeface="Courier New" panose="02070309020205020404" pitchFamily="49" charset="0"/>
              </a:rPr>
              <a:t>(</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"\x1b["       "H"           );for(k       =1;1841</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&gt;</a:t>
            </a:r>
            <a:r>
              <a:rPr lang="en-US" sz="1200" b="0" i="0" u="none" strike="noStrike" dirty="0" err="1">
                <a:solidFill>
                  <a:schemeClr val="bg2">
                    <a:lumMod val="90000"/>
                  </a:schemeClr>
                </a:solidFill>
                <a:effectLst/>
                <a:highlight>
                  <a:srgbClr val="FFFFFF"/>
                </a:highlight>
                <a:latin typeface="Courier New" panose="02070309020205020404" pitchFamily="49" charset="0"/>
              </a:rPr>
              <a:t>k;k</a:t>
            </a:r>
            <a:r>
              <a:rPr lang="en-US" sz="1200" b="0" i="0" u="none" strike="noStrike" dirty="0">
                <a:solidFill>
                  <a:schemeClr val="bg2">
                    <a:lumMod val="90000"/>
                  </a:schemeClr>
                </a:solidFill>
                <a:effectLst/>
                <a:highlight>
                  <a:srgbClr val="FFFFFF"/>
                </a:highlight>
                <a:latin typeface="Courier New" panose="02070309020205020404" pitchFamily="49" charset="0"/>
              </a:rPr>
              <a:t>++)       </a:t>
            </a:r>
            <a:r>
              <a:rPr lang="en-US" sz="1200" b="0" i="0" u="none" strike="noStrike" dirty="0" err="1">
                <a:solidFill>
                  <a:schemeClr val="bg2">
                    <a:lumMod val="90000"/>
                  </a:schemeClr>
                </a:solidFill>
                <a:effectLst/>
                <a:highlight>
                  <a:srgbClr val="FFFFFF"/>
                </a:highlight>
                <a:latin typeface="Courier New" panose="02070309020205020404" pitchFamily="49" charset="0"/>
              </a:rPr>
              <a:t>putchar</a:t>
            </a:r>
            <a:r>
              <a:rPr lang="en-US" sz="1200" b="0" i="0" u="none" strike="noStrike" dirty="0">
                <a:solidFill>
                  <a:schemeClr val="bg2">
                    <a:lumMod val="90000"/>
                  </a:schemeClr>
                </a:solidFill>
                <a:effectLst/>
                <a:highlight>
                  <a:srgbClr val="FFFFFF"/>
                </a:highlight>
                <a:latin typeface="Courier New" panose="02070309020205020404" pitchFamily="49" charset="0"/>
              </a:rPr>
              <a:t>       (k%80?b       [k]:10)</a:t>
            </a:r>
            <a:endParaRPr lang="en-US" sz="1200" b="0" dirty="0">
              <a:solidFill>
                <a:schemeClr val="bg2">
                  <a:lumMod val="90000"/>
                </a:schemeClr>
              </a:solidFill>
              <a:effectLst/>
              <a:highlight>
                <a:srgbClr val="FFFFFF"/>
              </a:highlight>
            </a:endParaRPr>
          </a:p>
          <a:p>
            <a:pPr rtl="0">
              <a:spcBef>
                <a:spcPts val="0"/>
              </a:spcBef>
              <a:spcAft>
                <a:spcPts val="0"/>
              </a:spcAft>
            </a:pPr>
            <a:r>
              <a:rPr lang="en-US" sz="1200" b="0" i="0" u="none" strike="noStrike" dirty="0">
                <a:solidFill>
                  <a:schemeClr val="bg2">
                    <a:lumMod val="90000"/>
                  </a:schemeClr>
                </a:solidFill>
                <a:effectLst/>
                <a:highlight>
                  <a:srgbClr val="FFFFFF"/>
                </a:highlight>
                <a:latin typeface="Courier New" panose="02070309020205020404" pitchFamily="49" charset="0"/>
              </a:rPr>
              <a:t>      ;  A +=       0.053;B       +=0.037       ;  }  }</a:t>
            </a:r>
            <a:endParaRPr lang="en-US" sz="1200" b="0" dirty="0">
              <a:solidFill>
                <a:schemeClr val="bg2">
                  <a:lumMod val="90000"/>
                </a:schemeClr>
              </a:solidFill>
              <a:effectLst/>
              <a:highlight>
                <a:srgbClr val="FFFFFF"/>
              </a:highlight>
            </a:endParaRPr>
          </a:p>
          <a:p>
            <a:br>
              <a:rPr lang="en-US" sz="1200" dirty="0"/>
            </a:br>
            <a:endParaRPr lang="en-US" sz="1200" dirty="0"/>
          </a:p>
        </p:txBody>
      </p:sp>
    </p:spTree>
    <p:extLst>
      <p:ext uri="{BB962C8B-B14F-4D97-AF65-F5344CB8AC3E}">
        <p14:creationId xmlns:p14="http://schemas.microsoft.com/office/powerpoint/2010/main" val="209476115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6411DF-E58E-EA3A-CAFA-C32E31E6E46D}"/>
              </a:ext>
            </a:extLst>
          </p:cNvPr>
          <p:cNvSpPr txBox="1"/>
          <p:nvPr/>
        </p:nvSpPr>
        <p:spPr>
          <a:xfrm>
            <a:off x="0" y="0"/>
            <a:ext cx="7851227" cy="7417415"/>
          </a:xfrm>
          <a:prstGeom prst="rect">
            <a:avLst/>
          </a:prstGeom>
          <a:noFill/>
        </p:spPr>
        <p:txBody>
          <a:bodyPr wrap="square" rtlCol="0">
            <a:spAutoFit/>
          </a:bodyPr>
          <a:lstStyle/>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a:t>
            </a:r>
            <a:r>
              <a:rPr lang="en-US" sz="1400" i="0" u="none" strike="noStrike" dirty="0" err="1">
                <a:solidFill>
                  <a:srgbClr val="3B3B3B"/>
                </a:solidFill>
                <a:effectLst/>
                <a:highlight>
                  <a:srgbClr val="FFFFFF"/>
                </a:highlight>
                <a:latin typeface="Courier New" panose="02070309020205020404" pitchFamily="49" charset="0"/>
              </a:rPr>
              <a:t>x,y,o</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N;</a:t>
            </a:r>
            <a:r>
              <a:rPr lang="en-US" sz="1400" i="0" u="none" strike="noStrike" dirty="0" err="1">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       b[1920]       ;p(</a:t>
            </a:r>
            <a:r>
              <a:rPr lang="en-US" sz="1400" i="0" u="none" strike="noStrike" dirty="0" err="1">
                <a:solidFill>
                  <a:srgbClr val="3B3B3B"/>
                </a:solidFill>
                <a:effectLst/>
                <a:highlight>
                  <a:srgbClr val="FFFFFF"/>
                </a:highlight>
                <a:latin typeface="Courier New" panose="02070309020205020404" pitchFamily="49" charset="0"/>
              </a:rPr>
              <a:t>n,c</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(;n       --;x++)       c==10?y       +=80,x=</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o-1:x&gt;=       0?80&gt;x?             c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?b</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y+x</a:t>
            </a:r>
            <a:r>
              <a:rPr lang="en-US" sz="1400" i="0" u="none" strike="noStrike" dirty="0">
                <a:solidFill>
                  <a:srgbClr val="3B3B3B"/>
                </a:solidFill>
                <a:effectLst/>
                <a:highlight>
                  <a:srgbClr val="FFFFFF"/>
                </a:highlight>
                <a:latin typeface="Courier New" panose="02070309020205020404" pitchFamily="49" charset="0"/>
              </a:rPr>
              <a:t>]=c       :0:                         0:0;}c(</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q,l,r</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char</a:t>
            </a:r>
            <a:r>
              <a:rPr lang="en-US" sz="1400" i="0" u="none" strike="noStrike" dirty="0">
                <a:solidFill>
                  <a:srgbClr val="3B3B3B"/>
                </a:solidFill>
                <a:effectLst/>
                <a:highlight>
                  <a:srgbClr val="FFFFFF"/>
                </a:highlight>
                <a:latin typeface="Courier New" panose="02070309020205020404" pitchFamily="49" charset="0"/>
              </a:rPr>
              <a:t>*l,*r;{</a:t>
            </a:r>
            <a:r>
              <a:rPr lang="en-US" sz="1400" i="0" u="none" strike="noStrike" dirty="0">
                <a:solidFill>
                  <a:srgbClr val="0000FF"/>
                </a:solidFill>
                <a:effectLst/>
                <a:highlight>
                  <a:srgbClr val="FFFFFF"/>
                </a:highlight>
                <a:latin typeface="Courier New" panose="02070309020205020404" pitchFamily="49" charset="0"/>
              </a:rPr>
              <a:t>while</a:t>
            </a:r>
            <a:r>
              <a:rPr lang="en-US" sz="1400" i="0" u="none" strike="noStrike" dirty="0">
                <a:solidFill>
                  <a:srgbClr val="3B3B3B"/>
                </a:solidFill>
                <a:effectLst/>
                <a:highlight>
                  <a:srgbClr val="FFFFFF"/>
                </a:highlight>
                <a:latin typeface="Courier New" panose="02070309020205020404" pitchFamily="49" charset="0"/>
              </a:rPr>
              <a:t>             (q&gt;=0)q</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yYrIxC</a:t>
            </a:r>
            <a:r>
              <a:rPr lang="en-US" sz="1400" i="0" u="none" strike="noStrike" dirty="0">
                <a:solidFill>
                  <a:srgbClr val="A31515"/>
                </a:solidFill>
                <a:effectLst/>
                <a:highlight>
                  <a:srgbClr val="FFFFFF"/>
                </a:highlight>
                <a:latin typeface="Courier New" panose="02070309020205020404" pitchFamily="49" charset="0"/>
              </a:rPr>
              <a:t>{e^}</a:t>
            </a:r>
            <a:r>
              <a:rPr lang="en-US" sz="1400" i="0" u="none" strike="noStrike" dirty="0" err="1">
                <a:solidFill>
                  <a:srgbClr val="A31515"/>
                </a:solidFill>
                <a:effectLst/>
                <a:highlight>
                  <a:srgbClr val="FFFFFF"/>
                </a:highlight>
                <a:latin typeface="Courier New" panose="02070309020205020404" pitchFamily="49" charset="0"/>
              </a:rPr>
              <a:t>KhE</a:t>
            </a:r>
            <a:r>
              <a:rPr lang="en-US" sz="1400" i="0" u="none" strike="noStrike" dirty="0">
                <a:solidFill>
                  <a:srgbClr val="A31515"/>
                </a:solidFill>
                <a:effectLst/>
                <a:highlight>
                  <a:srgbClr val="FFFFFF"/>
                </a:highlight>
                <a:latin typeface="Courier New" panose="02070309020205020404" pitchFamily="49" charset="0"/>
              </a:rPr>
              <a:t>&gt;[|</a:t>
            </a:r>
            <a:r>
              <a:rPr lang="en-US" sz="1400" i="0" u="none" strike="noStrike" dirty="0" err="1">
                <a:solidFill>
                  <a:srgbClr val="A31515"/>
                </a:solidFill>
                <a:effectLst/>
                <a:highlight>
                  <a:srgbClr val="FFFFFF"/>
                </a:highlight>
                <a:latin typeface="Courier New" panose="02070309020205020404" pitchFamily="49" charset="0"/>
              </a:rPr>
              <a:t>LXbj</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dOVsJ</a:t>
            </a:r>
            <a:r>
              <a:rPr lang="en-US" sz="1400" i="0" u="none" strike="noStrike" dirty="0">
                <a:solidFill>
                  <a:srgbClr val="A31515"/>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idOV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Yab</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qFywyv</a:t>
            </a:r>
            <a:r>
              <a:rPr lang="en-US" sz="1400" i="0" u="none" strike="noStrike" dirty="0">
                <a:solidFill>
                  <a:srgbClr val="A31515"/>
                </a:solidFill>
                <a:effectLst/>
                <a:highlight>
                  <a:srgbClr val="FFFFFF"/>
                </a:highlight>
                <a:latin typeface="Courier New" panose="02070309020205020404" pitchFamily="49" charset="0"/>
              </a:rPr>
              <a:t>{D"</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"ma\\A"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Ztq?Lyw</a:t>
            </a:r>
            <a:r>
              <a:rPr lang="en-US" sz="1400" i="0" u="none" strike="noStrike" dirty="0">
                <a:solidFill>
                  <a:srgbClr val="A31515"/>
                </a:solidFill>
                <a:effectLst/>
                <a:highlight>
                  <a:srgbClr val="FFFFFF"/>
                </a:highlight>
                <a:latin typeface="Courier New" panose="02070309020205020404" pitchFamily="49" charset="0"/>
              </a:rPr>
              <a:t>&gt;e{|</a:t>
            </a:r>
            <a:r>
              <a:rPr lang="en-US" sz="1400" i="0" u="none" strike="noStrike" dirty="0" err="1">
                <a:solidFill>
                  <a:srgbClr val="A31515"/>
                </a:solidFill>
                <a:effectLst/>
                <a:highlight>
                  <a:srgbClr val="FFFFFF"/>
                </a:highlight>
                <a:latin typeface="Courier New" panose="02070309020205020404" pitchFamily="49" charset="0"/>
              </a:rPr>
              <a:t>Zq</a:t>
            </a:r>
            <a:r>
              <a:rPr lang="en-US" sz="1400" i="0" u="none" strike="noStrike" dirty="0">
                <a:solidFill>
                  <a:srgbClr val="A31515"/>
                </a:solidFill>
                <a:effectLst/>
                <a:highlight>
                  <a:srgbClr val="FFFFFF"/>
                </a:highlight>
                <a:latin typeface="Courier New" panose="02070309020205020404" pitchFamily="49" charset="0"/>
              </a:rPr>
              <a:t>&gt;Y\\</a:t>
            </a:r>
            <a:r>
              <a:rPr lang="en-US" sz="1400" i="0" u="none" strike="noStrike" dirty="0" err="1">
                <a:solidFill>
                  <a:srgbClr val="A31515"/>
                </a:solidFill>
                <a:effectLst/>
                <a:highlight>
                  <a:srgbClr val="FFFFFF"/>
                </a:highlight>
                <a:latin typeface="Courier New" panose="02070309020205020404" pitchFamily="49" charset="0"/>
              </a:rPr>
              <a:t>gq</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qI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tYBe</a:t>
            </a:r>
            <a:r>
              <a:rPr lang="en-US" sz="1400" i="0" u="none" strike="noStrike" dirty="0">
                <a:solidFill>
                  <a:srgbClr val="A31515"/>
                </a:solidFill>
                <a:effectLst/>
                <a:highlight>
                  <a:srgbClr val="FFFFFF"/>
                </a:highlight>
                <a:latin typeface="Courier New" panose="02070309020205020404" pitchFamily="49" charset="0"/>
              </a:rPr>
              <a:t>{w"</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yvDZE</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vBA</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"Lo&gt;}</a:t>
            </a:r>
            <a:r>
              <a:rPr lang="en-US" sz="1400" i="0" u="none" strike="noStrike" dirty="0" err="1">
                <a:solidFill>
                  <a:srgbClr val="A31515"/>
                </a:solidFill>
                <a:effectLst/>
                <a:highlight>
                  <a:srgbClr val="FFFFFF"/>
                </a:highlight>
                <a:latin typeface="Courier New" panose="02070309020205020404" pitchFamily="49" charset="0"/>
              </a:rPr>
              <a:t>KcqdYrWqKxzKtW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DXRwsfcUaT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err="1">
                <a:solidFill>
                  <a:srgbClr val="A31515"/>
                </a:solidFill>
                <a:effectLst/>
                <a:highlight>
                  <a:srgbClr val="FFFFFF"/>
                </a:highlight>
                <a:latin typeface="Courier New" panose="02070309020205020404" pitchFamily="49" charset="0"/>
              </a:rPr>
              <a:t>KXw</a:t>
            </a:r>
            <a:r>
              <a:rPr lang="en-US" sz="1400" i="0" u="none" strike="noStrike" dirty="0">
                <a:solidFill>
                  <a:srgbClr val="A31515"/>
                </a:solidFill>
                <a:effectLst/>
                <a:highlight>
                  <a:srgbClr val="FFFFFF"/>
                </a:highlight>
                <a:latin typeface="Courier New" panose="02070309020205020404" pitchFamily="49" charset="0"/>
              </a:rPr>
              <a:t>{Y"</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RsFwsFwsFw</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zaqyaz|FmMpyaoyI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cuUw</a:t>
            </a:r>
            <a:r>
              <a:rPr lang="en-US" sz="1400" i="0" u="none" strike="noStrike" dirty="0">
                <a:solidFill>
                  <a:srgbClr val="A31515"/>
                </a:solidFill>
                <a:effectLst/>
                <a:highlight>
                  <a:srgbClr val="FFFFFF"/>
                </a:highlight>
                <a:latin typeface="Courier New" panose="02070309020205020404" pitchFamily="49" charset="0"/>
              </a:rPr>
              <a:t>{J"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[_/6]   -62&gt;&gt;_++%6&amp;1?r[q]:l[q])-99;</a:t>
            </a:r>
            <a:r>
              <a:rPr lang="en-US" sz="1400" i="0" u="none" strike="noStrike" dirty="0">
                <a:solidFill>
                  <a:srgbClr val="0000FF"/>
                </a:solidFill>
                <a:effectLst/>
                <a:highlight>
                  <a:srgbClr val="FFFFFF"/>
                </a:highlight>
                <a:latin typeface="Courier New" panose="02070309020205020404" pitchFamily="49" charset="0"/>
              </a:rPr>
              <a:t>return</a:t>
            </a:r>
            <a:r>
              <a:rPr lang="en-US" sz="1400" i="0" u="none" strike="noStrike" dirty="0">
                <a:solidFill>
                  <a:srgbClr val="3B3B3B"/>
                </a:solidFill>
                <a:effectLst/>
                <a:highlight>
                  <a:srgbClr val="FFFFFF"/>
                </a:highlight>
                <a:latin typeface="Courier New" panose="02070309020205020404" pitchFamily="49" charset="0"/>
              </a:rPr>
              <a:t> q;}E(a</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   (o=x=</a:t>
            </a:r>
            <a:r>
              <a:rPr lang="en-US" sz="1400" i="0" u="none" strike="noStrike" dirty="0" err="1">
                <a:solidFill>
                  <a:srgbClr val="3B3B3B"/>
                </a:solidFill>
                <a:effectLst/>
                <a:highlight>
                  <a:srgbClr val="FFFFFF"/>
                </a:highlight>
                <a:latin typeface="Courier New" panose="02070309020205020404" pitchFamily="49" charset="0"/>
              </a:rPr>
              <a:t>a,y</a:t>
            </a:r>
            <a:r>
              <a:rPr lang="en-US" sz="1400" i="0" u="none" strike="noStrike" dirty="0">
                <a:solidFill>
                  <a:srgbClr val="3B3B3B"/>
                </a:solidFill>
                <a:effectLst/>
                <a:highlight>
                  <a:srgbClr val="FFFFFF"/>
                </a:highlight>
                <a:latin typeface="Courier New" panose="02070309020205020404" pitchFamily="49" charset="0"/>
              </a:rPr>
              <a:t>=0,_=0;_        &lt;1006;)a=</a:t>
            </a:r>
            <a:r>
              <a:rPr lang="en-US" sz="1400" i="0" u="none" strike="noStrike" dirty="0">
                <a:solidFill>
                  <a:srgbClr val="A31515"/>
                </a:solidFill>
                <a:effectLst/>
                <a:highlight>
                  <a:srgbClr val="FFFFFF"/>
                </a:highlight>
                <a:latin typeface="Courier New" panose="02070309020205020404" pitchFamily="49" charset="0"/>
              </a:rPr>
              <a:t>" /\\\n"</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t>
            </a:r>
            <a:r>
              <a:rPr lang="en-US" sz="1400" i="0" u="none" strike="noStrike" dirty="0">
                <a:solidFill>
                  <a:srgbClr val="3B3B3B"/>
                </a:solidFill>
                <a:effectLst/>
                <a:highlight>
                  <a:srgbClr val="FFFFFF"/>
                </a:highlight>
                <a:latin typeface="Courier New" panose="02070309020205020404" pitchFamily="49" charset="0"/>
              </a:rPr>
              <a:t>[c(6,</a:t>
            </a:r>
            <a:r>
              <a:rPr lang="en-US" sz="1400" i="0" u="none" strike="noStrike" dirty="0">
                <a:solidFill>
                  <a:srgbClr val="A31515"/>
                </a:solidFill>
                <a:effectLst/>
                <a:highlight>
                  <a:srgbClr val="FFFFFF"/>
                </a:highlight>
                <a:latin typeface="Courier New" panose="02070309020205020404" pitchFamily="49" charset="0"/>
              </a:rPr>
              <a:t>"b"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"cd\\a[g"</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fh</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)+8], p(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"&amp;'()*+,-.1"</a:t>
            </a:r>
            <a:r>
              <a:rPr lang="en-US" sz="1400" i="0" u="none" strike="noStrike" dirty="0">
                <a:solidFill>
                  <a:srgbClr val="3B3B3B"/>
                </a:solidFill>
                <a:effectLst/>
                <a:highlight>
                  <a:srgbClr val="FFFFFF"/>
                </a:highlight>
                <a:latin typeface="Courier New" panose="02070309020205020404" pitchFamily="49" charset="0"/>
              </a:rPr>
              <a:t>[   c(11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"_ac[]\\</a:t>
            </a:r>
            <a:r>
              <a:rPr lang="en-US" sz="1400" i="0" u="none" strike="noStrike" dirty="0" err="1">
                <a:solidFill>
                  <a:srgbClr val="A31515"/>
                </a:solidFill>
                <a:effectLst/>
                <a:highlight>
                  <a:srgbClr val="FFFFFF"/>
                </a:highlight>
                <a:latin typeface="Courier New" panose="02070309020205020404" pitchFamily="49" charset="0"/>
              </a:rPr>
              <a:t>YZi</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jkm</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err="1">
                <a:solidFill>
                  <a:srgbClr val="A31515"/>
                </a:solidFill>
                <a:effectLst/>
                <a:highlight>
                  <a:srgbClr val="FFFFFF"/>
                </a:highlight>
                <a:latin typeface="Courier New" panose="02070309020205020404" pitchFamily="49" charset="0"/>
              </a:rPr>
              <a:t>bd^efghXWlV</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)+13</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]-34,a);}main   (</a:t>
            </a:r>
            <a:r>
              <a:rPr lang="en-US" sz="1400" i="0" u="none" strike="noStrike" dirty="0" err="1">
                <a:solidFill>
                  <a:srgbClr val="3B3B3B"/>
                </a:solidFill>
                <a:effectLst/>
                <a:highlight>
                  <a:srgbClr val="FFFFFF"/>
                </a:highlight>
                <a:latin typeface="Courier New" panose="02070309020205020404" pitchFamily="49" charset="0"/>
              </a:rPr>
              <a:t>k,Z</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z[1920]  ,A=0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,B=0  ,</a:t>
            </a:r>
            <a:r>
              <a:rPr lang="en-US" sz="1400" i="0" u="none" strike="noStrike" dirty="0" err="1">
                <a:solidFill>
                  <a:srgbClr val="3B3B3B"/>
                </a:solidFill>
                <a:effectLst/>
                <a:highlight>
                  <a:srgbClr val="FFFFFF"/>
                </a:highlight>
                <a:latin typeface="Courier New" panose="02070309020205020404" pitchFamily="49" charset="0"/>
              </a:rPr>
              <a:t>i,j</a:t>
            </a:r>
            <a:r>
              <a:rPr lang="en-US" sz="1400" i="0" u="none" strike="noStrike" dirty="0">
                <a:solidFill>
                  <a:srgbClr val="3B3B3B"/>
                </a:solidFill>
                <a:effectLst/>
                <a:highlight>
                  <a:srgbClr val="FFFFFF"/>
                </a:highlight>
                <a:latin typeface="Courier New" panose="02070309020205020404" pitchFamily="49" charset="0"/>
              </a:rPr>
              <a:t>; puts(</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"[2J"</a:t>
            </a: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e=sin(A         ),  n=   sin(B),g=cos(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A),m   =cos(B);</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=0;k&lt;   1840;k++)y=-k</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/80-   10,o=41+(k%80-              40)*1.3/</a:t>
            </a:r>
            <a:r>
              <a:rPr lang="en-US" sz="1400" i="0" u="none" strike="noStrike" dirty="0" err="1">
                <a:solidFill>
                  <a:srgbClr val="3B3B3B"/>
                </a:solidFill>
                <a:effectLst/>
                <a:highlight>
                  <a:srgbClr val="FFFFFF"/>
                </a:highlight>
                <a:latin typeface="Courier New" panose="02070309020205020404" pitchFamily="49" charset="0"/>
              </a:rPr>
              <a:t>y+n,N</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A-100.0/y, b[k]=        </a:t>
            </a:r>
            <a:r>
              <a:rPr lang="en-US" sz="1400" i="0" u="none" strike="noStrike" dirty="0">
                <a:solidFill>
                  <a:srgbClr val="A31515"/>
                </a:solidFill>
                <a:effectLst/>
                <a:highlight>
                  <a:srgbClr val="FFFFFF"/>
                </a:highlight>
                <a:latin typeface="Courier New" panose="02070309020205020404" pitchFamily="49" charset="0"/>
              </a:rPr>
              <a:t>".#"</a:t>
            </a:r>
            <a:r>
              <a:rPr lang="en-US" sz="1400" i="0" u="none" strike="noStrike" dirty="0">
                <a:solidFill>
                  <a:srgbClr val="3B3B3B"/>
                </a:solidFill>
                <a:effectLst/>
                <a:highlight>
                  <a:srgbClr val="FFFFFF"/>
                </a:highlight>
                <a:latin typeface="Courier New" panose="02070309020205020404" pitchFamily="49" charset="0"/>
              </a:rPr>
              <a:t>[o+N&amp;1],z[k]   =0;E(</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80-(</a:t>
            </a:r>
            <a:r>
              <a:rPr lang="en-US" sz="1400" i="0" u="none" strike="noStrike" dirty="0">
                <a:solidFill>
                  <a:srgbClr val="0000FF"/>
                </a:solidFill>
                <a:effectLst/>
                <a:highlight>
                  <a:srgbClr val="FFFFFF"/>
                </a:highlight>
                <a:latin typeface="Courier New" panose="02070309020205020404" pitchFamily="49" charset="0"/>
              </a:rPr>
              <a:t>int</a:t>
            </a:r>
            <a:r>
              <a:rPr lang="en-US" sz="1400" i="0" u="none" strike="noStrike" dirty="0">
                <a:solidFill>
                  <a:srgbClr val="3B3B3B"/>
                </a:solidFill>
                <a:effectLst/>
                <a:highlight>
                  <a:srgbClr val="FFFFFF"/>
                </a:highlight>
                <a:latin typeface="Courier New" panose="02070309020205020404" pitchFamily="49" charset="0"/>
              </a:rPr>
              <a:t>)(9*B)%250);</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(j=0;6.28&gt;</a:t>
            </a:r>
            <a:r>
              <a:rPr lang="en-US" sz="1400" i="0" u="none" strike="noStrike" dirty="0" err="1">
                <a:solidFill>
                  <a:srgbClr val="3B3B3B"/>
                </a:solidFill>
                <a:effectLst/>
                <a:highlight>
                  <a:srgbClr val="FFFFFF"/>
                </a:highlight>
                <a:latin typeface="Courier New" panose="02070309020205020404" pitchFamily="49" charset="0"/>
              </a:rPr>
              <a:t>j;j</a:t>
            </a:r>
            <a:r>
              <a:rPr lang="en-US" sz="1400" i="0" u="none" strike="noStrike" dirty="0">
                <a:solidFill>
                  <a:srgbClr val="3B3B3B"/>
                </a:solidFill>
                <a:effectLst/>
                <a:highlight>
                  <a:srgbClr val="FFFFFF"/>
                </a:highlight>
                <a:latin typeface="Courier New" panose="02070309020205020404" pitchFamily="49" charset="0"/>
              </a:rPr>
              <a:t>+=0.07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=0;6.28&gt;</a:t>
            </a:r>
            <a:r>
              <a:rPr lang="en-US" sz="1400" i="0" u="none" strike="noStrike" dirty="0" err="1">
                <a:solidFill>
                  <a:srgbClr val="3B3B3B"/>
                </a:solidFill>
                <a:effectLst/>
                <a:highlight>
                  <a:srgbClr val="FFFFFF"/>
                </a:highlight>
                <a:latin typeface="Courier New" panose="02070309020205020404" pitchFamily="49" charset="0"/>
              </a:rPr>
              <a:t>i;i</a:t>
            </a:r>
            <a:r>
              <a:rPr lang="en-US" sz="1400" i="0" u="none" strike="noStrike" dirty="0">
                <a:solidFill>
                  <a:srgbClr val="3B3B3B"/>
                </a:solidFill>
                <a:effectLst/>
                <a:highlight>
                  <a:srgbClr val="FFFFFF"/>
                </a:highlight>
                <a:latin typeface="Courier New" panose="02070309020205020404" pitchFamily="49" charset="0"/>
              </a:rPr>
              <a:t>+=0.02) { </a:t>
            </a:r>
            <a:r>
              <a:rPr lang="en-US" sz="1400" i="0" u="none" strike="noStrike" dirty="0">
                <a:solidFill>
                  <a:srgbClr val="0000FF"/>
                </a:solidFill>
                <a:effectLst/>
                <a:highlight>
                  <a:srgbClr val="FFFFFF"/>
                </a:highlight>
                <a:latin typeface="Courier New" panose="02070309020205020404" pitchFamily="49" charset="0"/>
              </a:rPr>
              <a:t>float</a:t>
            </a:r>
            <a:r>
              <a:rPr lang="en-US" sz="1400" i="0" u="none" strike="noStrike" dirty="0">
                <a:solidFill>
                  <a:srgbClr val="3B3B3B"/>
                </a:solidFill>
                <a:effectLst/>
                <a:highlight>
                  <a:srgbClr val="FFFFFF"/>
                </a:highlight>
                <a:latin typeface="Courier New" panose="02070309020205020404" pitchFamily="49" charset="0"/>
              </a:rPr>
              <a:t> c=sin(</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),d   =cos(j</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),f=sin(j),h=d+2,D=15/(c*h*</a:t>
            </a:r>
            <a:r>
              <a:rPr lang="en-US" sz="1400" i="0" u="none" strike="noStrike" dirty="0" err="1">
                <a:solidFill>
                  <a:srgbClr val="3B3B3B"/>
                </a:solidFill>
                <a:effectLst/>
                <a:highlight>
                  <a:srgbClr val="FFFFFF"/>
                </a:highlight>
                <a:latin typeface="Courier New" panose="02070309020205020404" pitchFamily="49" charset="0"/>
              </a:rPr>
              <a:t>e+f</a:t>
            </a:r>
            <a:r>
              <a:rPr lang="en-US" sz="1400" i="0" u="none" strike="noStrike" dirty="0">
                <a:solidFill>
                  <a:srgbClr val="3B3B3B"/>
                </a:solidFill>
                <a:effectLst/>
                <a:highlight>
                  <a:srgbClr val="FFFFFF"/>
                </a:highlight>
                <a:latin typeface="Courier New" panose="02070309020205020404" pitchFamily="49" charset="0"/>
              </a:rPr>
              <a:t>*g+5    ),l=cos</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i</a:t>
            </a:r>
            <a:r>
              <a:rPr lang="en-US" sz="1400" i="0" u="none" strike="noStrike" dirty="0">
                <a:solidFill>
                  <a:srgbClr val="3B3B3B"/>
                </a:solidFill>
                <a:effectLst/>
                <a:highlight>
                  <a:srgbClr val="FFFFFF"/>
                </a:highlight>
                <a:latin typeface="Courier New" panose="02070309020205020404" pitchFamily="49" charset="0"/>
              </a:rPr>
              <a:t>),t=c     *h*g-f*</a:t>
            </a:r>
            <a:r>
              <a:rPr lang="en-US" sz="1400" i="0" u="none" strike="noStrike" dirty="0" err="1">
                <a:solidFill>
                  <a:srgbClr val="3B3B3B"/>
                </a:solidFill>
                <a:effectLst/>
                <a:highlight>
                  <a:srgbClr val="FFFFFF"/>
                </a:highlight>
                <a:latin typeface="Courier New" panose="02070309020205020404" pitchFamily="49" charset="0"/>
              </a:rPr>
              <a:t>e;x</a:t>
            </a:r>
            <a:r>
              <a:rPr lang="en-US" sz="1400" i="0" u="none" strike="noStrike" dirty="0">
                <a:solidFill>
                  <a:srgbClr val="3B3B3B"/>
                </a:solidFill>
                <a:effectLst/>
                <a:highlight>
                  <a:srgbClr val="FFFFFF"/>
                </a:highlight>
                <a:latin typeface="Courier New" panose="02070309020205020404" pitchFamily="49" charset="0"/>
              </a:rPr>
              <a:t>=40+2*D*(l*h*m-t*n),y=   12</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+D*(l*h       *</a:t>
            </a:r>
            <a:r>
              <a:rPr lang="en-US" sz="1400" i="0" u="none" strike="noStrike" dirty="0" err="1">
                <a:solidFill>
                  <a:srgbClr val="3B3B3B"/>
                </a:solidFill>
                <a:effectLst/>
                <a:highlight>
                  <a:srgbClr val="FFFFFF"/>
                </a:highlight>
                <a:latin typeface="Courier New" panose="02070309020205020404" pitchFamily="49" charset="0"/>
              </a:rPr>
              <a:t>n+t</a:t>
            </a:r>
            <a:r>
              <a:rPr lang="en-US" sz="1400" i="0" u="none" strike="noStrike" dirty="0">
                <a:solidFill>
                  <a:srgbClr val="3B3B3B"/>
                </a:solidFill>
                <a:effectLst/>
                <a:highlight>
                  <a:srgbClr val="FFFFFF"/>
                </a:highlight>
                <a:latin typeface="Courier New" panose="02070309020205020404" pitchFamily="49" charset="0"/>
              </a:rPr>
              <a:t>*m),o=x+80*</a:t>
            </a:r>
            <a:r>
              <a:rPr lang="en-US" sz="1400" i="0" u="none" strike="noStrike" dirty="0" err="1">
                <a:solidFill>
                  <a:srgbClr val="3B3B3B"/>
                </a:solidFill>
                <a:effectLst/>
                <a:highlight>
                  <a:srgbClr val="FFFFFF"/>
                </a:highlight>
                <a:latin typeface="Courier New" panose="02070309020205020404" pitchFamily="49" charset="0"/>
              </a:rPr>
              <a:t>y,N</a:t>
            </a:r>
            <a:r>
              <a:rPr lang="en-US" sz="1400" i="0" u="none" strike="noStrike" dirty="0">
                <a:solidFill>
                  <a:srgbClr val="3B3B3B"/>
                </a:solidFill>
                <a:effectLst/>
                <a:highlight>
                  <a:srgbClr val="FFFFFF"/>
                </a:highlight>
                <a:latin typeface="Courier New" panose="02070309020205020404" pitchFamily="49" charset="0"/>
              </a:rPr>
              <a:t>=8*((f*e-c    *d*</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g)*m-c*         d*e-f*g-l*d*n);</a:t>
            </a:r>
            <a:r>
              <a:rPr lang="en-US" sz="1400" i="0" u="none" strike="noStrike" dirty="0">
                <a:solidFill>
                  <a:srgbClr val="0000FF"/>
                </a:solidFill>
                <a:effectLst/>
                <a:highlight>
                  <a:srgbClr val="FFFFFF"/>
                </a:highlight>
                <a:latin typeface="Courier New" panose="02070309020205020404" pitchFamily="49" charset="0"/>
              </a:rPr>
              <a:t>if</a:t>
            </a:r>
            <a:r>
              <a:rPr lang="en-US" sz="1400" i="0" u="none" strike="noStrike" dirty="0">
                <a:solidFill>
                  <a:srgbClr val="3B3B3B"/>
                </a:solidFill>
                <a:effectLst/>
                <a:highlight>
                  <a:srgbClr val="FFFFFF"/>
                </a:highlight>
                <a:latin typeface="Courier New" panose="02070309020205020404" pitchFamily="49" charset="0"/>
              </a:rPr>
              <a:t>(D&gt;z[o]    )z[o]</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a:t>
            </a:r>
            <a:r>
              <a:rPr lang="en-US" sz="1400" i="0" u="none" strike="noStrike" dirty="0" err="1">
                <a:solidFill>
                  <a:srgbClr val="3B3B3B"/>
                </a:solidFill>
                <a:effectLst/>
                <a:highlight>
                  <a:srgbClr val="FFFFFF"/>
                </a:highlight>
                <a:latin typeface="Courier New" panose="02070309020205020404" pitchFamily="49" charset="0"/>
              </a:rPr>
              <a:t>D,b</a:t>
            </a:r>
            <a:r>
              <a:rPr lang="en-US" sz="1400" i="0" u="none" strike="noStrike" dirty="0">
                <a:solidFill>
                  <a:srgbClr val="3B3B3B"/>
                </a:solidFill>
                <a:effectLst/>
                <a:highlight>
                  <a:srgbClr val="FFFFFF"/>
                </a:highlight>
                <a:latin typeface="Courier New" panose="02070309020205020404" pitchFamily="49" charset="0"/>
              </a:rPr>
              <a:t>[o]             =</a:t>
            </a:r>
            <a:r>
              <a:rPr lang="en-US" sz="1400" i="0" u="none" strike="noStrike" dirty="0">
                <a:solidFill>
                  <a:srgbClr val="A31515"/>
                </a:solidFill>
                <a:effectLst/>
                <a:highlight>
                  <a:srgbClr val="FFFFFF"/>
                </a:highlight>
                <a:latin typeface="Courier New" panose="02070309020205020404" pitchFamily="49" charset="0"/>
              </a:rPr>
              <a:t>" ..,,-++=#$@"</a:t>
            </a:r>
            <a:r>
              <a:rPr lang="en-US" sz="1400" i="0" u="none" strike="noStrike" dirty="0">
                <a:solidFill>
                  <a:srgbClr val="3B3B3B"/>
                </a:solidFill>
                <a:effectLst/>
                <a:highlight>
                  <a:srgbClr val="FFFFFF"/>
                </a:highlight>
                <a:latin typeface="Courier New" panose="02070309020205020404" pitchFamily="49" charset="0"/>
              </a:rPr>
              <a:t>[      N&gt;0?N:0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  }                                   </a:t>
            </a:r>
            <a:r>
              <a:rPr lang="en-US" sz="1400" i="0" u="none" strike="noStrike" dirty="0" err="1">
                <a:solidFill>
                  <a:srgbClr val="3B3B3B"/>
                </a:solidFill>
                <a:effectLst/>
                <a:highlight>
                  <a:srgbClr val="FFFFFF"/>
                </a:highlight>
                <a:latin typeface="Courier New" panose="02070309020205020404" pitchFamily="49" charset="0"/>
              </a:rPr>
              <a:t>printf</a:t>
            </a:r>
            <a:r>
              <a:rPr lang="en-US" sz="1400" i="0" u="none" strike="noStrike" dirty="0">
                <a:solidFill>
                  <a:srgbClr val="3B3B3B"/>
                </a:solidFill>
                <a:effectLst/>
                <a:highlight>
                  <a:srgbClr val="FFFFFF"/>
                </a:highlight>
                <a:latin typeface="Courier New" panose="02070309020205020404" pitchFamily="49" charset="0"/>
              </a:rPr>
              <a:t>(</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"\x1b["</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A31515"/>
                </a:solidFill>
                <a:effectLst/>
                <a:highlight>
                  <a:srgbClr val="FFFFFF"/>
                </a:highlight>
                <a:latin typeface="Courier New" panose="02070309020205020404" pitchFamily="49" charset="0"/>
              </a:rPr>
              <a:t>"H"</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a:solidFill>
                  <a:srgbClr val="0000FF"/>
                </a:solidFill>
                <a:effectLst/>
                <a:highlight>
                  <a:srgbClr val="FFFFFF"/>
                </a:highlight>
                <a:latin typeface="Courier New" panose="02070309020205020404" pitchFamily="49" charset="0"/>
              </a:rPr>
              <a:t>for</a:t>
            </a:r>
            <a:r>
              <a:rPr lang="en-US" sz="1400" i="0" u="none" strike="noStrike" dirty="0">
                <a:solidFill>
                  <a:srgbClr val="3B3B3B"/>
                </a:solidFill>
                <a:effectLst/>
                <a:highlight>
                  <a:srgbClr val="FFFFFF"/>
                </a:highlight>
                <a:latin typeface="Courier New" panose="02070309020205020404" pitchFamily="49" charset="0"/>
              </a:rPr>
              <a:t>(k       =1;1841</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&gt;</a:t>
            </a:r>
            <a:r>
              <a:rPr lang="en-US" sz="1400" i="0" u="none" strike="noStrike" dirty="0" err="1">
                <a:solidFill>
                  <a:srgbClr val="3B3B3B"/>
                </a:solidFill>
                <a:effectLst/>
                <a:highlight>
                  <a:srgbClr val="FFFFFF"/>
                </a:highlight>
                <a:latin typeface="Courier New" panose="02070309020205020404" pitchFamily="49" charset="0"/>
              </a:rPr>
              <a:t>k;k</a:t>
            </a:r>
            <a:r>
              <a:rPr lang="en-US" sz="1400" i="0" u="none" strike="noStrike" dirty="0">
                <a:solidFill>
                  <a:srgbClr val="3B3B3B"/>
                </a:solidFill>
                <a:effectLst/>
                <a:highlight>
                  <a:srgbClr val="FFFFFF"/>
                </a:highlight>
                <a:latin typeface="Courier New" panose="02070309020205020404" pitchFamily="49" charset="0"/>
              </a:rPr>
              <a:t>++)       </a:t>
            </a:r>
            <a:r>
              <a:rPr lang="en-US" sz="1400" i="0" u="none" strike="noStrike" dirty="0" err="1">
                <a:solidFill>
                  <a:srgbClr val="3B3B3B"/>
                </a:solidFill>
                <a:effectLst/>
                <a:highlight>
                  <a:srgbClr val="FFFFFF"/>
                </a:highlight>
                <a:latin typeface="Courier New" panose="02070309020205020404" pitchFamily="49" charset="0"/>
              </a:rPr>
              <a:t>putchar</a:t>
            </a:r>
            <a:r>
              <a:rPr lang="en-US" sz="1400" i="0" u="none" strike="noStrike" dirty="0">
                <a:solidFill>
                  <a:srgbClr val="3B3B3B"/>
                </a:solidFill>
                <a:effectLst/>
                <a:highlight>
                  <a:srgbClr val="FFFFFF"/>
                </a:highlight>
                <a:latin typeface="Courier New" panose="02070309020205020404" pitchFamily="49" charset="0"/>
              </a:rPr>
              <a:t>       (k%80?b       [k]:10)</a:t>
            </a:r>
            <a:endParaRPr lang="en-US" sz="1400" dirty="0">
              <a:effectLst/>
              <a:highlight>
                <a:srgbClr val="FFFFFF"/>
              </a:highlight>
            </a:endParaRPr>
          </a:p>
          <a:p>
            <a:pPr rtl="0">
              <a:spcBef>
                <a:spcPts val="0"/>
              </a:spcBef>
              <a:spcAft>
                <a:spcPts val="0"/>
              </a:spcAft>
            </a:pPr>
            <a:r>
              <a:rPr lang="en-US" sz="1400" i="0" u="none" strike="noStrike" dirty="0">
                <a:solidFill>
                  <a:srgbClr val="3B3B3B"/>
                </a:solidFill>
                <a:effectLst/>
                <a:highlight>
                  <a:srgbClr val="FFFFFF"/>
                </a:highlight>
                <a:latin typeface="Courier New" panose="02070309020205020404" pitchFamily="49" charset="0"/>
              </a:rPr>
              <a:t>      ;  A +=       0.053;B       +=0.037       ;  }  }</a:t>
            </a:r>
            <a:endParaRPr lang="en-US" sz="1400" dirty="0">
              <a:effectLst/>
              <a:highlight>
                <a:srgbClr val="FFFFFF"/>
              </a:highlight>
            </a:endParaRPr>
          </a:p>
          <a:p>
            <a:br>
              <a:rPr lang="en-US" sz="1400" dirty="0"/>
            </a:br>
            <a:endParaRPr lang="en-US" sz="1400" dirty="0"/>
          </a:p>
        </p:txBody>
      </p:sp>
      <p:sp>
        <p:nvSpPr>
          <p:cNvPr id="2" name="TextBox 1">
            <a:extLst>
              <a:ext uri="{FF2B5EF4-FFF2-40B4-BE49-F238E27FC236}">
                <a16:creationId xmlns:a16="http://schemas.microsoft.com/office/drawing/2014/main" id="{5588FD7C-2061-3E55-47DB-2CAC2E4024EB}"/>
              </a:ext>
            </a:extLst>
          </p:cNvPr>
          <p:cNvSpPr txBox="1"/>
          <p:nvPr/>
        </p:nvSpPr>
        <p:spPr>
          <a:xfrm>
            <a:off x="6463862" y="304800"/>
            <a:ext cx="5465380" cy="1200329"/>
          </a:xfrm>
          <a:prstGeom prst="rect">
            <a:avLst/>
          </a:prstGeom>
          <a:noFill/>
        </p:spPr>
        <p:txBody>
          <a:bodyPr wrap="square" rtlCol="0">
            <a:spAutoFit/>
          </a:bodyPr>
          <a:lstStyle/>
          <a:p>
            <a:r>
              <a:rPr lang="en-US" sz="3600" dirty="0"/>
              <a:t>GPT-4 had just come out… can it do this for me?</a:t>
            </a:r>
          </a:p>
        </p:txBody>
      </p:sp>
      <p:pic>
        <p:nvPicPr>
          <p:cNvPr id="1026" name="Picture 2" descr="ChatGPT Logo PNG With Transparent Background">
            <a:extLst>
              <a:ext uri="{FF2B5EF4-FFF2-40B4-BE49-F238E27FC236}">
                <a16:creationId xmlns:a16="http://schemas.microsoft.com/office/drawing/2014/main" id="{48E0AD14-AA1D-9984-A5E5-61A0CB1F0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9848" y="2994833"/>
            <a:ext cx="2953407" cy="86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4847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8B4A66D-F897-E9BA-7FF8-68D400A5591E}"/>
              </a:ext>
            </a:extLst>
          </p:cNvPr>
          <p:cNvSpPr txBox="1"/>
          <p:nvPr/>
        </p:nvSpPr>
        <p:spPr>
          <a:xfrm>
            <a:off x="0" y="3649803"/>
            <a:ext cx="6998836" cy="1692771"/>
          </a:xfrm>
          <a:prstGeom prst="rect">
            <a:avLst/>
          </a:prstGeom>
          <a:noFill/>
        </p:spPr>
        <p:txBody>
          <a:bodyPr wrap="square" rtlCol="0">
            <a:spAutoFit/>
          </a:bodyPr>
          <a:lstStyle/>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      </a:t>
            </a:r>
            <a:r>
              <a:rPr lang="en-US" sz="1100" b="0" i="0" u="none" strike="noStrike" dirty="0">
                <a:solidFill>
                  <a:srgbClr val="3B3B3B"/>
                </a:solidFill>
                <a:effectLst/>
                <a:highlight>
                  <a:srgbClr val="FFFFFF"/>
                </a:highlight>
                <a:latin typeface="Courier New" panose="02070309020205020404" pitchFamily="49" charset="0"/>
              </a:rPr>
              <a:t>   </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E?yYrIxC</a:t>
            </a:r>
            <a:r>
              <a:rPr lang="en-US" sz="1600" b="0" i="0" u="none" strike="noStrike" dirty="0">
                <a:solidFill>
                  <a:schemeClr val="accent1"/>
                </a:solidFill>
                <a:effectLst/>
                <a:highlight>
                  <a:srgbClr val="FFFFFF"/>
                </a:highlight>
                <a:latin typeface="Courier New" panose="02070309020205020404" pitchFamily="49" charset="0"/>
              </a:rPr>
              <a:t>{e^}</a:t>
            </a:r>
            <a:r>
              <a:rPr lang="en-US" sz="1600" b="0" i="0" u="none" strike="noStrike" dirty="0" err="1">
                <a:solidFill>
                  <a:schemeClr val="accent1"/>
                </a:solidFill>
                <a:effectLst/>
                <a:highlight>
                  <a:srgbClr val="FFFFFF"/>
                </a:highlight>
                <a:latin typeface="Courier New" panose="02070309020205020404" pitchFamily="49" charset="0"/>
              </a:rPr>
              <a:t>KhE</a:t>
            </a:r>
            <a:r>
              <a:rPr lang="en-US" sz="1600" b="0" i="0" u="none" strike="noStrike" dirty="0">
                <a:solidFill>
                  <a:schemeClr val="accent1"/>
                </a:solidFill>
                <a:effectLst/>
                <a:highlight>
                  <a:srgbClr val="FFFFFF"/>
                </a:highlight>
                <a:latin typeface="Courier New" panose="02070309020205020404" pitchFamily="49" charset="0"/>
              </a:rPr>
              <a:t>&gt;[|</a:t>
            </a:r>
            <a:r>
              <a:rPr lang="en-US" sz="1600" b="0" i="0" u="none" strike="noStrike" dirty="0" err="1">
                <a:solidFill>
                  <a:schemeClr val="accent1"/>
                </a:solidFill>
                <a:effectLst/>
                <a:highlight>
                  <a:srgbClr val="FFFFFF"/>
                </a:highlight>
                <a:latin typeface="Courier New" panose="02070309020205020404" pitchFamily="49" charset="0"/>
              </a:rPr>
              <a:t>LXbj</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dOVsJ</a:t>
            </a:r>
            <a:r>
              <a:rPr lang="en-US" sz="1600" b="0" i="0" u="none" strike="noStrike" dirty="0">
                <a:solidFill>
                  <a:schemeClr val="accent1"/>
                </a:solidFill>
                <a:effectLst/>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idOV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Yab</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qFywyv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Dma</a:t>
            </a:r>
            <a:r>
              <a:rPr lang="en-US" sz="1600" b="0" i="0" u="none" strike="noStrike" dirty="0">
                <a:solidFill>
                  <a:schemeClr val="accent1"/>
                </a:solidFill>
                <a:effectLst/>
                <a:highlight>
                  <a:srgbClr val="FFFFFF"/>
                </a:highlight>
                <a:latin typeface="Courier New" panose="02070309020205020404" pitchFamily="49" charset="0"/>
              </a:rPr>
              <a:t>\\A"</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Ztq?Lyw</a:t>
            </a:r>
            <a:r>
              <a:rPr lang="en-US" sz="1600" b="0" i="0" u="none" strike="noStrike" dirty="0">
                <a:solidFill>
                  <a:schemeClr val="accent1"/>
                </a:solidFill>
                <a:effectLst/>
                <a:highlight>
                  <a:srgbClr val="FFFFFF"/>
                </a:highlight>
                <a:latin typeface="Courier New" panose="02070309020205020404" pitchFamily="49" charset="0"/>
              </a:rPr>
              <a:t>&gt;e{|</a:t>
            </a:r>
            <a:r>
              <a:rPr lang="en-US" sz="1600" b="0" i="0" u="none" strike="noStrike" dirty="0" err="1">
                <a:solidFill>
                  <a:schemeClr val="accent1"/>
                </a:solidFill>
                <a:effectLst/>
                <a:highlight>
                  <a:srgbClr val="FFFFFF"/>
                </a:highlight>
                <a:latin typeface="Courier New" panose="02070309020205020404" pitchFamily="49" charset="0"/>
              </a:rPr>
              <a:t>Zq</a:t>
            </a:r>
            <a:r>
              <a:rPr lang="en-US" sz="1600" b="0" i="0" u="none" strike="noStrike" dirty="0">
                <a:solidFill>
                  <a:schemeClr val="accent1"/>
                </a:solidFill>
                <a:effectLst/>
                <a:highlight>
                  <a:srgbClr val="FFFFFF"/>
                </a:highlight>
                <a:latin typeface="Courier New" panose="02070309020205020404" pitchFamily="49" charset="0"/>
              </a:rPr>
              <a:t>&gt;Y\\</a:t>
            </a:r>
            <a:r>
              <a:rPr lang="en-US" sz="1600" b="0" i="0" u="none" strike="noStrike" dirty="0" err="1">
                <a:solidFill>
                  <a:schemeClr val="accent1"/>
                </a:solidFill>
                <a:effectLst/>
                <a:highlight>
                  <a:srgbClr val="FFFFFF"/>
                </a:highlight>
                <a:latin typeface="Courier New" panose="02070309020205020404" pitchFamily="49" charset="0"/>
              </a:rPr>
              <a:t>gq</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tYBe</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wyvDZE</a:t>
            </a:r>
            <a:r>
              <a:rPr lang="en-US" sz="1600" dirty="0">
                <a:solidFill>
                  <a:schemeClr val="accent1"/>
                </a:solidFill>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dirty="0">
                <a:solidFill>
                  <a:schemeClr val="accent1"/>
                </a:solidFill>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vBA</a:t>
            </a:r>
            <a:r>
              <a:rPr lang="en-US" sz="1600" b="0" i="0" u="none" strike="noStrike" dirty="0">
                <a:solidFill>
                  <a:schemeClr val="accent1"/>
                </a:solidFill>
                <a:effectLst/>
                <a:highlight>
                  <a:srgbClr val="FFFFFF"/>
                </a:highlight>
                <a:latin typeface="Courier New" panose="02070309020205020404" pitchFamily="49" charset="0"/>
              </a:rPr>
              <a:t>[`_Lo&gt;}</a:t>
            </a:r>
            <a:r>
              <a:rPr lang="en-US" sz="1600" b="0" i="0" u="none" strike="noStrike" dirty="0" err="1">
                <a:solidFill>
                  <a:schemeClr val="accent1"/>
                </a:solidFill>
                <a:effectLst/>
                <a:highlight>
                  <a:srgbClr val="FFFFFF"/>
                </a:highlight>
                <a:latin typeface="Courier New" panose="02070309020205020404" pitchFamily="49" charset="0"/>
              </a:rPr>
              <a:t>KcqdYrWqKxzKtW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DXRwsfcUaT</a:t>
            </a:r>
            <a:r>
              <a:rPr lang="en-US" sz="1600" b="0" i="0" u="none" strike="noStrike" dirty="0">
                <a:solidFill>
                  <a:schemeClr val="accent1"/>
                </a:solidFill>
                <a:effectLst/>
                <a:highlight>
                  <a:srgbClr val="FFFFFF"/>
                </a:highlight>
                <a:latin typeface="Courier New" panose="02070309020205020404" pitchFamily="49" charset="0"/>
              </a:rPr>
              <a:t>\\</a:t>
            </a:r>
            <a:r>
              <a:rPr lang="en-US" sz="1600" dirty="0">
                <a:solidFill>
                  <a:schemeClr val="accent1"/>
                </a:solidFill>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dirty="0">
                <a:solidFill>
                  <a:schemeClr val="accent1"/>
                </a:solidFill>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KXw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YRsFwsFwsFw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zaqyaz|FmMpyaoyI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cuUw</a:t>
            </a:r>
            <a:r>
              <a:rPr lang="en-US" sz="1600" b="0" i="0" u="none" strike="noStrike" dirty="0">
                <a:solidFill>
                  <a:schemeClr val="accent1"/>
                </a:solidFill>
                <a:effectLst/>
                <a:highlight>
                  <a:srgbClr val="FFFFFF"/>
                </a:highlight>
                <a:latin typeface="Courier New" panose="02070309020205020404" pitchFamily="49" charset="0"/>
              </a:rPr>
              <a:t>{J"</a:t>
            </a:r>
            <a:endParaRPr lang="en-US" sz="1600" b="0" dirty="0">
              <a:solidFill>
                <a:schemeClr val="accent1"/>
              </a:solidFill>
              <a:effectLst/>
              <a:highlight>
                <a:srgbClr val="FFFFFF"/>
              </a:highlight>
            </a:endParaRPr>
          </a:p>
          <a:p>
            <a:br>
              <a:rPr lang="en-US" sz="1200" dirty="0"/>
            </a:br>
            <a:endParaRPr lang="en-US" sz="1200" dirty="0"/>
          </a:p>
        </p:txBody>
      </p:sp>
      <p:sp>
        <p:nvSpPr>
          <p:cNvPr id="7" name="TextBox 6">
            <a:extLst>
              <a:ext uri="{FF2B5EF4-FFF2-40B4-BE49-F238E27FC236}">
                <a16:creationId xmlns:a16="http://schemas.microsoft.com/office/drawing/2014/main" id="{25430007-67CC-B14F-962F-0C0CF7D4EC2A}"/>
              </a:ext>
            </a:extLst>
          </p:cNvPr>
          <p:cNvSpPr txBox="1"/>
          <p:nvPr/>
        </p:nvSpPr>
        <p:spPr>
          <a:xfrm>
            <a:off x="1343025" y="2500311"/>
            <a:ext cx="694421" cy="707886"/>
          </a:xfrm>
          <a:prstGeom prst="rect">
            <a:avLst/>
          </a:prstGeom>
          <a:noFill/>
        </p:spPr>
        <p:txBody>
          <a:bodyPr wrap="none" rtlCol="0">
            <a:spAutoFit/>
          </a:bodyPr>
          <a:lstStyle/>
          <a:p>
            <a:r>
              <a:rPr lang="en-US" sz="4000" dirty="0"/>
              <a:t>==</a:t>
            </a:r>
          </a:p>
        </p:txBody>
      </p:sp>
      <p:pic>
        <p:nvPicPr>
          <p:cNvPr id="8" name="Picture 7" descr="A close-up of a line&#10;&#10;Description automatically generated">
            <a:extLst>
              <a:ext uri="{FF2B5EF4-FFF2-40B4-BE49-F238E27FC236}">
                <a16:creationId xmlns:a16="http://schemas.microsoft.com/office/drawing/2014/main" id="{D7267A73-E7C9-C0B1-CDBE-675E81BB1659}"/>
              </a:ext>
            </a:extLst>
          </p:cNvPr>
          <p:cNvPicPr>
            <a:picLocks noChangeAspect="1"/>
          </p:cNvPicPr>
          <p:nvPr/>
        </p:nvPicPr>
        <p:blipFill>
          <a:blip r:embed="rId2"/>
          <a:stretch>
            <a:fillRect/>
          </a:stretch>
        </p:blipFill>
        <p:spPr>
          <a:xfrm>
            <a:off x="441285" y="0"/>
            <a:ext cx="11664990" cy="2332998"/>
          </a:xfrm>
          <a:prstGeom prst="rect">
            <a:avLst/>
          </a:prstGeom>
        </p:spPr>
      </p:pic>
    </p:spTree>
    <p:extLst>
      <p:ext uri="{BB962C8B-B14F-4D97-AF65-F5344CB8AC3E}">
        <p14:creationId xmlns:p14="http://schemas.microsoft.com/office/powerpoint/2010/main" val="12385425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2FE198-9E17-9175-9681-286EFD0AEB01}"/>
              </a:ext>
            </a:extLst>
          </p:cNvPr>
          <p:cNvSpPr txBox="1"/>
          <p:nvPr/>
        </p:nvSpPr>
        <p:spPr>
          <a:xfrm>
            <a:off x="4359851" y="3044279"/>
            <a:ext cx="3472297" cy="769441"/>
          </a:xfrm>
          <a:prstGeom prst="rect">
            <a:avLst/>
          </a:prstGeom>
          <a:noFill/>
        </p:spPr>
        <p:txBody>
          <a:bodyPr wrap="none" rtlCol="0">
            <a:spAutoFit/>
          </a:bodyPr>
          <a:lstStyle/>
          <a:p>
            <a:r>
              <a:rPr lang="en-US" sz="4400" dirty="0"/>
              <a:t>6 hours later…</a:t>
            </a:r>
          </a:p>
        </p:txBody>
      </p:sp>
    </p:spTree>
    <p:extLst>
      <p:ext uri="{BB962C8B-B14F-4D97-AF65-F5344CB8AC3E}">
        <p14:creationId xmlns:p14="http://schemas.microsoft.com/office/powerpoint/2010/main" val="18721672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Tree>
    <p:extLst>
      <p:ext uri="{BB962C8B-B14F-4D97-AF65-F5344CB8AC3E}">
        <p14:creationId xmlns:p14="http://schemas.microsoft.com/office/powerpoint/2010/main" val="291380400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441285" y="2332999"/>
            <a:ext cx="4905415" cy="4862870"/>
          </a:xfrm>
          <a:prstGeom prst="rect">
            <a:avLst/>
          </a:prstGeom>
          <a:noFill/>
        </p:spPr>
        <p:txBody>
          <a:bodyPr wrap="square" rtlCol="0">
            <a:spAutoFit/>
          </a:bodyPr>
          <a:lstStyle/>
          <a:p>
            <a:pPr rtl="0">
              <a:spcBef>
                <a:spcPts val="0"/>
              </a:spcBef>
              <a:spcAft>
                <a:spcPts val="0"/>
              </a:spcAft>
            </a:pPr>
            <a:endParaRPr lang="en-US" sz="1100" b="1" i="0" u="none" strike="noStrike" dirty="0">
              <a:solidFill>
                <a:schemeClr val="accent5"/>
              </a:solidFill>
              <a:effectLst/>
              <a:highlight>
                <a:srgbClr val="FFFFFF"/>
              </a:highlight>
              <a:latin typeface="Andale Mono" panose="020B0509000000000004" pitchFamily="49" charset="0"/>
            </a:endParaRP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_ 11 ~ 2 _ 9   1 _ 9   1 _ 9 ~ 3</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15 ~ 2 _ 7 ~ 4 _ 8 \n 1 | 1   3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5   2 \ 1 ~ 1 \ 1 _ 1   3 _ 3   1</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2 _ 1   3 _ 3   1 \ 2 _ 1   3 _ 3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1 \ 1 ~ 2 \ 1 _ 5   2 \ 1   3 _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 1 \ 1   3 _ 1   2 \ 1 ~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2 _ 5 / 1 \n 1 | 1   3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3 | 1   3 \ 1 / 1   4 \ 1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2   4 \ 1   2 \ 1 / 2   4 \ 1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 1 ~ 3 / 1   2 _ 4 / 1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1 \ 1   2 \ 1 / 1   2 / 1 _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 1   3 _ 2   2 \ 1 \n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3 / 1   4 | 1   4 \ 1   5 \ 1 _ 3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5 \ 1 _ 3 \ 1   5 \ 1 _ 4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7 \ 1   2 \ 1 _ 1 / 1   3 \ 1</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_ 1 / 1   3 \ 1   2 | 1 _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2 \ 1 \n 1 | 1 _ 3 \ 1 _ 7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 1 _ 6   2 / 1 \ 1 _ 6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_ 6   2 / 1 ~ 1 \ 1 _ 7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5   2 / 1 \ 1 _ 5   2 / 1 \ 1 _ 5</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\n 1 ~ 12 \ 1 / 1 ~ 8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8 \ 1 / 1 ~ 8 \ 1 / 1 ~ 10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5 \ 1 / 1 ~ 7 \ 1 / 1 ~ 7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\n 1</a:t>
            </a:r>
          </a:p>
          <a:p>
            <a:br>
              <a:rPr lang="en-US" sz="1200" b="1" dirty="0">
                <a:solidFill>
                  <a:schemeClr val="accent5"/>
                </a:solidFill>
                <a:latin typeface="Andale Mono" panose="020B0509000000000004" pitchFamily="49" charset="0"/>
              </a:rPr>
            </a:br>
            <a:endParaRPr lang="en-US" sz="1200" b="1" dirty="0">
              <a:solidFill>
                <a:schemeClr val="accent5"/>
              </a:solidFill>
              <a:latin typeface="Andale Mono" panose="020B0509000000000004" pitchFamily="49" charset="0"/>
            </a:endParaRPr>
          </a:p>
        </p:txBody>
      </p:sp>
      <p:sp>
        <p:nvSpPr>
          <p:cNvPr id="2" name="TextBox 1">
            <a:extLst>
              <a:ext uri="{FF2B5EF4-FFF2-40B4-BE49-F238E27FC236}">
                <a16:creationId xmlns:a16="http://schemas.microsoft.com/office/drawing/2014/main" id="{0263EAF9-262D-3925-28F3-6C2B1CFF929D}"/>
              </a:ext>
            </a:extLst>
          </p:cNvPr>
          <p:cNvSpPr txBox="1"/>
          <p:nvPr/>
        </p:nvSpPr>
        <p:spPr>
          <a:xfrm>
            <a:off x="6383639" y="2663788"/>
            <a:ext cx="5294012" cy="2862322"/>
          </a:xfrm>
          <a:prstGeom prst="rect">
            <a:avLst/>
          </a:prstGeom>
          <a:noFill/>
        </p:spPr>
        <p:txBody>
          <a:bodyPr wrap="square" rtlCol="0">
            <a:spAutoFit/>
          </a:bodyPr>
          <a:lstStyle/>
          <a:p>
            <a:r>
              <a:rPr lang="en-US" b="0" dirty="0">
                <a:solidFill>
                  <a:srgbClr val="3B3B3B"/>
                </a:solidFill>
                <a:effectLst/>
                <a:highlight>
                  <a:srgbClr val="FFFFFF"/>
                </a:highlight>
                <a:latin typeface="Menlo" panose="020B0609030804020204" pitchFamily="49" charset="0"/>
              </a:rPr>
              <a:t>Run-length encoding</a:t>
            </a:r>
          </a:p>
          <a:p>
            <a:endParaRPr lang="en-US" b="0" dirty="0">
              <a:solidFill>
                <a:srgbClr val="3B3B3B"/>
              </a:solidFill>
              <a:effectLst/>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Huffman Coding on characters and run-lengths</a:t>
            </a:r>
          </a:p>
          <a:p>
            <a:endParaRPr lang="en-US" dirty="0">
              <a:solidFill>
                <a:srgbClr val="3B3B3B"/>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Break </a:t>
            </a:r>
            <a:r>
              <a:rPr lang="en-US" b="0" dirty="0">
                <a:solidFill>
                  <a:srgbClr val="3B3B3B"/>
                </a:solidFill>
                <a:effectLst/>
                <a:highlight>
                  <a:srgbClr val="FFFFFF"/>
                </a:highlight>
                <a:latin typeface="Menlo" panose="020B0609030804020204" pitchFamily="49" charset="0"/>
              </a:rPr>
              <a:t>binary string into 6-bit blocks, least-to-most significant bit</a:t>
            </a:r>
          </a:p>
          <a:p>
            <a:endParaRPr lang="en-US" dirty="0">
              <a:solidFill>
                <a:srgbClr val="0451A5"/>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Convert blocks </a:t>
            </a:r>
            <a:r>
              <a:rPr lang="en-US" b="0" dirty="0">
                <a:solidFill>
                  <a:srgbClr val="3B3B3B"/>
                </a:solidFill>
                <a:effectLst/>
                <a:highlight>
                  <a:srgbClr val="FFFFFF"/>
                </a:highlight>
                <a:latin typeface="Menlo" panose="020B0609030804020204" pitchFamily="49" charset="0"/>
              </a:rPr>
              <a:t>to ascii using 64 chars from '&gt;' to '~'</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
        <p:nvSpPr>
          <p:cNvPr id="7" name="Rounded Rectangle 6">
            <a:extLst>
              <a:ext uri="{FF2B5EF4-FFF2-40B4-BE49-F238E27FC236}">
                <a16:creationId xmlns:a16="http://schemas.microsoft.com/office/drawing/2014/main" id="{AB04DFC5-9E13-580B-5AD0-B8568B14E867}"/>
              </a:ext>
            </a:extLst>
          </p:cNvPr>
          <p:cNvSpPr/>
          <p:nvPr/>
        </p:nvSpPr>
        <p:spPr>
          <a:xfrm>
            <a:off x="6096000" y="2498138"/>
            <a:ext cx="5581650" cy="644073"/>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817355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441285" y="2332999"/>
            <a:ext cx="4905415" cy="4862870"/>
          </a:xfrm>
          <a:prstGeom prst="rect">
            <a:avLst/>
          </a:prstGeom>
          <a:noFill/>
        </p:spPr>
        <p:txBody>
          <a:bodyPr wrap="square" rtlCol="0">
            <a:spAutoFit/>
          </a:bodyPr>
          <a:lstStyle/>
          <a:p>
            <a:pPr rtl="0">
              <a:spcBef>
                <a:spcPts val="0"/>
              </a:spcBef>
              <a:spcAft>
                <a:spcPts val="0"/>
              </a:spcAft>
            </a:pPr>
            <a:endParaRPr lang="en-US" sz="1100" b="1" i="0" u="none" strike="noStrike" dirty="0">
              <a:solidFill>
                <a:schemeClr val="accent5"/>
              </a:solidFill>
              <a:effectLst/>
              <a:highlight>
                <a:srgbClr val="FFFFFF"/>
              </a:highlight>
              <a:latin typeface="Andale Mono" panose="020B0509000000000004" pitchFamily="49" charset="0"/>
            </a:endParaRPr>
          </a:p>
          <a:p>
            <a:pPr rtl="0">
              <a:spcBef>
                <a:spcPts val="0"/>
              </a:spcBef>
              <a:spcAft>
                <a:spcPts val="0"/>
              </a:spcAft>
            </a:pPr>
            <a:r>
              <a:rPr lang="en-US" sz="1100" b="1" i="0" u="none" strike="noStrike" dirty="0">
                <a:solidFill>
                  <a:schemeClr val="accent2"/>
                </a:solidFill>
                <a:effectLst/>
                <a:highlight>
                  <a:srgbClr val="FFFFFF"/>
                </a:highlight>
                <a:latin typeface="Andale Mono" panose="020B0509000000000004" pitchFamily="49" charset="0"/>
              </a:rPr>
              <a:t>    . 1 _ 11 ~ 2 _ 9   </a:t>
            </a:r>
            <a:r>
              <a:rPr lang="en-US" sz="1100" b="1" i="0" u="none" strike="noStrike" dirty="0">
                <a:solidFill>
                  <a:schemeClr val="accent5"/>
                </a:solidFill>
                <a:effectLst/>
                <a:highlight>
                  <a:srgbClr val="FFFFFF"/>
                </a:highlight>
                <a:latin typeface="Andale Mono" panose="020B0509000000000004" pitchFamily="49" charset="0"/>
              </a:rPr>
              <a:t>1 _ 9   1 _ 9 ~ 3</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15 ~ 2 _ 7 ~ 4 _ 8 \n 1 | 1   3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5   2 \ 1 ~ 1 \ 1 _ 1   3 _ 3   1</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2 _ 1   3 _ 3   1 \ 2 _ 1   3 _ 3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1 \ 1 ~ 2 \ 1 _ 5   2 \ 1   3 _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 1 \ 1   3 _ 1   2 \ 1 ~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2 _ 5 / 1 \n 1 | 1   3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3 | 1   3 \ 1 / 1   4 \ 1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2   4 \ 1   2 \ 1 / 2   4 \ 1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 1 ~ 3 / 1   2 _ 4 / 1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1 \ 1   2 \ 1 / 1   2 / 1 _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 1   3 _ 2   2 \ 1 \n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3 / 1   4 | 1   4 \ 1   5 \ 1 _ 3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5 \ 1 _ 3 \ 1   5 \ 1 _ 4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7 \ 1   2 \ 1 _ 1 / 1   3 \ 1</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_ 1 / 1   3 \ 1   2 | 1 _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2 \ 1 \n 1 | 1 _ 3 \ 1 _ 7   2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 1 _ 6   2 / 1 \ 1 _ 6   2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1 _ 6   2 / 1 ~ 1 \ 1 _ 7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_ 5   2 / 1 \ 1 _ 5   2 / 1 \ 1 _ 5</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2 / 1 \n 1 ~ 12 \ 1 / 1 ~ 8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8 \ 1 / 1 ~ 8 \ 1 / 1 ~ 10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 5 \ 1 / 1 ~ 7 \ 1 / 1 ~ 7 \ 1 / 1 </a:t>
            </a:r>
          </a:p>
          <a:p>
            <a:pPr rtl="0">
              <a:spcBef>
                <a:spcPts val="0"/>
              </a:spcBef>
              <a:spcAft>
                <a:spcPts val="0"/>
              </a:spcAft>
            </a:pPr>
            <a:r>
              <a:rPr lang="en-US" sz="1100" b="1" i="0" u="none" strike="noStrike" dirty="0">
                <a:solidFill>
                  <a:schemeClr val="accent5"/>
                </a:solidFill>
                <a:effectLst/>
                <a:highlight>
                  <a:srgbClr val="FFFFFF"/>
                </a:highlight>
                <a:latin typeface="Andale Mono" panose="020B0509000000000004" pitchFamily="49" charset="0"/>
              </a:rPr>
              <a:t>    \n 1</a:t>
            </a:r>
          </a:p>
          <a:p>
            <a:br>
              <a:rPr lang="en-US" sz="1200" b="1" dirty="0">
                <a:solidFill>
                  <a:schemeClr val="accent5"/>
                </a:solidFill>
                <a:latin typeface="Andale Mono" panose="020B0509000000000004" pitchFamily="49" charset="0"/>
              </a:rPr>
            </a:br>
            <a:endParaRPr lang="en-US" sz="1200" b="1" dirty="0">
              <a:solidFill>
                <a:schemeClr val="accent5"/>
              </a:solidFill>
              <a:latin typeface="Andale Mono" panose="020B0509000000000004" pitchFamily="49" charset="0"/>
            </a:endParaRPr>
          </a:p>
        </p:txBody>
      </p:sp>
      <p:sp>
        <p:nvSpPr>
          <p:cNvPr id="2" name="TextBox 1">
            <a:extLst>
              <a:ext uri="{FF2B5EF4-FFF2-40B4-BE49-F238E27FC236}">
                <a16:creationId xmlns:a16="http://schemas.microsoft.com/office/drawing/2014/main" id="{0263EAF9-262D-3925-28F3-6C2B1CFF929D}"/>
              </a:ext>
            </a:extLst>
          </p:cNvPr>
          <p:cNvSpPr txBox="1"/>
          <p:nvPr/>
        </p:nvSpPr>
        <p:spPr>
          <a:xfrm>
            <a:off x="6383639" y="2663788"/>
            <a:ext cx="5294012" cy="2862322"/>
          </a:xfrm>
          <a:prstGeom prst="rect">
            <a:avLst/>
          </a:prstGeom>
          <a:noFill/>
        </p:spPr>
        <p:txBody>
          <a:bodyPr wrap="square" rtlCol="0">
            <a:spAutoFit/>
          </a:bodyPr>
          <a:lstStyle/>
          <a:p>
            <a:r>
              <a:rPr lang="en-US" b="0" dirty="0">
                <a:solidFill>
                  <a:srgbClr val="3B3B3B"/>
                </a:solidFill>
                <a:effectLst/>
                <a:highlight>
                  <a:srgbClr val="FFFFFF"/>
                </a:highlight>
                <a:latin typeface="Menlo" panose="020B0609030804020204" pitchFamily="49" charset="0"/>
              </a:rPr>
              <a:t>Run-length encoding</a:t>
            </a:r>
          </a:p>
          <a:p>
            <a:endParaRPr lang="en-US" b="0" dirty="0">
              <a:solidFill>
                <a:srgbClr val="3B3B3B"/>
              </a:solidFill>
              <a:effectLst/>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Huffman Coding on characters and run-lengths</a:t>
            </a:r>
          </a:p>
          <a:p>
            <a:endParaRPr lang="en-US" dirty="0">
              <a:solidFill>
                <a:srgbClr val="3B3B3B"/>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Break </a:t>
            </a:r>
            <a:r>
              <a:rPr lang="en-US" b="0" dirty="0">
                <a:solidFill>
                  <a:srgbClr val="3B3B3B"/>
                </a:solidFill>
                <a:effectLst/>
                <a:highlight>
                  <a:srgbClr val="FFFFFF"/>
                </a:highlight>
                <a:latin typeface="Menlo" panose="020B0609030804020204" pitchFamily="49" charset="0"/>
              </a:rPr>
              <a:t>binary string into 6-bit blocks, least-to-most significant bit</a:t>
            </a:r>
          </a:p>
          <a:p>
            <a:endParaRPr lang="en-US" dirty="0">
              <a:solidFill>
                <a:srgbClr val="0451A5"/>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Convert blocks </a:t>
            </a:r>
            <a:r>
              <a:rPr lang="en-US" b="0" dirty="0">
                <a:solidFill>
                  <a:srgbClr val="3B3B3B"/>
                </a:solidFill>
                <a:effectLst/>
                <a:highlight>
                  <a:srgbClr val="FFFFFF"/>
                </a:highlight>
                <a:latin typeface="Menlo" panose="020B0609030804020204" pitchFamily="49" charset="0"/>
              </a:rPr>
              <a:t>to ascii using 64 chars from '&gt;' to '~'</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
        <p:nvSpPr>
          <p:cNvPr id="7" name="Rounded Rectangle 6">
            <a:extLst>
              <a:ext uri="{FF2B5EF4-FFF2-40B4-BE49-F238E27FC236}">
                <a16:creationId xmlns:a16="http://schemas.microsoft.com/office/drawing/2014/main" id="{AB04DFC5-9E13-580B-5AD0-B8568B14E867}"/>
              </a:ext>
            </a:extLst>
          </p:cNvPr>
          <p:cNvSpPr/>
          <p:nvPr/>
        </p:nvSpPr>
        <p:spPr>
          <a:xfrm>
            <a:off x="6096000" y="2498138"/>
            <a:ext cx="5581650" cy="644073"/>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165634C7-9AFC-0324-A322-7B07ED64F6CE}"/>
              </a:ext>
            </a:extLst>
          </p:cNvPr>
          <p:cNvSpPr/>
          <p:nvPr/>
        </p:nvSpPr>
        <p:spPr>
          <a:xfrm>
            <a:off x="441285" y="156721"/>
            <a:ext cx="3349319" cy="508298"/>
          </a:xfrm>
          <a:prstGeom prst="roundRect">
            <a:avLst/>
          </a:prstGeom>
          <a:solidFill>
            <a:schemeClr val="accent2">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0" name="Rounded Rectangle 9">
            <a:extLst>
              <a:ext uri="{FF2B5EF4-FFF2-40B4-BE49-F238E27FC236}">
                <a16:creationId xmlns:a16="http://schemas.microsoft.com/office/drawing/2014/main" id="{87E8AC49-7335-787D-95A0-990843F8DD56}"/>
              </a:ext>
            </a:extLst>
          </p:cNvPr>
          <p:cNvSpPr/>
          <p:nvPr/>
        </p:nvSpPr>
        <p:spPr>
          <a:xfrm>
            <a:off x="514349" y="2320298"/>
            <a:ext cx="1863091" cy="419544"/>
          </a:xfrm>
          <a:prstGeom prst="roundRect">
            <a:avLst/>
          </a:prstGeom>
          <a:solidFill>
            <a:schemeClr val="accent2">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Tree>
    <p:extLst>
      <p:ext uri="{BB962C8B-B14F-4D97-AF65-F5344CB8AC3E}">
        <p14:creationId xmlns:p14="http://schemas.microsoft.com/office/powerpoint/2010/main" val="48524370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674041" y="2332998"/>
            <a:ext cx="3831457" cy="4154984"/>
          </a:xfrm>
          <a:prstGeom prst="rect">
            <a:avLst/>
          </a:prstGeom>
          <a:noFill/>
        </p:spPr>
        <p:txBody>
          <a:bodyPr wrap="square" rtlCol="0">
            <a:spAutoFit/>
          </a:bodyPr>
          <a:lstStyle/>
          <a:p>
            <a:pPr rtl="0">
              <a:spcBef>
                <a:spcPts val="0"/>
              </a:spcBef>
              <a:spcAft>
                <a:spcPts val="0"/>
              </a:spcAft>
            </a:pPr>
            <a:r>
              <a:rPr lang="en-US" sz="1100" b="1" i="0" dirty="0">
                <a:solidFill>
                  <a:schemeClr val="accent5"/>
                </a:solidFill>
                <a:effectLst/>
                <a:latin typeface="Courier New" panose="02070309020205020404" pitchFamily="49" charset="0"/>
                <a:cs typeface="Courier New" panose="02070309020205020404" pitchFamily="49" charset="0"/>
              </a:rPr>
              <a:t>1110001000001101111101100010111101000101111010001011111110010000011111111011000101011110000000001011100111110111000101100010010011011111110110011000100001101010110011000100001101010110011000100001101011111101101100010010011011100010011001101111111011100010011001101111110111101100110001001101111001111101110001111011110110001111011100010111101100000011100110111100111000000111001101111001110000001110011011110111110011101100110000001101100111101001011100110111101100111101001011100110111101100010001110011011111001111101110001110110000011101110000001110010001100001011100100011000010111001000110000001111111011001010011100110110011101100010111001101100111011000101110011111011000110111001101111100111110110000101100010101001111010110001011010011110101100010110100111101011000101101001111011111101100010101010110001001001111010110001001001111010110001001001111011110011111100011100111101111100010011110111110001001111011111000100111101111100011000111101111101000111101111101010011110111110101001111011110011</a:t>
            </a:r>
            <a:endParaRPr lang="en-US" sz="1200" b="1" dirty="0">
              <a:solidFill>
                <a:schemeClr val="accent5"/>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0263EAF9-262D-3925-28F3-6C2B1CFF929D}"/>
              </a:ext>
            </a:extLst>
          </p:cNvPr>
          <p:cNvSpPr txBox="1"/>
          <p:nvPr/>
        </p:nvSpPr>
        <p:spPr>
          <a:xfrm>
            <a:off x="6383639" y="2663788"/>
            <a:ext cx="5294012" cy="2862322"/>
          </a:xfrm>
          <a:prstGeom prst="rect">
            <a:avLst/>
          </a:prstGeom>
          <a:noFill/>
        </p:spPr>
        <p:txBody>
          <a:bodyPr wrap="square" rtlCol="0">
            <a:spAutoFit/>
          </a:bodyPr>
          <a:lstStyle/>
          <a:p>
            <a:r>
              <a:rPr lang="en-US" b="0" dirty="0">
                <a:solidFill>
                  <a:srgbClr val="3B3B3B"/>
                </a:solidFill>
                <a:effectLst/>
                <a:highlight>
                  <a:srgbClr val="FFFFFF"/>
                </a:highlight>
                <a:latin typeface="Menlo" panose="020B0609030804020204" pitchFamily="49" charset="0"/>
              </a:rPr>
              <a:t>Run-length encoding</a:t>
            </a:r>
          </a:p>
          <a:p>
            <a:endParaRPr lang="en-US" b="0" dirty="0">
              <a:solidFill>
                <a:srgbClr val="3B3B3B"/>
              </a:solidFill>
              <a:effectLst/>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Huffman Coding on characters and run-lengths</a:t>
            </a:r>
          </a:p>
          <a:p>
            <a:endParaRPr lang="en-US" dirty="0">
              <a:solidFill>
                <a:srgbClr val="3B3B3B"/>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Break </a:t>
            </a:r>
            <a:r>
              <a:rPr lang="en-US" b="0" dirty="0">
                <a:solidFill>
                  <a:srgbClr val="3B3B3B"/>
                </a:solidFill>
                <a:effectLst/>
                <a:highlight>
                  <a:srgbClr val="FFFFFF"/>
                </a:highlight>
                <a:latin typeface="Menlo" panose="020B0609030804020204" pitchFamily="49" charset="0"/>
              </a:rPr>
              <a:t>binary string into 6-bit blocks, least-to-most significant bit</a:t>
            </a:r>
          </a:p>
          <a:p>
            <a:endParaRPr lang="en-US" dirty="0">
              <a:solidFill>
                <a:srgbClr val="0451A5"/>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Convert blocks </a:t>
            </a:r>
            <a:r>
              <a:rPr lang="en-US" b="0" dirty="0">
                <a:solidFill>
                  <a:srgbClr val="3B3B3B"/>
                </a:solidFill>
                <a:effectLst/>
                <a:highlight>
                  <a:srgbClr val="FFFFFF"/>
                </a:highlight>
                <a:latin typeface="Menlo" panose="020B0609030804020204" pitchFamily="49" charset="0"/>
              </a:rPr>
              <a:t>to ascii using 64 chars from '&gt;' to '~'</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
        <p:nvSpPr>
          <p:cNvPr id="4" name="Rounded Rectangle 3">
            <a:extLst>
              <a:ext uri="{FF2B5EF4-FFF2-40B4-BE49-F238E27FC236}">
                <a16:creationId xmlns:a16="http://schemas.microsoft.com/office/drawing/2014/main" id="{528938A7-6BF6-E2E1-E4DE-840ED26E2C86}"/>
              </a:ext>
            </a:extLst>
          </p:cNvPr>
          <p:cNvSpPr/>
          <p:nvPr/>
        </p:nvSpPr>
        <p:spPr>
          <a:xfrm>
            <a:off x="6273780" y="3106963"/>
            <a:ext cx="5563544" cy="883146"/>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967446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674041" y="2332998"/>
            <a:ext cx="4494859" cy="4154984"/>
          </a:xfrm>
          <a:prstGeom prst="rect">
            <a:avLst/>
          </a:prstGeom>
          <a:noFill/>
        </p:spPr>
        <p:txBody>
          <a:bodyPr wrap="square" rtlCol="0">
            <a:spAutoFit/>
          </a:bodyPr>
          <a:lstStyle/>
          <a:p>
            <a:pPr rtl="0">
              <a:spcBef>
                <a:spcPts val="0"/>
              </a:spcBef>
              <a:spcAft>
                <a:spcPts val="0"/>
              </a:spcAft>
            </a:pPr>
            <a:r>
              <a:rPr lang="en-US" sz="1100" b="1" i="0" dirty="0">
                <a:solidFill>
                  <a:schemeClr val="accent5"/>
                </a:solidFill>
                <a:effectLst/>
                <a:latin typeface="Courier New" panose="02070309020205020404" pitchFamily="49" charset="0"/>
                <a:cs typeface="Courier New" panose="02070309020205020404" pitchFamily="49" charset="0"/>
              </a:rPr>
              <a:t>000111 000001 111011 011011 110100 001011 111010 000101 111101 100111 100000 111111 001101 101010 000111 000000 011101 111110 001110 011010 100100 101100 111111 100110 010001 011000 110101 001100 000010 101011 100110 010001 011000 111101 011011 100011 100100 011101 100100 011001 111111 011101 100100 011001 111111 011110 110011 001000 111011 111001 111011 111000 111101 000110 101111 100011 011110 000011 011100 110110 110011 000001 001110 111011 111001 000000 100111 111101 111110 011100 110011 000000 011011 011110 101001 110011 011110 110011 001011 011101 110110 011011 000100 100111 111101 111001 111011 111000 000110 011100 000111 111000 000100 000011 011101 100010 100001 001110 110001 000000 111111 001101 100101 110011 100110 011011 110100 011001 110011 001101 111010 111100 001101 110110 011001 011111 111110 000110 011010 010100 111001 110101 101000 100101 010111 100011 010110 011110 001101 011010 111001 111101 011011 010100 110101 001000 111001 110101 001000 111001 110101 001000 111001 111101 111100 100011 110011 111011 100011 111100 111110 001000 101111 001111 110010 111011 100011 110001 111011 001011 011110 011111 100101 110111 010111 111001 111101 </a:t>
            </a:r>
            <a:r>
              <a:rPr lang="en-US" sz="1100" b="1" i="0" dirty="0">
                <a:solidFill>
                  <a:schemeClr val="bg2"/>
                </a:solidFill>
                <a:effectLst/>
                <a:latin typeface="Courier New" panose="02070309020205020404" pitchFamily="49" charset="0"/>
                <a:cs typeface="Courier New" panose="02070309020205020404" pitchFamily="49" charset="0"/>
              </a:rPr>
              <a:t>00</a:t>
            </a:r>
            <a:r>
              <a:rPr lang="en-US" sz="1100" b="1" i="0" dirty="0">
                <a:solidFill>
                  <a:schemeClr val="accent5"/>
                </a:solidFill>
                <a:effectLst/>
                <a:latin typeface="Courier New" panose="02070309020205020404" pitchFamily="49" charset="0"/>
                <a:cs typeface="Courier New" panose="02070309020205020404" pitchFamily="49" charset="0"/>
              </a:rPr>
              <a:t>1100</a:t>
            </a:r>
          </a:p>
        </p:txBody>
      </p:sp>
      <p:sp>
        <p:nvSpPr>
          <p:cNvPr id="2" name="TextBox 1">
            <a:extLst>
              <a:ext uri="{FF2B5EF4-FFF2-40B4-BE49-F238E27FC236}">
                <a16:creationId xmlns:a16="http://schemas.microsoft.com/office/drawing/2014/main" id="{0263EAF9-262D-3925-28F3-6C2B1CFF929D}"/>
              </a:ext>
            </a:extLst>
          </p:cNvPr>
          <p:cNvSpPr txBox="1"/>
          <p:nvPr/>
        </p:nvSpPr>
        <p:spPr>
          <a:xfrm>
            <a:off x="6383639" y="2663788"/>
            <a:ext cx="5294012" cy="2862322"/>
          </a:xfrm>
          <a:prstGeom prst="rect">
            <a:avLst/>
          </a:prstGeom>
          <a:noFill/>
        </p:spPr>
        <p:txBody>
          <a:bodyPr wrap="square" rtlCol="0">
            <a:spAutoFit/>
          </a:bodyPr>
          <a:lstStyle/>
          <a:p>
            <a:r>
              <a:rPr lang="en-US" b="0" dirty="0">
                <a:solidFill>
                  <a:srgbClr val="3B3B3B"/>
                </a:solidFill>
                <a:effectLst/>
                <a:highlight>
                  <a:srgbClr val="FFFFFF"/>
                </a:highlight>
                <a:latin typeface="Menlo" panose="020B0609030804020204" pitchFamily="49" charset="0"/>
              </a:rPr>
              <a:t>Run-length encoding</a:t>
            </a:r>
          </a:p>
          <a:p>
            <a:endParaRPr lang="en-US" b="0" dirty="0">
              <a:solidFill>
                <a:srgbClr val="3B3B3B"/>
              </a:solidFill>
              <a:effectLst/>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Huffman Coding on characters and run-lengths</a:t>
            </a:r>
          </a:p>
          <a:p>
            <a:endParaRPr lang="en-US" dirty="0">
              <a:solidFill>
                <a:srgbClr val="3B3B3B"/>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Break </a:t>
            </a:r>
            <a:r>
              <a:rPr lang="en-US" b="0" dirty="0">
                <a:solidFill>
                  <a:srgbClr val="3B3B3B"/>
                </a:solidFill>
                <a:effectLst/>
                <a:highlight>
                  <a:srgbClr val="FFFFFF"/>
                </a:highlight>
                <a:latin typeface="Menlo" panose="020B0609030804020204" pitchFamily="49" charset="0"/>
              </a:rPr>
              <a:t>binary string into 6-bit blocks, least-to-most significant bit</a:t>
            </a:r>
          </a:p>
          <a:p>
            <a:endParaRPr lang="en-US" dirty="0">
              <a:solidFill>
                <a:srgbClr val="0451A5"/>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Convert blocks </a:t>
            </a:r>
            <a:r>
              <a:rPr lang="en-US" b="0" dirty="0">
                <a:solidFill>
                  <a:srgbClr val="3B3B3B"/>
                </a:solidFill>
                <a:effectLst/>
                <a:highlight>
                  <a:srgbClr val="FFFFFF"/>
                </a:highlight>
                <a:latin typeface="Menlo" panose="020B0609030804020204" pitchFamily="49" charset="0"/>
              </a:rPr>
              <a:t>to ascii using 64 chars from '&gt;' to '~'</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
        <p:nvSpPr>
          <p:cNvPr id="4" name="Rounded Rectangle 3">
            <a:extLst>
              <a:ext uri="{FF2B5EF4-FFF2-40B4-BE49-F238E27FC236}">
                <a16:creationId xmlns:a16="http://schemas.microsoft.com/office/drawing/2014/main" id="{98FE3B5D-62D7-BD32-3F76-CFF6D7342F7A}"/>
              </a:ext>
            </a:extLst>
          </p:cNvPr>
          <p:cNvSpPr/>
          <p:nvPr/>
        </p:nvSpPr>
        <p:spPr>
          <a:xfrm>
            <a:off x="6096001" y="3975790"/>
            <a:ext cx="5581650" cy="762465"/>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669924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674041" y="2332998"/>
            <a:ext cx="4679355" cy="4093428"/>
          </a:xfrm>
          <a:prstGeom prst="rect">
            <a:avLst/>
          </a:prstGeom>
          <a:noFill/>
        </p:spPr>
        <p:txBody>
          <a:bodyPr wrap="square" rtlCol="0">
            <a:spAutoFit/>
          </a:bodyPr>
          <a:lstStyle/>
          <a:p>
            <a:pPr rtl="0">
              <a:spcBef>
                <a:spcPts val="0"/>
              </a:spcBef>
              <a:spcAft>
                <a:spcPts val="0"/>
              </a:spcAft>
            </a:pPr>
            <a:r>
              <a:rPr lang="en-US" sz="2000" b="0" i="0" dirty="0">
                <a:solidFill>
                  <a:schemeClr val="accent5"/>
                </a:solidFill>
                <a:effectLst/>
                <a:latin typeface="Courier New" panose="02070309020205020404" pitchFamily="49" charset="0"/>
                <a:cs typeface="Courier New" panose="02070309020205020404" pitchFamily="49" charset="0"/>
              </a:rPr>
              <a:t>E ? y Y r I x C { e ^ } K h E &gt; [ | L X b j } d O V s J @ </a:t>
            </a:r>
            <a:r>
              <a:rPr lang="en-US" sz="2000" b="0" i="0" dirty="0" err="1">
                <a:solidFill>
                  <a:schemeClr val="accent5"/>
                </a:solidFill>
                <a:effectLst/>
                <a:latin typeface="Courier New" panose="02070309020205020404" pitchFamily="49" charset="0"/>
                <a:cs typeface="Courier New" panose="02070309020205020404" pitchFamily="49" charset="0"/>
              </a:rPr>
              <a:t>i</a:t>
            </a:r>
            <a:r>
              <a:rPr lang="en-US" sz="2000" b="0" i="0" dirty="0">
                <a:solidFill>
                  <a:schemeClr val="accent5"/>
                </a:solidFill>
                <a:effectLst/>
                <a:latin typeface="Courier New" panose="02070309020205020404" pitchFamily="49" charset="0"/>
                <a:cs typeface="Courier New" panose="02070309020205020404" pitchFamily="49" charset="0"/>
              </a:rPr>
              <a:t> d O V { Y a b [ b W } [ b W } \ q F y w y v { D m a \ A Z t q ? L y w &gt; e { | Z q &gt; Y \ g q \ q I [ t Y B e { w y v D Z E v B A [ ` _ L o &gt; } K c q d Y r W q K x z K t W ] | D X R w s f c U a T \ K X w { Y R s F w s F w s F w { z a q y a z | F m M p y a o y I \ ] c u U w { J</a:t>
            </a:r>
          </a:p>
          <a:p>
            <a:pPr rtl="0">
              <a:spcBef>
                <a:spcPts val="0"/>
              </a:spcBef>
              <a:spcAft>
                <a:spcPts val="0"/>
              </a:spcAft>
            </a:pPr>
            <a:endParaRPr lang="en-US" sz="2000" b="0" i="0" dirty="0">
              <a:solidFill>
                <a:schemeClr val="accent5"/>
              </a:solidFill>
              <a:effectLst/>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0263EAF9-262D-3925-28F3-6C2B1CFF929D}"/>
              </a:ext>
            </a:extLst>
          </p:cNvPr>
          <p:cNvSpPr txBox="1"/>
          <p:nvPr/>
        </p:nvSpPr>
        <p:spPr>
          <a:xfrm>
            <a:off x="6383639" y="2663788"/>
            <a:ext cx="5294012" cy="2862322"/>
          </a:xfrm>
          <a:prstGeom prst="rect">
            <a:avLst/>
          </a:prstGeom>
          <a:noFill/>
        </p:spPr>
        <p:txBody>
          <a:bodyPr wrap="square" rtlCol="0">
            <a:spAutoFit/>
          </a:bodyPr>
          <a:lstStyle/>
          <a:p>
            <a:r>
              <a:rPr lang="en-US" b="0" dirty="0">
                <a:solidFill>
                  <a:srgbClr val="3B3B3B"/>
                </a:solidFill>
                <a:effectLst/>
                <a:highlight>
                  <a:srgbClr val="FFFFFF"/>
                </a:highlight>
                <a:latin typeface="Menlo" panose="020B0609030804020204" pitchFamily="49" charset="0"/>
              </a:rPr>
              <a:t>Run-length encoding</a:t>
            </a:r>
          </a:p>
          <a:p>
            <a:endParaRPr lang="en-US" b="0" dirty="0">
              <a:solidFill>
                <a:srgbClr val="3B3B3B"/>
              </a:solidFill>
              <a:effectLst/>
              <a:highlight>
                <a:srgbClr val="FFFFFF"/>
              </a:highlight>
              <a:latin typeface="Menlo" panose="020B0609030804020204" pitchFamily="49" charset="0"/>
            </a:endParaRPr>
          </a:p>
          <a:p>
            <a:r>
              <a:rPr lang="en-US" b="0" dirty="0">
                <a:solidFill>
                  <a:srgbClr val="3B3B3B"/>
                </a:solidFill>
                <a:effectLst/>
                <a:highlight>
                  <a:srgbClr val="FFFFFF"/>
                </a:highlight>
                <a:latin typeface="Menlo" panose="020B0609030804020204" pitchFamily="49" charset="0"/>
              </a:rPr>
              <a:t>Huffman Coding on characters and run-lengths</a:t>
            </a:r>
          </a:p>
          <a:p>
            <a:endParaRPr lang="en-US" dirty="0">
              <a:solidFill>
                <a:srgbClr val="3B3B3B"/>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Break </a:t>
            </a:r>
            <a:r>
              <a:rPr lang="en-US" b="0" dirty="0">
                <a:solidFill>
                  <a:srgbClr val="3B3B3B"/>
                </a:solidFill>
                <a:effectLst/>
                <a:highlight>
                  <a:srgbClr val="FFFFFF"/>
                </a:highlight>
                <a:latin typeface="Menlo" panose="020B0609030804020204" pitchFamily="49" charset="0"/>
              </a:rPr>
              <a:t>binary string into 6-bit blocks, least-to-most significant bit</a:t>
            </a:r>
          </a:p>
          <a:p>
            <a:endParaRPr lang="en-US" dirty="0">
              <a:solidFill>
                <a:srgbClr val="0451A5"/>
              </a:solidFill>
              <a:highlight>
                <a:srgbClr val="FFFFFF"/>
              </a:highlight>
              <a:latin typeface="Menlo" panose="020B0609030804020204" pitchFamily="49" charset="0"/>
            </a:endParaRPr>
          </a:p>
          <a:p>
            <a:r>
              <a:rPr lang="en-US" dirty="0">
                <a:solidFill>
                  <a:srgbClr val="3B3B3B"/>
                </a:solidFill>
                <a:highlight>
                  <a:srgbClr val="FFFFFF"/>
                </a:highlight>
                <a:latin typeface="Menlo" panose="020B0609030804020204" pitchFamily="49" charset="0"/>
              </a:rPr>
              <a:t>Convert blocks </a:t>
            </a:r>
            <a:r>
              <a:rPr lang="en-US" b="0" dirty="0">
                <a:solidFill>
                  <a:srgbClr val="3B3B3B"/>
                </a:solidFill>
                <a:effectLst/>
                <a:highlight>
                  <a:srgbClr val="FFFFFF"/>
                </a:highlight>
                <a:latin typeface="Menlo" panose="020B0609030804020204" pitchFamily="49" charset="0"/>
              </a:rPr>
              <a:t>to ascii using 64 chars from '&gt;' to '~'</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
        <p:nvSpPr>
          <p:cNvPr id="4" name="Rounded Rectangle 3">
            <a:extLst>
              <a:ext uri="{FF2B5EF4-FFF2-40B4-BE49-F238E27FC236}">
                <a16:creationId xmlns:a16="http://schemas.microsoft.com/office/drawing/2014/main" id="{88D517F3-6943-307E-AFB2-CAD2BD48FEC1}"/>
              </a:ext>
            </a:extLst>
          </p:cNvPr>
          <p:cNvSpPr/>
          <p:nvPr/>
        </p:nvSpPr>
        <p:spPr>
          <a:xfrm>
            <a:off x="6239820" y="4709324"/>
            <a:ext cx="5278139" cy="1026458"/>
          </a:xfrm>
          <a:prstGeom prst="roundRect">
            <a:avLst/>
          </a:prstGeom>
          <a:solidFill>
            <a:schemeClr val="accent4">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7137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0" y="3649803"/>
            <a:ext cx="6998836" cy="1692771"/>
          </a:xfrm>
          <a:prstGeom prst="rect">
            <a:avLst/>
          </a:prstGeom>
          <a:noFill/>
        </p:spPr>
        <p:txBody>
          <a:bodyPr wrap="square" rtlCol="0">
            <a:spAutoFit/>
          </a:bodyPr>
          <a:lstStyle/>
          <a:p>
            <a:pPr rtl="0">
              <a:spcBef>
                <a:spcPts val="0"/>
              </a:spcBef>
              <a:spcAft>
                <a:spcPts val="0"/>
              </a:spcAft>
            </a:pPr>
            <a:r>
              <a:rPr lang="en-US" sz="1100" b="0" i="0" u="none" strike="noStrike" dirty="0">
                <a:solidFill>
                  <a:schemeClr val="bg2">
                    <a:lumMod val="90000"/>
                  </a:schemeClr>
                </a:solidFill>
                <a:effectLst/>
                <a:highlight>
                  <a:srgbClr val="FFFFFF"/>
                </a:highlight>
                <a:latin typeface="Courier New" panose="02070309020205020404" pitchFamily="49" charset="0"/>
              </a:rPr>
              <a:t>      </a:t>
            </a:r>
            <a:r>
              <a:rPr lang="en-US" sz="1100" b="0" i="0" u="none" strike="noStrike" dirty="0">
                <a:solidFill>
                  <a:srgbClr val="3B3B3B"/>
                </a:solidFill>
                <a:effectLst/>
                <a:highlight>
                  <a:srgbClr val="FFFFFF"/>
                </a:highlight>
                <a:latin typeface="Courier New" panose="02070309020205020404" pitchFamily="49" charset="0"/>
              </a:rPr>
              <a:t>   </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E?yYrIxC</a:t>
            </a:r>
            <a:r>
              <a:rPr lang="en-US" sz="1600" b="0" i="0" u="none" strike="noStrike" dirty="0">
                <a:solidFill>
                  <a:schemeClr val="accent1"/>
                </a:solidFill>
                <a:effectLst/>
                <a:highlight>
                  <a:srgbClr val="FFFFFF"/>
                </a:highlight>
                <a:latin typeface="Courier New" panose="02070309020205020404" pitchFamily="49" charset="0"/>
              </a:rPr>
              <a:t>{e^}</a:t>
            </a:r>
            <a:r>
              <a:rPr lang="en-US" sz="1600" b="0" i="0" u="none" strike="noStrike" dirty="0" err="1">
                <a:solidFill>
                  <a:schemeClr val="accent1"/>
                </a:solidFill>
                <a:effectLst/>
                <a:highlight>
                  <a:srgbClr val="FFFFFF"/>
                </a:highlight>
                <a:latin typeface="Courier New" panose="02070309020205020404" pitchFamily="49" charset="0"/>
              </a:rPr>
              <a:t>KhE</a:t>
            </a:r>
            <a:r>
              <a:rPr lang="en-US" sz="1600" b="0" i="0" u="none" strike="noStrike" dirty="0">
                <a:solidFill>
                  <a:schemeClr val="accent1"/>
                </a:solidFill>
                <a:effectLst/>
                <a:highlight>
                  <a:srgbClr val="FFFFFF"/>
                </a:highlight>
                <a:latin typeface="Courier New" panose="02070309020205020404" pitchFamily="49" charset="0"/>
              </a:rPr>
              <a:t>&gt;[|</a:t>
            </a:r>
            <a:r>
              <a:rPr lang="en-US" sz="1600" b="0" i="0" u="none" strike="noStrike" dirty="0" err="1">
                <a:solidFill>
                  <a:schemeClr val="accent1"/>
                </a:solidFill>
                <a:effectLst/>
                <a:highlight>
                  <a:srgbClr val="FFFFFF"/>
                </a:highlight>
                <a:latin typeface="Courier New" panose="02070309020205020404" pitchFamily="49" charset="0"/>
              </a:rPr>
              <a:t>LXbj</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dOVsJ</a:t>
            </a:r>
            <a:r>
              <a:rPr lang="en-US" sz="1600" b="0" i="0" u="none" strike="noStrike" dirty="0">
                <a:solidFill>
                  <a:schemeClr val="accent1"/>
                </a:solidFill>
                <a:effectLst/>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idOV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Yab</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bW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qFywyv</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Dma</a:t>
            </a:r>
            <a:r>
              <a:rPr lang="en-US" sz="1600" b="0" i="0" u="none" strike="noStrike" dirty="0">
                <a:solidFill>
                  <a:schemeClr val="accent1"/>
                </a:solidFill>
                <a:effectLst/>
                <a:highlight>
                  <a:srgbClr val="FFFFFF"/>
                </a:highlight>
                <a:latin typeface="Courier New" panose="02070309020205020404" pitchFamily="49" charset="0"/>
              </a:rPr>
              <a:t>\\A"</a:t>
            </a:r>
            <a:endParaRPr lang="en-US" sz="1600" b="0" dirty="0">
              <a:solidFill>
                <a:schemeClr val="accent1"/>
              </a:solidFill>
              <a:effectLst/>
              <a:highlight>
                <a:srgbClr val="FFFFFF"/>
              </a:highlight>
            </a:endParaRPr>
          </a:p>
          <a:p>
            <a:pPr rtl="0">
              <a:spcBef>
                <a:spcPts val="0"/>
              </a:spcBef>
              <a:spcAft>
                <a:spcPts val="0"/>
              </a:spcAft>
            </a:pPr>
            <a:r>
              <a:rPr lang="en-US" sz="1600" b="0" i="0" u="none" strike="noStrike" dirty="0">
                <a:solidFill>
                  <a:schemeClr val="accent1"/>
                </a:solidFill>
                <a:effectLst/>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Ztq?Lyw</a:t>
            </a:r>
            <a:r>
              <a:rPr lang="en-US" sz="1600" b="0" i="0" u="none" strike="noStrike" dirty="0">
                <a:solidFill>
                  <a:schemeClr val="accent1"/>
                </a:solidFill>
                <a:effectLst/>
                <a:highlight>
                  <a:srgbClr val="FFFFFF"/>
                </a:highlight>
                <a:latin typeface="Courier New" panose="02070309020205020404" pitchFamily="49" charset="0"/>
              </a:rPr>
              <a:t>&gt;e{|</a:t>
            </a:r>
            <a:r>
              <a:rPr lang="en-US" sz="1600" b="0" i="0" u="none" strike="noStrike" dirty="0" err="1">
                <a:solidFill>
                  <a:schemeClr val="accent1"/>
                </a:solidFill>
                <a:effectLst/>
                <a:highlight>
                  <a:srgbClr val="FFFFFF"/>
                </a:highlight>
                <a:latin typeface="Courier New" panose="02070309020205020404" pitchFamily="49" charset="0"/>
              </a:rPr>
              <a:t>Zq</a:t>
            </a:r>
            <a:r>
              <a:rPr lang="en-US" sz="1600" b="0" i="0" u="none" strike="noStrike" dirty="0">
                <a:solidFill>
                  <a:schemeClr val="accent1"/>
                </a:solidFill>
                <a:effectLst/>
                <a:highlight>
                  <a:srgbClr val="FFFFFF"/>
                </a:highlight>
                <a:latin typeface="Courier New" panose="02070309020205020404" pitchFamily="49" charset="0"/>
              </a:rPr>
              <a:t>&gt;Y\\</a:t>
            </a:r>
            <a:r>
              <a:rPr lang="en-US" sz="1600" b="0" i="0" u="none" strike="noStrike" dirty="0" err="1">
                <a:solidFill>
                  <a:schemeClr val="accent1"/>
                </a:solidFill>
                <a:effectLst/>
                <a:highlight>
                  <a:srgbClr val="FFFFFF"/>
                </a:highlight>
                <a:latin typeface="Courier New" panose="02070309020205020404" pitchFamily="49" charset="0"/>
              </a:rPr>
              <a:t>gq</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qI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tYBe</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wyvDZE</a:t>
            </a:r>
            <a:r>
              <a:rPr lang="en-US" sz="1600" dirty="0">
                <a:solidFill>
                  <a:schemeClr val="accent1"/>
                </a:solidFill>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dirty="0">
                <a:solidFill>
                  <a:schemeClr val="accent1"/>
                </a:solidFill>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vBA</a:t>
            </a:r>
            <a:r>
              <a:rPr lang="en-US" sz="1600" b="0" i="0" u="none" strike="noStrike" dirty="0">
                <a:solidFill>
                  <a:schemeClr val="accent1"/>
                </a:solidFill>
                <a:effectLst/>
                <a:highlight>
                  <a:srgbClr val="FFFFFF"/>
                </a:highlight>
                <a:latin typeface="Courier New" panose="02070309020205020404" pitchFamily="49" charset="0"/>
              </a:rPr>
              <a:t>[`_Lo&gt;}</a:t>
            </a:r>
            <a:r>
              <a:rPr lang="en-US" sz="1600" b="0" i="0" u="none" strike="noStrike" dirty="0" err="1">
                <a:solidFill>
                  <a:schemeClr val="accent1"/>
                </a:solidFill>
                <a:effectLst/>
                <a:highlight>
                  <a:srgbClr val="FFFFFF"/>
                </a:highlight>
                <a:latin typeface="Courier New" panose="02070309020205020404" pitchFamily="49" charset="0"/>
              </a:rPr>
              <a:t>KcqdYrWqKxzKtW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DXRwsfcUaT</a:t>
            </a:r>
            <a:r>
              <a:rPr lang="en-US" sz="1600" b="0" i="0" u="none" strike="noStrike" dirty="0">
                <a:solidFill>
                  <a:schemeClr val="accent1"/>
                </a:solidFill>
                <a:effectLst/>
                <a:highlight>
                  <a:srgbClr val="FFFFFF"/>
                </a:highlight>
                <a:latin typeface="Courier New" panose="02070309020205020404" pitchFamily="49" charset="0"/>
              </a:rPr>
              <a:t>\\</a:t>
            </a:r>
            <a:r>
              <a:rPr lang="en-US" sz="1600" dirty="0">
                <a:solidFill>
                  <a:schemeClr val="accent1"/>
                </a:solidFill>
                <a:highlight>
                  <a:srgbClr val="FFFFFF"/>
                </a:highlight>
                <a:latin typeface="Courier New" panose="02070309020205020404" pitchFamily="49" charset="0"/>
              </a:rPr>
              <a:t>"</a:t>
            </a:r>
            <a:endParaRPr lang="en-US" sz="1600" b="0" dirty="0">
              <a:solidFill>
                <a:schemeClr val="accent1"/>
              </a:solidFill>
              <a:effectLst/>
              <a:highlight>
                <a:srgbClr val="FFFFFF"/>
              </a:highlight>
            </a:endParaRPr>
          </a:p>
          <a:p>
            <a:pPr rtl="0">
              <a:spcBef>
                <a:spcPts val="0"/>
              </a:spcBef>
              <a:spcAft>
                <a:spcPts val="0"/>
              </a:spcAft>
            </a:pPr>
            <a:r>
              <a:rPr lang="en-US" sz="1600" dirty="0">
                <a:solidFill>
                  <a:schemeClr val="accent1"/>
                </a:solidFill>
                <a:highlight>
                  <a:srgbClr val="FFFFFF"/>
                </a:highlight>
                <a:latin typeface="Courier New" panose="02070309020205020404" pitchFamily="49" charset="0"/>
              </a:rPr>
              <a:t>      "</a:t>
            </a:r>
            <a:r>
              <a:rPr lang="en-US" sz="1600" b="0" i="0" u="none" strike="noStrike" dirty="0" err="1">
                <a:solidFill>
                  <a:schemeClr val="accent1"/>
                </a:solidFill>
                <a:effectLst/>
                <a:highlight>
                  <a:srgbClr val="FFFFFF"/>
                </a:highlight>
                <a:latin typeface="Courier New" panose="02070309020205020404" pitchFamily="49" charset="0"/>
              </a:rPr>
              <a:t>KXw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YRsFwsFwsFw</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zaqyaz|FmMpyaoyI</a:t>
            </a:r>
            <a:r>
              <a:rPr lang="en-US" sz="1600" b="0" i="0" u="none" strike="noStrike" dirty="0">
                <a:solidFill>
                  <a:schemeClr val="accent1"/>
                </a:solidFill>
                <a:effectLst/>
                <a:highlight>
                  <a:srgbClr val="FFFFFF"/>
                </a:highlight>
                <a:latin typeface="Courier New" panose="02070309020205020404" pitchFamily="49" charset="0"/>
              </a:rPr>
              <a:t>\\]</a:t>
            </a:r>
            <a:r>
              <a:rPr lang="en-US" sz="1600" b="0" i="0" u="none" strike="noStrike" dirty="0" err="1">
                <a:solidFill>
                  <a:schemeClr val="accent1"/>
                </a:solidFill>
                <a:effectLst/>
                <a:highlight>
                  <a:srgbClr val="FFFFFF"/>
                </a:highlight>
                <a:latin typeface="Courier New" panose="02070309020205020404" pitchFamily="49" charset="0"/>
              </a:rPr>
              <a:t>cuUw</a:t>
            </a:r>
            <a:r>
              <a:rPr lang="en-US" sz="1600" b="0" i="0" u="none" strike="noStrike" dirty="0">
                <a:solidFill>
                  <a:schemeClr val="accent1"/>
                </a:solidFill>
                <a:effectLst/>
                <a:highlight>
                  <a:srgbClr val="FFFFFF"/>
                </a:highlight>
                <a:latin typeface="Courier New" panose="02070309020205020404" pitchFamily="49" charset="0"/>
              </a:rPr>
              <a:t>{J"</a:t>
            </a:r>
            <a:endParaRPr lang="en-US" sz="1600" b="0" dirty="0">
              <a:solidFill>
                <a:schemeClr val="accent1"/>
              </a:solidFill>
              <a:effectLst/>
              <a:highlight>
                <a:srgbClr val="FFFFFF"/>
              </a:highlight>
            </a:endParaRPr>
          </a:p>
          <a:p>
            <a:br>
              <a:rPr lang="en-US" sz="1200" dirty="0"/>
            </a:br>
            <a:endParaRPr lang="en-US" sz="1200" dirty="0"/>
          </a:p>
        </p:txBody>
      </p:sp>
      <p:sp>
        <p:nvSpPr>
          <p:cNvPr id="5" name="TextBox 4">
            <a:extLst>
              <a:ext uri="{FF2B5EF4-FFF2-40B4-BE49-F238E27FC236}">
                <a16:creationId xmlns:a16="http://schemas.microsoft.com/office/drawing/2014/main" id="{F05549B4-7DD6-FB0E-352B-8470D5891E7E}"/>
              </a:ext>
            </a:extLst>
          </p:cNvPr>
          <p:cNvSpPr txBox="1"/>
          <p:nvPr/>
        </p:nvSpPr>
        <p:spPr>
          <a:xfrm>
            <a:off x="1343025" y="2500311"/>
            <a:ext cx="694421" cy="707886"/>
          </a:xfrm>
          <a:prstGeom prst="rect">
            <a:avLst/>
          </a:prstGeom>
          <a:noFill/>
        </p:spPr>
        <p:txBody>
          <a:bodyPr wrap="none" rtlCol="0">
            <a:spAutoFit/>
          </a:bodyPr>
          <a:lstStyle/>
          <a:p>
            <a:r>
              <a:rPr lang="en-US" sz="4000" dirty="0"/>
              <a:t>==</a:t>
            </a:r>
          </a:p>
        </p:txBody>
      </p:sp>
      <p:pic>
        <p:nvPicPr>
          <p:cNvPr id="6" name="Picture 5" descr="A close-up of a line&#10;&#10;Description automatically generated">
            <a:extLst>
              <a:ext uri="{FF2B5EF4-FFF2-40B4-BE49-F238E27FC236}">
                <a16:creationId xmlns:a16="http://schemas.microsoft.com/office/drawing/2014/main" id="{592EAB78-FC83-A0F9-6B0A-681526E7DC78}"/>
              </a:ext>
            </a:extLst>
          </p:cNvPr>
          <p:cNvPicPr>
            <a:picLocks noChangeAspect="1"/>
          </p:cNvPicPr>
          <p:nvPr/>
        </p:nvPicPr>
        <p:blipFill>
          <a:blip r:embed="rId2"/>
          <a:stretch>
            <a:fillRect/>
          </a:stretch>
        </p:blipFill>
        <p:spPr>
          <a:xfrm>
            <a:off x="441285" y="0"/>
            <a:ext cx="11664990" cy="2332998"/>
          </a:xfrm>
          <a:prstGeom prst="rect">
            <a:avLst/>
          </a:prstGeom>
        </p:spPr>
      </p:pic>
    </p:spTree>
    <p:extLst>
      <p:ext uri="{BB962C8B-B14F-4D97-AF65-F5344CB8AC3E}">
        <p14:creationId xmlns:p14="http://schemas.microsoft.com/office/powerpoint/2010/main" val="58663067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hat&#10;&#10;Description automatically generated">
            <a:extLst>
              <a:ext uri="{FF2B5EF4-FFF2-40B4-BE49-F238E27FC236}">
                <a16:creationId xmlns:a16="http://schemas.microsoft.com/office/drawing/2014/main" id="{78176075-6A22-4988-8DA6-E832A13D1F29}"/>
              </a:ext>
            </a:extLst>
          </p:cNvPr>
          <p:cNvPicPr>
            <a:picLocks noChangeAspect="1"/>
          </p:cNvPicPr>
          <p:nvPr/>
        </p:nvPicPr>
        <p:blipFill rotWithShape="1">
          <a:blip r:embed="rId2"/>
          <a:srcRect b="41823"/>
          <a:stretch/>
        </p:blipFill>
        <p:spPr>
          <a:xfrm>
            <a:off x="648447" y="808092"/>
            <a:ext cx="10895105" cy="3049533"/>
          </a:xfrm>
          <a:prstGeom prst="rect">
            <a:avLst/>
          </a:prstGeom>
        </p:spPr>
      </p:pic>
    </p:spTree>
    <p:extLst>
      <p:ext uri="{BB962C8B-B14F-4D97-AF65-F5344CB8AC3E}">
        <p14:creationId xmlns:p14="http://schemas.microsoft.com/office/powerpoint/2010/main" val="1577480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877E654-C8B6-01C0-4310-1C657B6CFB66}"/>
              </a:ext>
            </a:extLst>
          </p:cNvPr>
          <p:cNvPicPr>
            <a:picLocks noChangeAspect="1"/>
          </p:cNvPicPr>
          <p:nvPr/>
        </p:nvPicPr>
        <p:blipFill rotWithShape="1">
          <a:blip r:embed="rId2"/>
          <a:srcRect l="38673" b="58444"/>
          <a:stretch/>
        </p:blipFill>
        <p:spPr>
          <a:xfrm>
            <a:off x="5613042" y="-1"/>
            <a:ext cx="5663397" cy="4568885"/>
          </a:xfrm>
          <a:prstGeom prst="rect">
            <a:avLst/>
          </a:prstGeom>
          <a:effectLst>
            <a:softEdge rad="220259"/>
          </a:effectLst>
        </p:spPr>
      </p:pic>
      <p:pic>
        <p:nvPicPr>
          <p:cNvPr id="2" name="Picture 2" descr="ChatGPT Logo PNG With Transparent Background">
            <a:extLst>
              <a:ext uri="{FF2B5EF4-FFF2-40B4-BE49-F238E27FC236}">
                <a16:creationId xmlns:a16="http://schemas.microsoft.com/office/drawing/2014/main" id="{F9D868A3-F0D5-A667-E964-01823D8C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129" y="2583700"/>
            <a:ext cx="2953407" cy="8683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20F10755-A098-1761-E606-E0760D3DC9FF}"/>
              </a:ext>
            </a:extLst>
          </p:cNvPr>
          <p:cNvPicPr>
            <a:picLocks noChangeAspect="1"/>
          </p:cNvPicPr>
          <p:nvPr/>
        </p:nvPicPr>
        <p:blipFill rotWithShape="1">
          <a:blip r:embed="rId2"/>
          <a:srcRect t="92153"/>
          <a:stretch/>
        </p:blipFill>
        <p:spPr>
          <a:xfrm>
            <a:off x="616064" y="5092104"/>
            <a:ext cx="10959871" cy="1023937"/>
          </a:xfrm>
          <a:prstGeom prst="rect">
            <a:avLst/>
          </a:prstGeom>
        </p:spPr>
      </p:pic>
      <p:sp>
        <p:nvSpPr>
          <p:cNvPr id="4" name="TextBox 3">
            <a:extLst>
              <a:ext uri="{FF2B5EF4-FFF2-40B4-BE49-F238E27FC236}">
                <a16:creationId xmlns:a16="http://schemas.microsoft.com/office/drawing/2014/main" id="{0D10643C-B92E-B5ED-07D5-68CD6A3B808A}"/>
              </a:ext>
            </a:extLst>
          </p:cNvPr>
          <p:cNvSpPr txBox="1"/>
          <p:nvPr/>
        </p:nvSpPr>
        <p:spPr>
          <a:xfrm>
            <a:off x="8101839" y="4568884"/>
            <a:ext cx="657225" cy="523220"/>
          </a:xfrm>
          <a:prstGeom prst="rect">
            <a:avLst/>
          </a:prstGeom>
          <a:noFill/>
        </p:spPr>
        <p:txBody>
          <a:bodyPr wrap="square" rtlCol="0">
            <a:spAutoFit/>
          </a:bodyPr>
          <a:lstStyle/>
          <a:p>
            <a:r>
              <a:rPr lang="en-US" sz="2800" dirty="0"/>
              <a:t>…</a:t>
            </a:r>
          </a:p>
        </p:txBody>
      </p:sp>
    </p:spTree>
    <p:extLst>
      <p:ext uri="{BB962C8B-B14F-4D97-AF65-F5344CB8AC3E}">
        <p14:creationId xmlns:p14="http://schemas.microsoft.com/office/powerpoint/2010/main" val="11597168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hat&#10;&#10;Description automatically generated">
            <a:extLst>
              <a:ext uri="{FF2B5EF4-FFF2-40B4-BE49-F238E27FC236}">
                <a16:creationId xmlns:a16="http://schemas.microsoft.com/office/drawing/2014/main" id="{78176075-6A22-4988-8DA6-E832A13D1F29}"/>
              </a:ext>
            </a:extLst>
          </p:cNvPr>
          <p:cNvPicPr>
            <a:picLocks noChangeAspect="1"/>
          </p:cNvPicPr>
          <p:nvPr/>
        </p:nvPicPr>
        <p:blipFill>
          <a:blip r:embed="rId2"/>
          <a:stretch>
            <a:fillRect/>
          </a:stretch>
        </p:blipFill>
        <p:spPr>
          <a:xfrm>
            <a:off x="648447" y="808092"/>
            <a:ext cx="10895105" cy="5241816"/>
          </a:xfrm>
          <a:prstGeom prst="rect">
            <a:avLst/>
          </a:prstGeom>
        </p:spPr>
      </p:pic>
    </p:spTree>
    <p:extLst>
      <p:ext uri="{BB962C8B-B14F-4D97-AF65-F5344CB8AC3E}">
        <p14:creationId xmlns:p14="http://schemas.microsoft.com/office/powerpoint/2010/main" val="2711732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587829" y="339635"/>
            <a:ext cx="7766870" cy="6370975"/>
          </a:xfrm>
          <a:prstGeom prst="rect">
            <a:avLst/>
          </a:prstGeom>
          <a:noFill/>
        </p:spPr>
        <p:txBody>
          <a:bodyPr wrap="square" rtlCol="0">
            <a:spAutoFit/>
          </a:bodyPr>
          <a:lstStyle/>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x,y,o</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a:t>
            </a:r>
            <a:r>
              <a:rPr lang="en-US" sz="1200" b="0" i="0" u="none" strike="noStrike" dirty="0" err="1">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b[1920]       ;p(</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n,c</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(;n       --;x++)       c==10?y       +=80,x=</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o-1:x&gt;=       0?80&gt;x?             c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?b</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y+x</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]=c       :0:                         0:0;}c(</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q,l,r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char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*l,*r;{</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while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(q&gt;=0)q</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yYrIxC</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{e^}</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KhE</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LXbj</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dOVsJ</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idOV</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Yab</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qFywyv</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{D"</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"ma\\A"</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Ztq?Lyw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&gt;e{|</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Zq</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&gt;Y\\</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gq</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qI</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tYBe</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{w"</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yvDZE</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vBA</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"Lo&gt;}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KcqdYrWqKxzKtW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DXRwsfcUaT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KXw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{Y"</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RsFwsFwsFw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zaqyaz|FmMpyaoyI</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cuUw</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{J"</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[_/6]   -62&gt;&gt;_++%6&amp;1?r[q]:l[q])-99;</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return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q;}E(a</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(o=x=</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a,y</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=0,_=0;_        &lt;1006;)a=</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/\\\n"</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[c(6,</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"cd\\a[g"</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"_e"</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fh</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 p(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"&amp;'()*+,-.1"</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c(11</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"_ac[]\\</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YZi</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jkm</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cs typeface="Courier New" panose="02070309020205020404" pitchFamily="49" charset="0"/>
              </a:rPr>
              <a:t>bd^efghXWlV</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)+13</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]-34,a);}main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k,Z</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z[1920]  ,A=0</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,B=0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puts(</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"\x1b"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"[2J"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e=sin(A         ),  n=   sin(B),g=cos(</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A),m   =cos(B);</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(k        =0;k&lt;   1840;k++)y=-k</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/80-   10,o=41+(k%80-              40)*1.3/</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y+n,N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A-100.0/y, b[k]=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[o+N&amp;1],z[k]   =0;E(</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80-(</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int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)(9*B)%250);</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(j=0;6.28&gt;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j;j</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+=0.07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=0;6.28&gt;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+=0.02) {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c=sin(</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   =cos(j</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),f=sin(j),h=d+2,D=15/(c*h*</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e+f</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*g+5    ),l=cos</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),t=c     *h*g-f*</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e;x</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=40+2*D*(l*h*m-t*n),y=   12</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+D*(l*h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n+t</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*m),o=x+80*</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y,N</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=8*((f*e-c    *d*</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g)*m-c*         d*e-f*g-l*d*n);</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if</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(D&gt;z[o]    )z[o]</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D,b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[o]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N&gt;0?N:0</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  }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printf</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"\x1b["</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cs typeface="Courier New" panose="02070309020205020404" pitchFamily="49" charset="0"/>
              </a:rPr>
              <a:t>"H"</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cs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(k       =1;1841</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&gt;</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k;k</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a:t>
            </a:r>
            <a:r>
              <a:rPr lang="en-US" sz="1200" b="0" i="0" u="none" strike="noStrike" dirty="0" err="1">
                <a:solidFill>
                  <a:srgbClr val="3B3B3B"/>
                </a:solidFill>
                <a:effectLst/>
                <a:highlight>
                  <a:srgbClr val="FFFFFF"/>
                </a:highlight>
                <a:latin typeface="Courier New" panose="02070309020205020404" pitchFamily="49" charset="0"/>
                <a:cs typeface="Courier New" panose="02070309020205020404" pitchFamily="49" charset="0"/>
              </a:rPr>
              <a:t>putchar</a:t>
            </a: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(k%80?b       [k]:10)</a:t>
            </a:r>
            <a:endParaRPr lang="en-US" sz="1200" b="0" dirty="0">
              <a:effectLst/>
              <a:highlight>
                <a:srgbClr val="FFFFFF"/>
              </a:highlight>
              <a:latin typeface="Courier New" panose="02070309020205020404" pitchFamily="49" charset="0"/>
              <a:cs typeface="Courier New" panose="02070309020205020404" pitchFamily="49" charset="0"/>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cs typeface="Courier New" panose="02070309020205020404" pitchFamily="49" charset="0"/>
              </a:rPr>
              <a:t>      ;  A +=       0.053;B       +=0.037       ;  }  }</a:t>
            </a:r>
            <a:endParaRPr lang="en-US" sz="1200" b="0" dirty="0">
              <a:effectLst/>
              <a:highlight>
                <a:srgbClr val="FFFFFF"/>
              </a:highlight>
              <a:latin typeface="Courier New" panose="02070309020205020404" pitchFamily="49" charset="0"/>
              <a:cs typeface="Courier New" panose="02070309020205020404" pitchFamily="49" charset="0"/>
            </a:endParaRPr>
          </a:p>
          <a:p>
            <a:br>
              <a:rPr lang="en-US" sz="1200" dirty="0">
                <a:latin typeface="Courier New" panose="02070309020205020404" pitchFamily="49" charset="0"/>
                <a:cs typeface="Courier New" panose="02070309020205020404" pitchFamily="49" charset="0"/>
              </a:rPr>
            </a:b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642515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88E0A-1A5A-0AA4-8A0D-25A026E65AD3}"/>
              </a:ext>
            </a:extLst>
          </p:cNvPr>
          <p:cNvSpPr txBox="1"/>
          <p:nvPr/>
        </p:nvSpPr>
        <p:spPr>
          <a:xfrm>
            <a:off x="587829" y="339635"/>
            <a:ext cx="7766870" cy="6001643"/>
          </a:xfrm>
          <a:prstGeom prst="rect">
            <a:avLst/>
          </a:prstGeom>
          <a:noFill/>
        </p:spPr>
        <p:txBody>
          <a:bodyPr wrap="square" rtlCol="0">
            <a:spAutoFit/>
          </a:bodyPr>
          <a:lstStyle/>
          <a:p>
            <a:pPr rtl="0">
              <a:spcBef>
                <a:spcPts val="0"/>
              </a:spcBef>
              <a:spcAft>
                <a:spcPts val="0"/>
              </a:spcAft>
            </a:pPr>
            <a:r>
              <a:rPr lang="en-US" sz="1200" b="0" i="0" u="none" strike="noStrike" dirty="0">
                <a:solidFill>
                  <a:srgbClr val="001080"/>
                </a:solidFill>
                <a:effectLst/>
                <a:highlight>
                  <a:srgbClr val="FFFFFF"/>
                </a:highlight>
                <a:latin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x</a:t>
            </a:r>
            <a:r>
              <a:rPr lang="en-US" sz="1200" b="0" i="0" u="none" strike="noStrike" dirty="0" err="1">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y</a:t>
            </a:r>
            <a:r>
              <a:rPr lang="en-US" sz="1200" b="0" i="0" u="none" strike="noStrike" dirty="0" err="1">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o</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err="1">
                <a:solidFill>
                  <a:srgbClr val="001080"/>
                </a:solidFill>
                <a:effectLst/>
                <a:highlight>
                  <a:srgbClr val="FFFFFF"/>
                </a:highlight>
                <a:latin typeface="Courier New" panose="02070309020205020404" pitchFamily="49" charset="0"/>
              </a:rPr>
              <a:t>N</a:t>
            </a:r>
            <a:r>
              <a:rPr lang="en-US" sz="1200" b="0" i="0" u="none" strike="noStrike" dirty="0" err="1">
                <a:solidFill>
                  <a:srgbClr val="3B3B3B"/>
                </a:solidFill>
                <a:effectLst/>
                <a:highlight>
                  <a:srgbClr val="FFFFFF"/>
                </a:highlight>
                <a:latin typeface="Courier New" panose="02070309020205020404" pitchFamily="49" charset="0"/>
              </a:rPr>
              <a:t>;</a:t>
            </a:r>
            <a:r>
              <a:rPr lang="en-US" sz="1200" b="0" i="0" u="none" strike="noStrike" dirty="0" err="1">
                <a:solidFill>
                  <a:srgbClr val="0000FF"/>
                </a:solidFill>
                <a:effectLst/>
                <a:highlight>
                  <a:srgbClr val="FFFFFF"/>
                </a:highlight>
                <a:latin typeface="Courier New" panose="02070309020205020404" pitchFamily="49" charset="0"/>
              </a:rPr>
              <a:t>char</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1920</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795E26"/>
                </a:solidFill>
                <a:effectLst/>
                <a:highlight>
                  <a:srgbClr val="FFFFFF"/>
                </a:highlight>
                <a:latin typeface="Courier New" panose="02070309020205020404" pitchFamily="49" charset="0"/>
              </a:rPr>
              <a:t>p</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n</a:t>
            </a:r>
            <a:r>
              <a:rPr lang="en-US" sz="1200" b="0" i="0" u="none" strike="noStrike" dirty="0" err="1">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n</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c</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y</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001080"/>
                </a:solidFill>
                <a:effectLst/>
                <a:highlight>
                  <a:srgbClr val="FFFFFF"/>
                </a:highlight>
                <a:latin typeface="Courier New" panose="02070309020205020404" pitchFamily="49" charset="0"/>
              </a:rPr>
              <a:t>o</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rPr>
              <a:t>&gt;=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rPr>
              <a:t>&gt;</a:t>
            </a:r>
            <a:r>
              <a:rPr lang="en-US" sz="1200" b="0" i="0" u="none" strike="noStrike" dirty="0">
                <a:solidFill>
                  <a:srgbClr val="001080"/>
                </a:solidFill>
                <a:effectLst/>
                <a:highlight>
                  <a:srgbClr val="FFFFFF"/>
                </a:highlight>
                <a:latin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b</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y</a:t>
            </a:r>
            <a:r>
              <a:rPr lang="en-US" sz="1200" b="0" i="0" u="none" strike="noStrike" dirty="0" err="1">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x</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err="1">
                <a:solidFill>
                  <a:srgbClr val="001080"/>
                </a:solidFill>
                <a:effectLst/>
                <a:highlight>
                  <a:srgbClr val="FFFFFF"/>
                </a:highlight>
                <a:latin typeface="Courier New" panose="02070309020205020404" pitchFamily="49" charset="0"/>
              </a:rPr>
              <a:t>q</a:t>
            </a:r>
            <a:r>
              <a:rPr lang="en-US" sz="1200" b="0" i="0" u="none" strike="noStrike" dirty="0" err="1">
                <a:solidFill>
                  <a:srgbClr val="3B3B3B"/>
                </a:solidFill>
                <a:effectLst/>
                <a:highlight>
                  <a:srgbClr val="FFFFFF"/>
                </a:highlight>
                <a:latin typeface="Courier New" panose="02070309020205020404" pitchFamily="49" charset="0"/>
              </a:rPr>
              <a:t>,l,r</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rPr>
              <a:t>char</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l</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r</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rPr>
              <a:t>while</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q</a:t>
            </a:r>
            <a:r>
              <a:rPr lang="en-US" sz="1200" b="0" i="0" u="none" strike="noStrike" dirty="0">
                <a:solidFill>
                  <a:srgbClr val="000000"/>
                </a:solidFill>
                <a:effectLst/>
                <a:highlight>
                  <a:srgbClr val="FFFFFF"/>
                </a:highlight>
                <a:latin typeface="Courier New" panose="02070309020205020404" pitchFamily="49" charset="0"/>
              </a:rPr>
              <a:t>&gt;=</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q</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r>
              <a:rPr lang="en-US" sz="1200" b="1" i="0" u="none" strike="noStrike" dirty="0">
                <a:solidFill>
                  <a:schemeClr val="accent6"/>
                </a:solidFill>
                <a:effectLst/>
                <a:highlight>
                  <a:srgbClr val="FFFFFF"/>
                </a:highlight>
                <a:latin typeface="Courier New" panose="02070309020205020404" pitchFamily="49" charset="0"/>
              </a:rPr>
              <a:t>"^}"    "?b]?}</a:t>
            </a:r>
            <a:r>
              <a:rPr lang="en-US" sz="1200" b="1" i="0" u="none" strike="noStrike" dirty="0" err="1">
                <a:solidFill>
                  <a:schemeClr val="accent6"/>
                </a:solidFill>
                <a:effectLst/>
                <a:highlight>
                  <a:srgbClr val="FFFFFF"/>
                </a:highlight>
                <a:latin typeface="Courier New" panose="02070309020205020404" pitchFamily="49" charset="0"/>
              </a:rPr>
              <a:t>EzMO</a:t>
            </a:r>
            <a:r>
              <a:rPr lang="en-US" sz="1200" b="1" i="0" u="none" strike="noStrike" dirty="0">
                <a:solidFill>
                  <a:schemeClr val="accent6"/>
                </a:solidFill>
                <a:effectLst/>
                <a:highlight>
                  <a:srgbClr val="FFFFFF"/>
                </a:highlight>
                <a:latin typeface="Courier New" panose="02070309020205020404" pitchFamily="49" charset="0"/>
              </a:rPr>
              <a:t>{&gt;</a:t>
            </a:r>
            <a:r>
              <a:rPr lang="en-US" sz="1200" b="1" i="0" u="none" strike="noStrike" dirty="0" err="1">
                <a:solidFill>
                  <a:schemeClr val="accent6"/>
                </a:solidFill>
                <a:effectLst/>
                <a:highlight>
                  <a:srgbClr val="FFFFFF"/>
                </a:highlight>
                <a:latin typeface="Courier New" panose="02070309020205020404" pitchFamily="49" charset="0"/>
              </a:rPr>
              <a:t>N|jWDTaB</a:t>
            </a:r>
            <a:r>
              <a:rPr lang="en-US" sz="1200" b="1" i="0" u="none" strike="noStrike" dirty="0">
                <a:solidFill>
                  <a:schemeClr val="accent6"/>
                </a:solidFill>
                <a:effectLst/>
                <a:highlight>
                  <a:srgbClr val="FFFFFF"/>
                </a:highlight>
                <a:latin typeface="Courier New" panose="02070309020205020404" pitchFamily="49" charset="0"/>
              </a:rPr>
              <a:t>{</a:t>
            </a:r>
            <a:r>
              <a:rPr lang="en-US" sz="1200" b="1" i="0" u="none" strike="noStrike" dirty="0" err="1">
                <a:solidFill>
                  <a:schemeClr val="accent6"/>
                </a:solidFill>
                <a:effectLst/>
                <a:highlight>
                  <a:srgbClr val="FFFFFF"/>
                </a:highlight>
                <a:latin typeface="Courier New" panose="02070309020205020404" pitchFamily="49" charset="0"/>
              </a:rPr>
              <a:t>yK</a:t>
            </a:r>
            <a:r>
              <a:rPr lang="en-US" sz="1200" b="1" i="0" u="none" strike="noStrike" dirty="0">
                <a:solidFill>
                  <a:schemeClr val="accent6"/>
                </a:solidFill>
                <a:effectLst/>
                <a:highlight>
                  <a:srgbClr val="FFFFFF"/>
                </a:highlight>
                <a:latin typeface="Courier New" panose="02070309020205020404" pitchFamily="49" charset="0"/>
              </a:rPr>
              <a:t>"        "</a:t>
            </a:r>
            <a:r>
              <a:rPr lang="en-US" sz="1200" b="1" i="0" u="none" strike="noStrike" dirty="0" err="1">
                <a:solidFill>
                  <a:schemeClr val="accent6"/>
                </a:solidFill>
                <a:effectLst/>
                <a:highlight>
                  <a:srgbClr val="FFFFFF"/>
                </a:highlight>
                <a:latin typeface="Courier New" panose="02070309020205020404" pitchFamily="49" charset="0"/>
              </a:rPr>
              <a:t>qj</a:t>
            </a:r>
            <a:r>
              <a:rPr lang="en-US" sz="1200" b="1" i="0" u="none" strike="noStrike" dirty="0">
                <a:solidFill>
                  <a:schemeClr val="accent6"/>
                </a:solidFill>
                <a:effectLst/>
                <a:highlight>
                  <a:srgbClr val="FFFFFF"/>
                </a:highlight>
                <a:latin typeface="Courier New" panose="02070309020205020404" pitchFamily="49" charset="0"/>
              </a:rPr>
              <a:t>}</a:t>
            </a:r>
            <a:r>
              <a:rPr lang="en-US" sz="1200" b="1" i="0" u="none" strike="noStrike" dirty="0" err="1">
                <a:solidFill>
                  <a:schemeClr val="accent6"/>
                </a:solidFill>
                <a:effectLst/>
                <a:highlight>
                  <a:srgbClr val="FFFFFF"/>
                </a:highlight>
                <a:latin typeface="Courier New" panose="02070309020205020404" pitchFamily="49" charset="0"/>
              </a:rPr>
              <a:t>dO</a:t>
            </a:r>
            <a:r>
              <a:rPr lang="en-US" sz="1200" b="1" i="0" u="none" strike="noStrike" dirty="0">
                <a:solidFill>
                  <a:schemeClr val="accent6"/>
                </a:solidFill>
                <a:effectLst/>
                <a:highlight>
                  <a:srgbClr val="FFFFFF"/>
                </a:highlight>
                <a:latin typeface="Courier New" panose="02070309020205020404" pitchFamily="49" charset="0"/>
              </a:rPr>
              <a:t>"</a:t>
            </a:r>
            <a:endParaRPr lang="en-US" sz="1200" b="1" dirty="0">
              <a:solidFill>
                <a:schemeClr val="accent6"/>
              </a:solidFill>
              <a:effectLst/>
              <a:highlight>
                <a:srgbClr val="FFFFFF"/>
              </a:highlight>
            </a:endParaRPr>
          </a:p>
          <a:p>
            <a:pPr rtl="0">
              <a:spcBef>
                <a:spcPts val="0"/>
              </a:spcBef>
              <a:spcAft>
                <a:spcPts val="0"/>
              </a:spcAft>
            </a:pPr>
            <a:r>
              <a:rPr lang="en-US" sz="1200" b="1" i="0" u="none" strike="noStrike" dirty="0">
                <a:solidFill>
                  <a:schemeClr val="accent6"/>
                </a:solidFill>
                <a:effectLst/>
                <a:highlight>
                  <a:srgbClr val="FFFFFF"/>
                </a:highlight>
                <a:latin typeface="Courier New" panose="02070309020205020404" pitchFamily="49" charset="0"/>
              </a:rPr>
              <a:t>      "^s"    "</a:t>
            </a:r>
            <a:r>
              <a:rPr lang="en-US" sz="1200" b="1" i="0" u="none" strike="noStrike" dirty="0" err="1">
                <a:solidFill>
                  <a:schemeClr val="accent6"/>
                </a:solidFill>
                <a:effectLst/>
                <a:highlight>
                  <a:srgbClr val="FFFFFF"/>
                </a:highlight>
                <a:latin typeface="Courier New" panose="02070309020205020404" pitchFamily="49" charset="0"/>
              </a:rPr>
              <a:t>vF</a:t>
            </a:r>
            <a:r>
              <a:rPr lang="en-US" sz="1200" b="1" i="0" u="none" strike="noStrike" dirty="0">
                <a:solidFill>
                  <a:schemeClr val="accent6"/>
                </a:solidFill>
                <a:effectLst/>
                <a:highlight>
                  <a:srgbClr val="FFFFFF"/>
                </a:highlight>
                <a:latin typeface="Courier New" panose="02070309020205020404" pitchFamily="49" charset="0"/>
              </a:rPr>
              <a:t>\\}</a:t>
            </a:r>
            <a:r>
              <a:rPr lang="en-US" sz="1200" b="1" i="0" u="none" strike="noStrike" dirty="0" err="1">
                <a:solidFill>
                  <a:schemeClr val="accent6"/>
                </a:solidFill>
                <a:effectLst/>
                <a:highlight>
                  <a:srgbClr val="FFFFFF"/>
                </a:highlight>
                <a:latin typeface="Courier New" panose="02070309020205020404" pitchFamily="49" charset="0"/>
              </a:rPr>
              <a:t>DFyFq|k?p</a:t>
            </a:r>
            <a:r>
              <a:rPr lang="en-US" sz="1200" b="1" i="0" u="none" strike="noStrike" dirty="0">
                <a:solidFill>
                  <a:schemeClr val="accent6"/>
                </a:solidFill>
                <a:effectLst/>
                <a:highlight>
                  <a:srgbClr val="FFFFFF"/>
                </a:highlight>
                <a:latin typeface="Courier New" panose="02070309020205020404" pitchFamily="49" charset="0"/>
              </a:rPr>
              <a:t>|{</a:t>
            </a:r>
            <a:r>
              <a:rPr lang="en-US" sz="1200" b="1" i="0" u="none" strike="noStrike" dirty="0" err="1">
                <a:solidFill>
                  <a:schemeClr val="accent6"/>
                </a:solidFill>
                <a:effectLst/>
                <a:highlight>
                  <a:srgbClr val="FFFFFF"/>
                </a:highlight>
                <a:latin typeface="Courier New" panose="02070309020205020404" pitchFamily="49" charset="0"/>
              </a:rPr>
              <a:t>tyz</a:t>
            </a:r>
            <a:r>
              <a:rPr lang="en-US" sz="1200" b="1" i="0" u="none" strike="noStrike" dirty="0">
                <a:solidFill>
                  <a:schemeClr val="accent6"/>
                </a:solidFill>
                <a:effectLst/>
                <a:highlight>
                  <a:srgbClr val="FFFFFF"/>
                </a:highlight>
                <a:latin typeface="Courier New" panose="02070309020205020404" pitchFamily="49" charset="0"/>
              </a:rPr>
              <a:t>[</a:t>
            </a:r>
            <a:r>
              <a:rPr lang="en-US" sz="1200" b="1" i="0" u="none" strike="noStrike" dirty="0" err="1">
                <a:solidFill>
                  <a:schemeClr val="accent6"/>
                </a:solidFill>
                <a:effectLst/>
                <a:highlight>
                  <a:srgbClr val="FFFFFF"/>
                </a:highlight>
                <a:latin typeface="Courier New" panose="02070309020205020404" pitchFamily="49" charset="0"/>
              </a:rPr>
              <a:t>MmOe</a:t>
            </a:r>
            <a:r>
              <a:rPr lang="en-US" sz="1200" b="1" i="0" u="none" strike="noStrike" dirty="0">
                <a:solidFill>
                  <a:schemeClr val="accent6"/>
                </a:solidFill>
                <a:effectLst/>
                <a:highlight>
                  <a:srgbClr val="FFFFFF"/>
                </a:highlight>
                <a:latin typeface="Courier New" panose="02070309020205020404" pitchFamily="49" charset="0"/>
              </a:rPr>
              <a:t>{"       "\\</a:t>
            </a:r>
            <a:r>
              <a:rPr lang="en-US" sz="1200" b="1" i="0" u="none" strike="noStrike" dirty="0" err="1">
                <a:solidFill>
                  <a:schemeClr val="accent6"/>
                </a:solidFill>
                <a:effectLst/>
                <a:highlight>
                  <a:srgbClr val="FFFFFF"/>
                </a:highlight>
                <a:latin typeface="Courier New" panose="02070309020205020404" pitchFamily="49" charset="0"/>
              </a:rPr>
              <a:t>eDu</a:t>
            </a:r>
            <a:r>
              <a:rPr lang="en-US" sz="1200" b="1" i="0" u="none" strike="noStrike" dirty="0">
                <a:solidFill>
                  <a:schemeClr val="accent6"/>
                </a:solidFill>
                <a:effectLst/>
                <a:highlight>
                  <a:srgbClr val="FFFFFF"/>
                </a:highlight>
                <a:latin typeface="Courier New" panose="02070309020205020404" pitchFamily="49" charset="0"/>
              </a:rPr>
              <a:t>"</a:t>
            </a:r>
            <a:endParaRPr lang="en-US" sz="1200" b="1" dirty="0">
              <a:solidFill>
                <a:schemeClr val="accent6"/>
              </a:solidFill>
              <a:effectLst/>
              <a:highlight>
                <a:srgbClr val="FFFFFF"/>
              </a:highlight>
            </a:endParaRPr>
          </a:p>
          <a:p>
            <a:pPr rtl="0">
              <a:spcBef>
                <a:spcPts val="0"/>
              </a:spcBef>
              <a:spcAft>
                <a:spcPts val="0"/>
              </a:spcAft>
            </a:pPr>
            <a:r>
              <a:rPr lang="en-US" sz="1200" b="1" i="0" u="none" strike="noStrike" dirty="0">
                <a:solidFill>
                  <a:schemeClr val="accent6"/>
                </a:solidFill>
                <a:effectLst/>
                <a:highlight>
                  <a:srgbClr val="FFFFFF"/>
                </a:highlight>
                <a:latin typeface="Courier New" panose="02070309020205020404" pitchFamily="49" charset="0"/>
              </a:rPr>
              <a:t>      "}"   "</a:t>
            </a:r>
            <a:r>
              <a:rPr lang="en-US" sz="1200" b="1" i="0" u="none" strike="noStrike" dirty="0" err="1">
                <a:solidFill>
                  <a:schemeClr val="accent6"/>
                </a:solidFill>
                <a:effectLst/>
                <a:highlight>
                  <a:srgbClr val="FFFFFF"/>
                </a:highlight>
                <a:latin typeface="Courier New" panose="02070309020205020404" pitchFamily="49" charset="0"/>
              </a:rPr>
              <a:t>dUxj</a:t>
            </a:r>
            <a:r>
              <a:rPr lang="en-US" sz="1200" b="1" i="0" u="none" strike="noStrike" dirty="0">
                <a:solidFill>
                  <a:schemeClr val="accent6"/>
                </a:solidFill>
                <a:effectLst/>
                <a:highlight>
                  <a:srgbClr val="FFFFFF"/>
                </a:highlight>
                <a:latin typeface="Courier New" panose="02070309020205020404" pitchFamily="49" charset="0"/>
              </a:rPr>
              <a:t>}</a:t>
            </a:r>
            <a:r>
              <a:rPr lang="en-US" sz="1200" b="1" i="0" u="none" strike="noStrike" dirty="0" err="1">
                <a:solidFill>
                  <a:schemeClr val="accent6"/>
                </a:solidFill>
                <a:effectLst/>
                <a:highlight>
                  <a:srgbClr val="FFFFFF"/>
                </a:highlight>
                <a:latin typeface="Courier New" panose="02070309020205020404" pitchFamily="49" charset="0"/>
              </a:rPr>
              <a:t>uOz</a:t>
            </a:r>
            <a:r>
              <a:rPr lang="en-US" sz="1200" b="1" i="0" u="none" strike="noStrike" dirty="0">
                <a:solidFill>
                  <a:schemeClr val="accent6"/>
                </a:solidFill>
                <a:effectLst/>
                <a:highlight>
                  <a:srgbClr val="FFFFFF"/>
                </a:highlight>
                <a:latin typeface="Courier New" panose="02070309020205020404" pitchFamily="49" charset="0"/>
              </a:rPr>
              <a:t>{</a:t>
            </a:r>
            <a:r>
              <a:rPr lang="en-US" sz="1200" b="1" i="0" u="none" strike="noStrike" dirty="0" err="1">
                <a:solidFill>
                  <a:schemeClr val="accent6"/>
                </a:solidFill>
                <a:effectLst/>
                <a:highlight>
                  <a:srgbClr val="FFFFFF"/>
                </a:highlight>
                <a:latin typeface="Courier New" panose="02070309020205020404" pitchFamily="49" charset="0"/>
              </a:rPr>
              <a:t>AuoyEtJZqI</a:t>
            </a:r>
            <a:r>
              <a:rPr lang="en-US" sz="1200" b="1" i="0" u="none" strike="noStrike" dirty="0">
                <a:solidFill>
                  <a:schemeClr val="accent6"/>
                </a:solidFill>
                <a:effectLst/>
                <a:highlight>
                  <a:srgbClr val="FFFFFF"/>
                </a:highlight>
                <a:latin typeface="Courier New" panose="02070309020205020404" pitchFamily="49" charset="0"/>
              </a:rPr>
              <a:t>[</a:t>
            </a:r>
            <a:r>
              <a:rPr lang="en-US" sz="1200" b="1" i="0" u="none" strike="noStrike" dirty="0" err="1">
                <a:solidFill>
                  <a:schemeClr val="accent6"/>
                </a:solidFill>
                <a:effectLst/>
                <a:highlight>
                  <a:srgbClr val="FFFFFF"/>
                </a:highlight>
                <a:latin typeface="Courier New" panose="02070309020205020404" pitchFamily="49" charset="0"/>
              </a:rPr>
              <a:t>tmuJZydm</a:t>
            </a:r>
            <a:r>
              <a:rPr lang="en-US" sz="1200" b="1" i="0" u="none" strike="noStrike" dirty="0">
                <a:solidFill>
                  <a:schemeClr val="accent6"/>
                </a:solidFill>
                <a:effectLst/>
                <a:highlight>
                  <a:srgbClr val="FFFFFF"/>
                </a:highlight>
                <a:latin typeface="Courier New" panose="02070309020205020404" pitchFamily="49" charset="0"/>
              </a:rPr>
              <a:t>"      "</a:t>
            </a:r>
            <a:r>
              <a:rPr lang="en-US" sz="1200" b="1" i="0" u="none" strike="noStrike" dirty="0" err="1">
                <a:solidFill>
                  <a:schemeClr val="accent6"/>
                </a:solidFill>
                <a:effectLst/>
                <a:highlight>
                  <a:srgbClr val="FFFFFF"/>
                </a:highlight>
                <a:latin typeface="Courier New" panose="02070309020205020404" pitchFamily="49" charset="0"/>
              </a:rPr>
              <a:t>quzjA</a:t>
            </a:r>
            <a:r>
              <a:rPr lang="en-US" sz="1200" b="1" i="0" u="none" strike="noStrike" dirty="0">
                <a:solidFill>
                  <a:schemeClr val="accent6"/>
                </a:solidFill>
                <a:effectLst/>
                <a:highlight>
                  <a:srgbClr val="FFFFFF"/>
                </a:highlight>
                <a:latin typeface="Courier New" panose="02070309020205020404" pitchFamily="49" charset="0"/>
              </a:rPr>
              <a:t>\</a:t>
            </a:r>
            <a:endParaRPr lang="en-US" sz="1200" b="1" dirty="0">
              <a:solidFill>
                <a:schemeClr val="accent6"/>
              </a:solidFill>
              <a:effectLst/>
              <a:highlight>
                <a:srgbClr val="FFFFFF"/>
              </a:highlight>
            </a:endParaRPr>
          </a:p>
          <a:p>
            <a:pPr rtl="0">
              <a:spcBef>
                <a:spcPts val="0"/>
              </a:spcBef>
              <a:spcAft>
                <a:spcPts val="0"/>
              </a:spcAft>
            </a:pPr>
            <a:r>
              <a:rPr lang="en-US" sz="1200" b="1" i="0" u="none" strike="noStrike" dirty="0" err="1">
                <a:solidFill>
                  <a:schemeClr val="accent6"/>
                </a:solidFill>
                <a:effectLst/>
                <a:highlight>
                  <a:srgbClr val="FFFFFF"/>
                </a:highlight>
                <a:latin typeface="Courier New" panose="02070309020205020404" pitchFamily="49" charset="0"/>
              </a:rPr>
              <a:t>JzL</a:t>
            </a:r>
            <a:r>
              <a:rPr lang="en-US" sz="1200" b="1" i="0" u="none" strike="noStrike" dirty="0">
                <a:solidFill>
                  <a:schemeClr val="accent6"/>
                </a:solidFill>
                <a:effectLst/>
                <a:highlight>
                  <a:srgbClr val="FFFFFF"/>
                </a:highlight>
                <a:latin typeface="Courier New" panose="02070309020205020404" pitchFamily="49" charset="0"/>
              </a:rPr>
              <a:t>\\E"    "{</a:t>
            </a:r>
            <a:r>
              <a:rPr lang="en-US" sz="1200" b="1" i="0" u="none" strike="noStrike" dirty="0" err="1">
                <a:solidFill>
                  <a:schemeClr val="accent6"/>
                </a:solidFill>
                <a:effectLst/>
                <a:highlight>
                  <a:srgbClr val="FFFFFF"/>
                </a:highlight>
                <a:latin typeface="Courier New" panose="02070309020205020404" pitchFamily="49" charset="0"/>
              </a:rPr>
              <a:t>DZEvy</a:t>
            </a:r>
            <a:r>
              <a:rPr lang="en-US" sz="1200" b="1" i="0" u="none" strike="noStrike" dirty="0">
                <a:solidFill>
                  <a:schemeClr val="accent6"/>
                </a:solidFill>
                <a:effectLst/>
                <a:highlight>
                  <a:srgbClr val="FFFFFF"/>
                </a:highlight>
                <a:latin typeface="Courier New" panose="02070309020205020404" pitchFamily="49" charset="0"/>
              </a:rPr>
              <a:t>&gt;}p[</a:t>
            </a:r>
            <a:r>
              <a:rPr lang="en-US" sz="1200" b="1" i="0" u="none" strike="noStrike" dirty="0" err="1">
                <a:solidFill>
                  <a:schemeClr val="accent6"/>
                </a:solidFill>
                <a:effectLst/>
                <a:highlight>
                  <a:srgbClr val="FFFFFF"/>
                </a:highlight>
                <a:latin typeface="Courier New" panose="02070309020205020404" pitchFamily="49" charset="0"/>
              </a:rPr>
              <a:t>z|wddqdYrYX</a:t>
            </a:r>
            <a:r>
              <a:rPr lang="en-US" sz="1200" b="1" i="0" u="none" strike="noStrike" dirty="0">
                <a:solidFill>
                  <a:schemeClr val="accent6"/>
                </a:solidFill>
                <a:effectLst/>
                <a:highlight>
                  <a:srgbClr val="FFFFFF"/>
                </a:highlight>
                <a:latin typeface="Courier New" panose="02070309020205020404" pitchFamily="49" charset="0"/>
              </a:rPr>
              <a:t>\\</a:t>
            </a:r>
            <a:r>
              <a:rPr lang="en-US" sz="1200" b="1" i="0" u="none" strike="noStrike" dirty="0" err="1">
                <a:solidFill>
                  <a:schemeClr val="accent6"/>
                </a:solidFill>
                <a:effectLst/>
                <a:highlight>
                  <a:srgbClr val="FFFFFF"/>
                </a:highlight>
                <a:latin typeface="Courier New" panose="02070309020205020404" pitchFamily="49" charset="0"/>
              </a:rPr>
              <a:t>aEaywXbz</a:t>
            </a:r>
            <a:r>
              <a:rPr lang="en-US" sz="1200" b="1" i="0" u="none" strike="noStrike" dirty="0">
                <a:solidFill>
                  <a:schemeClr val="accent6"/>
                </a:solidFill>
                <a:effectLst/>
                <a:highlight>
                  <a:srgbClr val="FFFFFF"/>
                </a:highlight>
                <a:latin typeface="Courier New" panose="02070309020205020404" pitchFamily="49" charset="0"/>
              </a:rPr>
              <a:t>@"    "</a:t>
            </a:r>
            <a:r>
              <a:rPr lang="en-US" sz="1200" b="1" i="0" u="none" strike="noStrike" dirty="0" err="1">
                <a:solidFill>
                  <a:schemeClr val="accent6"/>
                </a:solidFill>
                <a:effectLst/>
                <a:highlight>
                  <a:srgbClr val="FFFFFF"/>
                </a:highlight>
                <a:latin typeface="Courier New" panose="02070309020205020404" pitchFamily="49" charset="0"/>
              </a:rPr>
              <a:t>mW</a:t>
            </a:r>
            <a:r>
              <a:rPr lang="en-US" sz="1200" b="1" i="0" u="none" strike="noStrike" dirty="0">
                <a:solidFill>
                  <a:schemeClr val="accent6"/>
                </a:solidFill>
                <a:effectLst/>
                <a:highlight>
                  <a:srgbClr val="FFFFFF"/>
                </a:highlight>
                <a:latin typeface="Courier New" panose="02070309020205020404" pitchFamily="49" charset="0"/>
              </a:rPr>
              <a:t>\\K\</a:t>
            </a:r>
            <a:endParaRPr lang="en-US" sz="1200" b="1" dirty="0">
              <a:solidFill>
                <a:schemeClr val="accent6"/>
              </a:solidFill>
              <a:effectLst/>
              <a:highlight>
                <a:srgbClr val="FFFFFF"/>
              </a:highlight>
            </a:endParaRPr>
          </a:p>
          <a:p>
            <a:pPr rtl="0">
              <a:spcBef>
                <a:spcPts val="0"/>
              </a:spcBef>
              <a:spcAft>
                <a:spcPts val="0"/>
              </a:spcAft>
            </a:pPr>
            <a:r>
              <a:rPr lang="en-US" sz="1200" b="1" i="0" u="none" strike="noStrike" dirty="0" err="1">
                <a:solidFill>
                  <a:schemeClr val="accent6"/>
                </a:solidFill>
                <a:effectLst/>
                <a:highlight>
                  <a:srgbClr val="FFFFFF"/>
                </a:highlight>
                <a:latin typeface="Courier New" panose="02070309020205020404" pitchFamily="49" charset="0"/>
              </a:rPr>
              <a:t>nKLmDe</a:t>
            </a:r>
            <a:r>
              <a:rPr lang="en-US" sz="1200" b="1" i="0" u="none" strike="noStrike" dirty="0">
                <a:solidFill>
                  <a:schemeClr val="accent6"/>
                </a:solidFill>
                <a:effectLst/>
                <a:highlight>
                  <a:srgbClr val="FFFFFF"/>
                </a:highlight>
                <a:latin typeface="Courier New" panose="02070309020205020404" pitchFamily="49" charset="0"/>
              </a:rPr>
              <a:t>"   "</a:t>
            </a:r>
            <a:r>
              <a:rPr lang="en-US" sz="1200" b="1" i="0" u="none" strike="noStrike" dirty="0" err="1">
                <a:solidFill>
                  <a:schemeClr val="accent6"/>
                </a:solidFill>
                <a:effectLst/>
                <a:highlight>
                  <a:srgbClr val="FFFFFF"/>
                </a:highlight>
                <a:latin typeface="Courier New" panose="02070309020205020404" pitchFamily="49" charset="0"/>
              </a:rPr>
              <a:t>uUl_uMKXsFwsfSAau</a:t>
            </a:r>
            <a:r>
              <a:rPr lang="en-US" sz="1200" b="1" i="0" u="none" strike="noStrike" dirty="0">
                <a:solidFill>
                  <a:schemeClr val="accent6"/>
                </a:solidFill>
                <a:effectLst/>
                <a:highlight>
                  <a:srgbClr val="FFFFFF"/>
                </a:highlight>
                <a:latin typeface="Courier New" panose="02070309020205020404" pitchFamily="49" charset="0"/>
              </a:rPr>
              <a:t>{</a:t>
            </a:r>
            <a:r>
              <a:rPr lang="en-US" sz="1200" b="1" i="0" u="none" strike="noStrike" dirty="0" err="1">
                <a:solidFill>
                  <a:schemeClr val="accent6"/>
                </a:solidFill>
                <a:effectLst/>
                <a:highlight>
                  <a:srgbClr val="FFFFFF"/>
                </a:highlight>
                <a:latin typeface="Courier New" panose="02070309020205020404" pitchFamily="49" charset="0"/>
              </a:rPr>
              <a:t>ziz|X</a:t>
            </a:r>
            <a:r>
              <a:rPr lang="en-US" sz="1200" b="1" i="0" u="none" strike="noStrike" dirty="0">
                <a:solidFill>
                  <a:schemeClr val="accent6"/>
                </a:solidFill>
                <a:effectLst/>
                <a:highlight>
                  <a:srgbClr val="FFFFFF"/>
                </a:highlight>
                <a:latin typeface="Courier New" panose="02070309020205020404" pitchFamily="49" charset="0"/>
              </a:rPr>
              <a:t>\\][</a:t>
            </a:r>
            <a:r>
              <a:rPr lang="en-US" sz="1200" b="1" i="0" u="none" strike="noStrike" dirty="0" err="1">
                <a:solidFill>
                  <a:schemeClr val="accent6"/>
                </a:solidFill>
                <a:effectLst/>
                <a:highlight>
                  <a:srgbClr val="FFFFFF"/>
                </a:highlight>
                <a:latin typeface="Courier New" panose="02070309020205020404" pitchFamily="49" charset="0"/>
              </a:rPr>
              <a:t>mMv</a:t>
            </a:r>
            <a:r>
              <a:rPr lang="en-US" sz="1200" b="1" i="0" u="none" strike="noStrike" dirty="0">
                <a:solidFill>
                  <a:schemeClr val="accent6"/>
                </a:solidFill>
                <a:effectLst/>
                <a:highlight>
                  <a:srgbClr val="FFFFFF"/>
                </a:highlight>
                <a:latin typeface="Courier New" panose="02070309020205020404" pitchFamily="49" charset="0"/>
              </a:rPr>
              <a:t>{oy{</a:t>
            </a:r>
            <a:r>
              <a:rPr lang="en-US" sz="1200" b="1" i="0" u="none" strike="noStrike" dirty="0" err="1">
                <a:solidFill>
                  <a:schemeClr val="accent6"/>
                </a:solidFill>
                <a:effectLst/>
                <a:highlight>
                  <a:srgbClr val="FFFFFF"/>
                </a:highlight>
                <a:latin typeface="Courier New" panose="02070309020205020404" pitchFamily="49" charset="0"/>
              </a:rPr>
              <a:t>CmMpyqYz</a:t>
            </a:r>
            <a:r>
              <a:rPr lang="en-US" sz="1200" b="1" i="0" u="none" strike="noStrike" dirty="0">
                <a:solidFill>
                  <a:schemeClr val="accent6"/>
                </a:solidFill>
                <a:effectLst/>
                <a:highlight>
                  <a:srgbClr val="FFFFFF"/>
                </a:highlight>
                <a:latin typeface="Courier New" panose="02070309020205020404" pitchFamily="49" charset="0"/>
              </a:rPr>
              <a:t>{W"</a:t>
            </a:r>
            <a:endParaRPr lang="en-US" sz="1200" b="1" dirty="0">
              <a:solidFill>
                <a:schemeClr val="accent6"/>
              </a:solidFill>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_</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6</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62</a:t>
            </a:r>
            <a:r>
              <a:rPr lang="en-US" sz="1200" b="0" i="0" u="none" strike="noStrike" dirty="0">
                <a:solidFill>
                  <a:srgbClr val="000000"/>
                </a:solidFill>
                <a:effectLst/>
                <a:highlight>
                  <a:srgbClr val="FFFFFF"/>
                </a:highlight>
                <a:latin typeface="Courier New" panose="02070309020205020404" pitchFamily="49" charset="0"/>
              </a:rPr>
              <a:t>&gt;&gt;</a:t>
            </a:r>
            <a:r>
              <a:rPr lang="en-US" sz="1200" b="0" i="0" u="none" strike="noStrike" dirty="0">
                <a:solidFill>
                  <a:srgbClr val="001080"/>
                </a:solidFill>
                <a:effectLst/>
                <a:highlight>
                  <a:srgbClr val="FFFFFF"/>
                </a:highlight>
                <a:latin typeface="Courier New" panose="02070309020205020404" pitchFamily="49" charset="0"/>
              </a:rPr>
              <a:t>_</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6</a:t>
            </a:r>
            <a:r>
              <a:rPr lang="en-US" sz="1200" b="0" i="0" u="none" strike="noStrike" dirty="0">
                <a:solidFill>
                  <a:srgbClr val="000000"/>
                </a:solidFill>
                <a:effectLst/>
                <a:highlight>
                  <a:srgbClr val="FFFFFF"/>
                </a:highlight>
                <a:latin typeface="Courier New" panose="02070309020205020404" pitchFamily="49" charset="0"/>
              </a:rPr>
              <a:t>&amp;</a:t>
            </a:r>
            <a:r>
              <a:rPr lang="en-US" sz="1200" b="0" i="0" u="none" strike="noStrike" dirty="0">
                <a:solidFill>
                  <a:srgbClr val="098658"/>
                </a:solidFill>
                <a:effectLst/>
                <a:highlight>
                  <a:srgbClr val="FFFFFF"/>
                </a:highlight>
                <a:latin typeface="Courier New" panose="02070309020205020404" pitchFamily="49" charset="0"/>
              </a:rPr>
              <a:t>1</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r</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q</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l</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q</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99</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rPr>
              <a:t>return</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q</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E</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a</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o</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a</a:t>
            </a:r>
            <a:r>
              <a:rPr lang="en-US" sz="1200" b="0" i="0" u="none" strike="noStrike" dirty="0" err="1">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y</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_</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&lt;</a:t>
            </a:r>
            <a:r>
              <a:rPr lang="en-US" sz="1200" b="0" i="0" u="none" strike="noStrike" dirty="0">
                <a:solidFill>
                  <a:srgbClr val="098658"/>
                </a:solidFill>
                <a:effectLst/>
                <a:highlight>
                  <a:srgbClr val="FFFFFF"/>
                </a:highlight>
                <a:latin typeface="Courier New" panose="02070309020205020404" pitchFamily="49" charset="0"/>
              </a:rPr>
              <a:t>1006</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a</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rPr>
              <a:t>" /</a:t>
            </a:r>
            <a:r>
              <a:rPr lang="en-US" sz="1200" b="0" i="0" u="none" strike="noStrike" dirty="0">
                <a:solidFill>
                  <a:srgbClr val="EE0000"/>
                </a:solidFill>
                <a:effectLst/>
                <a:highlight>
                  <a:srgbClr val="FFFFFF"/>
                </a:highlight>
                <a:latin typeface="Courier New" panose="02070309020205020404" pitchFamily="49" charset="0"/>
              </a:rPr>
              <a:t>\\\n</a:t>
            </a:r>
            <a:r>
              <a:rPr lang="en-US" sz="1200" b="0" i="0" u="none" strike="noStrike" dirty="0">
                <a:solidFill>
                  <a:srgbClr val="A31515"/>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"~|_."</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6</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"cd</a:t>
            </a:r>
            <a:r>
              <a:rPr lang="en-US" sz="1200" b="0" i="0" u="none" strike="noStrike" dirty="0">
                <a:solidFill>
                  <a:srgbClr val="EE0000"/>
                </a:solidFill>
                <a:effectLst/>
                <a:highlight>
                  <a:srgbClr val="FFFFFF"/>
                </a:highlight>
                <a:latin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rPr>
              <a:t>a[g"</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"_e"</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fh</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8</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795E26"/>
                </a:solidFill>
                <a:effectLst/>
                <a:highlight>
                  <a:srgbClr val="FFFFFF"/>
                </a:highlight>
                <a:latin typeface="Courier New" panose="02070309020205020404" pitchFamily="49" charset="0"/>
              </a:rPr>
              <a:t>p</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CD3131"/>
                </a:solidFill>
                <a:effectLst/>
                <a:highlight>
                  <a:srgbClr val="FFFFFF"/>
                </a:highlight>
                <a:latin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"&amp;'()*+,-.1"</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795E26"/>
                </a:solidFill>
                <a:effectLst/>
                <a:highlight>
                  <a:srgbClr val="FFFFFF"/>
                </a:highlight>
                <a:latin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11</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"_ac[]</a:t>
            </a:r>
            <a:r>
              <a:rPr lang="en-US" sz="1200" b="0" i="0" u="none" strike="noStrike" dirty="0">
                <a:solidFill>
                  <a:srgbClr val="EE0000"/>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YZi</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jkm</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err="1">
                <a:solidFill>
                  <a:srgbClr val="A31515"/>
                </a:solidFill>
                <a:effectLst/>
                <a:highlight>
                  <a:srgbClr val="FFFFFF"/>
                </a:highlight>
                <a:latin typeface="Courier New" panose="02070309020205020404" pitchFamily="49" charset="0"/>
              </a:rPr>
              <a:t>bd^efghXWlV</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13</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34</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a</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main</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err="1">
                <a:solidFill>
                  <a:srgbClr val="001080"/>
                </a:solidFill>
                <a:effectLst/>
                <a:highlight>
                  <a:srgbClr val="FFFFFF"/>
                </a:highlight>
                <a:latin typeface="Courier New" panose="02070309020205020404" pitchFamily="49" charset="0"/>
              </a:rPr>
              <a:t>k</a:t>
            </a:r>
            <a:r>
              <a:rPr lang="en-US" sz="1200" b="0" i="0" u="none" strike="noStrike" dirty="0" err="1">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Z</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FF"/>
                </a:solidFill>
                <a:effectLst/>
                <a:highlight>
                  <a:srgbClr val="FFFFFF"/>
                </a:highlight>
                <a:latin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z</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1920</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A</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B</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err="1">
                <a:solidFill>
                  <a:srgbClr val="001080"/>
                </a:solidFill>
                <a:effectLst/>
                <a:highlight>
                  <a:srgbClr val="FFFFFF"/>
                </a:highlight>
                <a:latin typeface="Courier New" panose="02070309020205020404" pitchFamily="49" charset="0"/>
              </a:rPr>
              <a:t>i</a:t>
            </a:r>
            <a:r>
              <a:rPr lang="en-US" sz="1200" b="0" i="0" u="none" strike="noStrike" dirty="0" err="1">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j</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795E26"/>
                </a:solidFill>
                <a:effectLst/>
                <a:highlight>
                  <a:srgbClr val="FFFFFF"/>
                </a:highlight>
                <a:latin typeface="Courier New" panose="02070309020205020404" pitchFamily="49" charset="0"/>
              </a:rPr>
              <a:t>puts</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EE0000"/>
                </a:solidFill>
                <a:effectLst/>
                <a:highlight>
                  <a:srgbClr val="FFFFFF"/>
                </a:highlight>
                <a:latin typeface="Courier New" panose="02070309020205020404" pitchFamily="49" charset="0"/>
              </a:rPr>
              <a:t>\x1b</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"[2J"</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  </a:t>
            </a:r>
            <a:r>
              <a:rPr lang="en-US" sz="1200" b="0" i="0" u="none" strike="noStrike" dirty="0">
                <a:solidFill>
                  <a:srgbClr val="0000FF"/>
                </a:solidFill>
                <a:effectLst/>
                <a:highlight>
                  <a:srgbClr val="FFFFFF"/>
                </a:highlight>
                <a:latin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e</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sin</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A</a:t>
            </a:r>
            <a:r>
              <a:rPr lang="en-US" sz="1200" b="0" i="0" u="none" strike="noStrike" dirty="0">
                <a:solidFill>
                  <a:srgbClr val="3B3B3B"/>
                </a:solidFill>
                <a:effectLst/>
                <a:highlight>
                  <a:srgbClr val="FFFFFF"/>
                </a:highlight>
                <a:latin typeface="Courier New" panose="02070309020205020404" pitchFamily="49" charset="0"/>
              </a:rPr>
              <a:t>         ),  </a:t>
            </a:r>
            <a:r>
              <a:rPr lang="en-US" sz="1200" b="0" i="0" u="none" strike="noStrike" dirty="0">
                <a:solidFill>
                  <a:srgbClr val="001080"/>
                </a:solidFill>
                <a:effectLst/>
                <a:highlight>
                  <a:srgbClr val="FFFFFF"/>
                </a:highlight>
                <a:latin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795E26"/>
                </a:solidFill>
                <a:effectLst/>
                <a:highlight>
                  <a:srgbClr val="FFFFFF"/>
                </a:highlight>
                <a:latin typeface="Courier New" panose="02070309020205020404" pitchFamily="49" charset="0"/>
              </a:rPr>
              <a:t>sin</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g</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cos</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001080"/>
                </a:solidFill>
                <a:effectLst/>
                <a:highlight>
                  <a:srgbClr val="FFFFFF"/>
                </a:highlight>
                <a:latin typeface="Courier New" panose="02070309020205020404" pitchFamily="49" charset="0"/>
              </a:rPr>
              <a:t>A</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m</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cos</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k</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k</a:t>
            </a:r>
            <a:r>
              <a:rPr lang="en-US" sz="1200" b="0" i="0" u="none" strike="noStrike" dirty="0">
                <a:solidFill>
                  <a:srgbClr val="000000"/>
                </a:solidFill>
                <a:effectLst/>
                <a:highlight>
                  <a:srgbClr val="FFFFFF"/>
                </a:highlight>
                <a:latin typeface="Courier New" panose="02070309020205020404" pitchFamily="49" charset="0"/>
              </a:rPr>
              <a:t>&lt;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rPr>
              <a:t>1840</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k</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y</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k</a:t>
            </a:r>
            <a:endParaRPr lang="en-US" sz="1200" b="0" dirty="0">
              <a:effectLst/>
              <a:highlight>
                <a:srgbClr val="FFFFFF"/>
              </a:highlight>
            </a:endParaRPr>
          </a:p>
          <a:p>
            <a:pPr rtl="0">
              <a:spcBef>
                <a:spcPts val="0"/>
              </a:spcBef>
              <a:spcAft>
                <a:spcPts val="0"/>
              </a:spcAft>
            </a:pP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rPr>
              <a:t>10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o</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41</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k</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rPr>
              <a:t>40</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1.3</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y</a:t>
            </a:r>
            <a:r>
              <a:rPr lang="en-US" sz="1200" b="0" i="0" u="none" strike="noStrike" dirty="0" err="1">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n</a:t>
            </a:r>
            <a:r>
              <a:rPr lang="en-US" sz="1200" b="0" i="0" u="none" strike="noStrike" dirty="0" err="1">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A</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100.0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y</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k</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o</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rPr>
              <a:t>&amp;</a:t>
            </a:r>
            <a:r>
              <a:rPr lang="en-US" sz="1200" b="0" i="0" u="none" strike="noStrike" dirty="0">
                <a:solidFill>
                  <a:srgbClr val="098658"/>
                </a:solidFill>
                <a:effectLst/>
                <a:highlight>
                  <a:srgbClr val="FFFFFF"/>
                </a:highlight>
                <a:latin typeface="Courier New" panose="02070309020205020404" pitchFamily="49" charset="0"/>
              </a:rPr>
              <a:t>1</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z</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k</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E</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FF"/>
                </a:solidFill>
                <a:effectLst/>
                <a:highlight>
                  <a:srgbClr val="FFFFFF"/>
                </a:highlight>
                <a:latin typeface="Courier New" panose="02070309020205020404" pitchFamily="49" charset="0"/>
              </a:rPr>
              <a:t>int</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9</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250</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j</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6.28</a:t>
            </a:r>
            <a:r>
              <a:rPr lang="en-US" sz="1200" b="0" i="0" u="none" strike="noStrike" dirty="0">
                <a:solidFill>
                  <a:srgbClr val="000000"/>
                </a:solidFill>
                <a:effectLst/>
                <a:highlight>
                  <a:srgbClr val="FFFFFF"/>
                </a:highlight>
                <a:latin typeface="Courier New" panose="02070309020205020404" pitchFamily="49" charset="0"/>
              </a:rPr>
              <a:t>&gt;</a:t>
            </a:r>
            <a:r>
              <a:rPr lang="en-US" sz="1200" b="0" i="0" u="none" strike="noStrike" dirty="0" err="1">
                <a:solidFill>
                  <a:srgbClr val="001080"/>
                </a:solidFill>
                <a:effectLst/>
                <a:highlight>
                  <a:srgbClr val="FFFFFF"/>
                </a:highlight>
                <a:latin typeface="Courier New" panose="02070309020205020404" pitchFamily="49" charset="0"/>
              </a:rPr>
              <a:t>j</a:t>
            </a:r>
            <a:r>
              <a:rPr lang="en-US" sz="1200" b="0" i="0" u="none" strike="noStrike" dirty="0" err="1">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j</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0.07</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F00DB"/>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err="1">
                <a:solidFill>
                  <a:srgbClr val="001080"/>
                </a:solidFill>
                <a:effectLst/>
                <a:highlight>
                  <a:srgbClr val="FFFFFF"/>
                </a:highlight>
                <a:latin typeface="Courier New" panose="02070309020205020404" pitchFamily="49" charset="0"/>
              </a:rPr>
              <a:t>i</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6.28</a:t>
            </a:r>
            <a:r>
              <a:rPr lang="en-US" sz="1200" b="0" i="0" u="none" strike="noStrike" dirty="0">
                <a:solidFill>
                  <a:srgbClr val="000000"/>
                </a:solidFill>
                <a:effectLst/>
                <a:highlight>
                  <a:srgbClr val="FFFFFF"/>
                </a:highlight>
                <a:latin typeface="Courier New" panose="02070309020205020404" pitchFamily="49" charset="0"/>
              </a:rPr>
              <a:t>&gt;</a:t>
            </a:r>
            <a:r>
              <a:rPr lang="en-US" sz="1200" b="0" i="0" u="none" strike="noStrike" dirty="0" err="1">
                <a:solidFill>
                  <a:srgbClr val="001080"/>
                </a:solidFill>
                <a:effectLst/>
                <a:highlight>
                  <a:srgbClr val="FFFFFF"/>
                </a:highlight>
                <a:latin typeface="Courier New" panose="02070309020205020404" pitchFamily="49" charset="0"/>
              </a:rPr>
              <a:t>i</a:t>
            </a:r>
            <a:r>
              <a:rPr lang="en-US" sz="1200" b="0" i="0" u="none" strike="noStrike" dirty="0" err="1">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i</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0.02</a:t>
            </a:r>
            <a:r>
              <a:rPr lang="en-US" sz="1200" b="0" i="0" u="none" strike="noStrike" dirty="0">
                <a:solidFill>
                  <a:srgbClr val="3B3B3B"/>
                </a:solidFill>
                <a:effectLst/>
                <a:highlight>
                  <a:srgbClr val="FFFFFF"/>
                </a:highlight>
                <a:latin typeface="Courier New" panose="02070309020205020404" pitchFamily="49" charset="0"/>
              </a:rPr>
              <a:t>) { </a:t>
            </a:r>
            <a:r>
              <a:rPr lang="en-US" sz="1200" b="0" i="0" u="none" strike="noStrike" dirty="0">
                <a:solidFill>
                  <a:srgbClr val="0000FF"/>
                </a:solidFill>
                <a:effectLst/>
                <a:highlight>
                  <a:srgbClr val="FFFFFF"/>
                </a:highlight>
                <a:latin typeface="Courier New" panose="02070309020205020404" pitchFamily="49" charset="0"/>
              </a:rPr>
              <a:t>float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c</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sin</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d</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cos</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j</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f</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sin</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j</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h</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2</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15</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c</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h</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e</a:t>
            </a:r>
            <a:r>
              <a:rPr lang="en-US" sz="1200" b="0" i="0" u="none" strike="noStrike" dirty="0" err="1">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f</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g</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5</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l</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795E26"/>
                </a:solidFill>
                <a:effectLst/>
                <a:highlight>
                  <a:srgbClr val="FFFFFF"/>
                </a:highlight>
                <a:latin typeface="Courier New" panose="02070309020205020404" pitchFamily="49" charset="0"/>
              </a:rPr>
              <a:t>cos</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i</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h</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g</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f</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e</a:t>
            </a:r>
            <a:r>
              <a:rPr lang="en-US" sz="1200" b="0" i="0" u="none" strike="noStrike" dirty="0" err="1">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40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2</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l</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h</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m</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n</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y</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98658"/>
                </a:solidFill>
                <a:effectLst/>
                <a:highlight>
                  <a:srgbClr val="FFFFFF"/>
                </a:highlight>
                <a:latin typeface="Courier New" panose="02070309020205020404" pitchFamily="49" charset="0"/>
              </a:rPr>
              <a:t>12</a:t>
            </a:r>
            <a:endParaRPr lang="en-US" sz="1200" b="0" dirty="0">
              <a:effectLst/>
              <a:highlight>
                <a:srgbClr val="FFFFFF"/>
              </a:highlight>
            </a:endParaRPr>
          </a:p>
          <a:p>
            <a:pPr rtl="0">
              <a:spcBef>
                <a:spcPts val="0"/>
              </a:spcBef>
              <a:spcAft>
                <a:spcPts val="0"/>
              </a:spcAft>
            </a:pP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l</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h</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n</a:t>
            </a:r>
            <a:r>
              <a:rPr lang="en-US" sz="1200" b="0" i="0" u="none" strike="noStrike" dirty="0" err="1">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m</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o</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x</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y</a:t>
            </a:r>
            <a:r>
              <a:rPr lang="en-US" sz="1200" b="0" i="0" u="none" strike="noStrike" dirty="0" err="1">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8</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f</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e</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c</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001080"/>
                </a:solidFill>
                <a:effectLst/>
                <a:highlight>
                  <a:srgbClr val="FFFFFF"/>
                </a:highlight>
                <a:latin typeface="Courier New" panose="02070309020205020404" pitchFamily="49" charset="0"/>
              </a:rPr>
              <a:t>g</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m</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c</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e</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f</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g</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l</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n</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AF00DB"/>
                </a:solidFill>
                <a:effectLst/>
                <a:highlight>
                  <a:srgbClr val="FFFFFF"/>
                </a:highlight>
                <a:latin typeface="Courier New" panose="02070309020205020404" pitchFamily="49" charset="0"/>
              </a:rPr>
              <a:t>if</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D</a:t>
            </a:r>
            <a:r>
              <a:rPr lang="en-US" sz="1200" b="0" i="0" u="none" strike="noStrike" dirty="0">
                <a:solidFill>
                  <a:srgbClr val="000000"/>
                </a:solidFill>
                <a:effectLst/>
                <a:highlight>
                  <a:srgbClr val="FFFFFF"/>
                </a:highlight>
                <a:latin typeface="Courier New" panose="02070309020205020404" pitchFamily="49" charset="0"/>
              </a:rPr>
              <a:t>&gt;</a:t>
            </a:r>
            <a:r>
              <a:rPr lang="en-US" sz="1200" b="0" i="0" u="none" strike="noStrike" dirty="0">
                <a:solidFill>
                  <a:srgbClr val="001080"/>
                </a:solidFill>
                <a:effectLst/>
                <a:highlight>
                  <a:srgbClr val="FFFFFF"/>
                </a:highlight>
                <a:latin typeface="Courier New" panose="02070309020205020404" pitchFamily="49" charset="0"/>
              </a:rPr>
              <a:t>z</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o</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z</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o</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D</a:t>
            </a:r>
            <a:r>
              <a:rPr lang="en-US" sz="1200" b="0" i="0" u="none" strike="noStrike" dirty="0" err="1">
                <a:solidFill>
                  <a:srgbClr val="000000"/>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o</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A31515"/>
                </a:solidFill>
                <a:effectLst/>
                <a:highlight>
                  <a:srgbClr val="FFFFFF"/>
                </a:highlight>
                <a:latin typeface="Courier New" panose="02070309020205020404" pitchFamily="49" charset="0"/>
              </a:rPr>
              <a:t>" ..,,-++=#$@"</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rPr>
              <a:t>&gt;</a:t>
            </a:r>
            <a:r>
              <a:rPr lang="en-US" sz="1200" b="0" i="0" u="none" strike="noStrike" dirty="0">
                <a:solidFill>
                  <a:srgbClr val="098658"/>
                </a:solidFill>
                <a:effectLst/>
                <a:highlight>
                  <a:srgbClr val="FFFFFF"/>
                </a:highlight>
                <a:latin typeface="Courier New" panose="02070309020205020404" pitchFamily="49" charset="0"/>
              </a:rPr>
              <a:t>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N</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0</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  ;  }                                   </a:t>
            </a:r>
            <a:r>
              <a:rPr lang="en-US" sz="1200" b="0" i="0" u="none" strike="noStrike" dirty="0" err="1">
                <a:solidFill>
                  <a:srgbClr val="795E26"/>
                </a:solidFill>
                <a:effectLst/>
                <a:highlight>
                  <a:srgbClr val="FFFFFF"/>
                </a:highlight>
                <a:latin typeface="Courier New" panose="02070309020205020404" pitchFamily="49" charset="0"/>
              </a:rPr>
              <a:t>printf</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EE0000"/>
                </a:solidFill>
                <a:effectLst/>
                <a:highlight>
                  <a:srgbClr val="FFFFFF"/>
                </a:highlight>
                <a:latin typeface="Courier New" panose="02070309020205020404" pitchFamily="49" charset="0"/>
              </a:rPr>
              <a:t>\x1b</a:t>
            </a:r>
            <a:r>
              <a:rPr lang="en-US" sz="1200" b="0" i="0" u="none" strike="noStrike" dirty="0">
                <a:solidFill>
                  <a:srgbClr val="A31515"/>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31515"/>
                </a:solidFill>
                <a:effectLst/>
                <a:highlight>
                  <a:srgbClr val="FFFFFF"/>
                </a:highlight>
                <a:latin typeface="Courier New" panose="02070309020205020404" pitchFamily="49" charset="0"/>
              </a:rPr>
              <a:t>"H"</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AF00DB"/>
                </a:solidFill>
                <a:effectLst/>
                <a:highlight>
                  <a:srgbClr val="FFFFFF"/>
                </a:highlight>
                <a:latin typeface="Courier New" panose="02070309020205020404" pitchFamily="49" charset="0"/>
              </a:rPr>
              <a:t>for</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k</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1841</a:t>
            </a:r>
            <a:endParaRPr lang="en-US" sz="1200" b="0" dirty="0">
              <a:effectLst/>
              <a:highlight>
                <a:srgbClr val="FFFFFF"/>
              </a:highlight>
            </a:endParaRPr>
          </a:p>
          <a:p>
            <a:pPr rtl="0">
              <a:spcBef>
                <a:spcPts val="0"/>
              </a:spcBef>
              <a:spcAft>
                <a:spcPts val="0"/>
              </a:spcAft>
            </a:pP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0000"/>
                </a:solidFill>
                <a:effectLst/>
                <a:highlight>
                  <a:srgbClr val="FFFFFF"/>
                </a:highlight>
                <a:latin typeface="Courier New" panose="02070309020205020404" pitchFamily="49" charset="0"/>
              </a:rPr>
              <a:t>&gt;</a:t>
            </a:r>
            <a:r>
              <a:rPr lang="en-US" sz="1200" b="0" i="0" u="none" strike="noStrike" dirty="0" err="1">
                <a:solidFill>
                  <a:srgbClr val="001080"/>
                </a:solidFill>
                <a:effectLst/>
                <a:highlight>
                  <a:srgbClr val="FFFFFF"/>
                </a:highlight>
                <a:latin typeface="Courier New" panose="02070309020205020404" pitchFamily="49" charset="0"/>
              </a:rPr>
              <a:t>k</a:t>
            </a:r>
            <a:r>
              <a:rPr lang="en-US" sz="1200" b="0" i="0" u="none" strike="noStrike" dirty="0" err="1">
                <a:solidFill>
                  <a:srgbClr val="3B3B3B"/>
                </a:solidFill>
                <a:effectLst/>
                <a:highlight>
                  <a:srgbClr val="FFFFFF"/>
                </a:highlight>
                <a:latin typeface="Courier New" panose="02070309020205020404" pitchFamily="49" charset="0"/>
              </a:rPr>
              <a:t>;</a:t>
            </a:r>
            <a:r>
              <a:rPr lang="en-US" sz="1200" b="0" i="0" u="none" strike="noStrike" dirty="0" err="1">
                <a:solidFill>
                  <a:srgbClr val="001080"/>
                </a:solidFill>
                <a:effectLst/>
                <a:highlight>
                  <a:srgbClr val="FFFFFF"/>
                </a:highlight>
                <a:latin typeface="Courier New" panose="02070309020205020404" pitchFamily="49" charset="0"/>
              </a:rPr>
              <a:t>k</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err="1">
                <a:solidFill>
                  <a:srgbClr val="795E26"/>
                </a:solidFill>
                <a:effectLst/>
                <a:highlight>
                  <a:srgbClr val="FFFFFF"/>
                </a:highlight>
                <a:latin typeface="Courier New" panose="02070309020205020404" pitchFamily="49" charset="0"/>
              </a:rPr>
              <a:t>putchar</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k</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80</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01080"/>
                </a:solidFill>
                <a:effectLst/>
                <a:highlight>
                  <a:srgbClr val="FFFFFF"/>
                </a:highlight>
                <a:latin typeface="Courier New" panose="02070309020205020404" pitchFamily="49" charset="0"/>
              </a:rPr>
              <a:t>b</a:t>
            </a:r>
            <a:r>
              <a:rPr lang="en-US" sz="1200" b="0" i="0" u="none" strike="noStrike" dirty="0">
                <a:solidFill>
                  <a:srgbClr val="3B3B3B"/>
                </a:solidFill>
                <a:effectLst/>
                <a:highlight>
                  <a:srgbClr val="FFFFFF"/>
                </a:highlight>
                <a:latin typeface="Courier New" panose="02070309020205020404" pitchFamily="49" charset="0"/>
              </a:rPr>
              <a:t>       [</a:t>
            </a:r>
            <a:r>
              <a:rPr lang="en-US" sz="1200" b="0" i="0" u="none" strike="noStrike" dirty="0">
                <a:solidFill>
                  <a:srgbClr val="001080"/>
                </a:solidFill>
                <a:effectLst/>
                <a:highlight>
                  <a:srgbClr val="FFFFFF"/>
                </a:highlight>
                <a:latin typeface="Courier New" panose="02070309020205020404" pitchFamily="49" charset="0"/>
              </a:rPr>
              <a:t>k</a:t>
            </a:r>
            <a:r>
              <a:rPr lang="en-US" sz="1200" b="0" i="0" u="none" strike="noStrike" dirty="0">
                <a:solidFill>
                  <a:srgbClr val="3B3B3B"/>
                </a:solidFill>
                <a:effectLst/>
                <a:highlight>
                  <a:srgbClr val="FFFFFF"/>
                </a:highlight>
                <a:latin typeface="Courier New" panose="02070309020205020404" pitchFamily="49" charset="0"/>
              </a:rPr>
              <a:t>]</a:t>
            </a:r>
            <a:r>
              <a:rPr lang="en-US" sz="1200" b="0" i="0" u="none" strike="noStrike" dirty="0">
                <a:solidFill>
                  <a:srgbClr val="000000"/>
                </a:solidFill>
                <a:effectLst/>
                <a:highlight>
                  <a:srgbClr val="FFFFFF"/>
                </a:highlight>
                <a:latin typeface="Courier New" panose="02070309020205020404" pitchFamily="49" charset="0"/>
              </a:rPr>
              <a:t>:</a:t>
            </a:r>
            <a:r>
              <a:rPr lang="en-US" sz="1200" b="0" i="0" u="none" strike="noStrike" dirty="0">
                <a:solidFill>
                  <a:srgbClr val="098658"/>
                </a:solidFill>
                <a:effectLst/>
                <a:highlight>
                  <a:srgbClr val="FFFFFF"/>
                </a:highlight>
                <a:latin typeface="Courier New" panose="02070309020205020404" pitchFamily="49" charset="0"/>
              </a:rPr>
              <a:t>10</a:t>
            </a:r>
            <a:r>
              <a:rPr lang="en-US" sz="1200" b="0" i="0" u="none" strike="noStrike" dirty="0">
                <a:solidFill>
                  <a:srgbClr val="3B3B3B"/>
                </a:solidFill>
                <a:effectLst/>
                <a:highlight>
                  <a:srgbClr val="FFFFFF"/>
                </a:highlight>
                <a:latin typeface="Courier New" panose="02070309020205020404" pitchFamily="49" charset="0"/>
              </a:rPr>
              <a:t>)</a:t>
            </a:r>
            <a:endParaRPr lang="en-US" sz="1200" b="0" dirty="0">
              <a:effectLst/>
              <a:highlight>
                <a:srgbClr val="FFFFFF"/>
              </a:highlight>
            </a:endParaRPr>
          </a:p>
          <a:p>
            <a:r>
              <a:rPr lang="en-US" sz="1200" b="0" i="0" u="none" strike="noStrike" dirty="0">
                <a:solidFill>
                  <a:srgbClr val="3B3B3B"/>
                </a:solidFill>
                <a:effectLst/>
                <a:latin typeface="Courier New" panose="02070309020205020404" pitchFamily="49" charset="0"/>
              </a:rPr>
              <a:t>      ;  </a:t>
            </a:r>
            <a:r>
              <a:rPr lang="en-US" sz="1200" b="0" i="0" u="none" strike="noStrike" dirty="0">
                <a:solidFill>
                  <a:srgbClr val="001080"/>
                </a:solidFill>
                <a:effectLst/>
                <a:latin typeface="Courier New" panose="02070309020205020404" pitchFamily="49" charset="0"/>
              </a:rPr>
              <a:t>A</a:t>
            </a:r>
            <a:r>
              <a:rPr lang="en-US" sz="1200" b="0" i="0" u="none" strike="noStrike" dirty="0">
                <a:solidFill>
                  <a:srgbClr val="3B3B3B"/>
                </a:solidFill>
                <a:effectLst/>
                <a:latin typeface="Courier New" panose="02070309020205020404" pitchFamily="49" charset="0"/>
              </a:rPr>
              <a:t> </a:t>
            </a:r>
            <a:r>
              <a:rPr lang="en-US" sz="1200" b="0" i="0" u="none" strike="noStrike" dirty="0">
                <a:solidFill>
                  <a:srgbClr val="000000"/>
                </a:solidFill>
                <a:effectLst/>
                <a:latin typeface="Courier New" panose="02070309020205020404" pitchFamily="49" charset="0"/>
              </a:rPr>
              <a:t>+=</a:t>
            </a:r>
            <a:r>
              <a:rPr lang="en-US" sz="1200" b="0" i="0" u="none" strike="noStrike" dirty="0">
                <a:solidFill>
                  <a:srgbClr val="3B3B3B"/>
                </a:solidFill>
                <a:effectLst/>
                <a:latin typeface="Courier New" panose="02070309020205020404" pitchFamily="49" charset="0"/>
              </a:rPr>
              <a:t>       </a:t>
            </a:r>
            <a:r>
              <a:rPr lang="en-US" sz="1200" b="0" i="0" u="none" strike="noStrike" dirty="0">
                <a:solidFill>
                  <a:srgbClr val="098658"/>
                </a:solidFill>
                <a:effectLst/>
                <a:latin typeface="Courier New" panose="02070309020205020404" pitchFamily="49" charset="0"/>
              </a:rPr>
              <a:t>0.053</a:t>
            </a:r>
            <a:r>
              <a:rPr lang="en-US" sz="1200" b="0" i="0" u="none" strike="noStrike" dirty="0">
                <a:solidFill>
                  <a:srgbClr val="3B3B3B"/>
                </a:solidFill>
                <a:effectLst/>
                <a:latin typeface="Courier New" panose="02070309020205020404" pitchFamily="49" charset="0"/>
              </a:rPr>
              <a:t>;</a:t>
            </a:r>
            <a:r>
              <a:rPr lang="en-US" sz="1200" b="0" i="0" u="none" strike="noStrike" dirty="0">
                <a:solidFill>
                  <a:srgbClr val="001080"/>
                </a:solidFill>
                <a:effectLst/>
                <a:latin typeface="Courier New" panose="02070309020205020404" pitchFamily="49" charset="0"/>
              </a:rPr>
              <a:t>B</a:t>
            </a:r>
            <a:r>
              <a:rPr lang="en-US" sz="1200" b="0" i="0" u="none" strike="noStrike" dirty="0">
                <a:solidFill>
                  <a:srgbClr val="3B3B3B"/>
                </a:solidFill>
                <a:effectLst/>
                <a:latin typeface="Courier New" panose="02070309020205020404" pitchFamily="49" charset="0"/>
              </a:rPr>
              <a:t>       </a:t>
            </a:r>
            <a:r>
              <a:rPr lang="en-US" sz="1200" b="0" i="0" u="none" strike="noStrike" dirty="0">
                <a:solidFill>
                  <a:srgbClr val="000000"/>
                </a:solidFill>
                <a:effectLst/>
                <a:latin typeface="Courier New" panose="02070309020205020404" pitchFamily="49" charset="0"/>
              </a:rPr>
              <a:t>+=</a:t>
            </a:r>
            <a:r>
              <a:rPr lang="en-US" sz="1200" b="0" i="0" u="none" strike="noStrike" dirty="0">
                <a:solidFill>
                  <a:srgbClr val="098658"/>
                </a:solidFill>
                <a:effectLst/>
                <a:latin typeface="Courier New" panose="02070309020205020404" pitchFamily="49" charset="0"/>
              </a:rPr>
              <a:t>0.037</a:t>
            </a:r>
            <a:r>
              <a:rPr lang="en-US" sz="1200" b="0" i="0" u="none" strike="noStrike" dirty="0">
                <a:solidFill>
                  <a:srgbClr val="3B3B3B"/>
                </a:solidFill>
                <a:effectLst/>
                <a:latin typeface="Courier New" panose="02070309020205020404" pitchFamily="49" charset="0"/>
              </a:rPr>
              <a:t>       ;  }  }</a:t>
            </a:r>
            <a:endParaRPr lang="en-US" sz="1200" dirty="0">
              <a:latin typeface="Courier New" panose="02070309020205020404" pitchFamily="49" charset="0"/>
              <a:cs typeface="Courier New" panose="02070309020205020404" pitchFamily="49" charset="0"/>
            </a:endParaRPr>
          </a:p>
        </p:txBody>
      </p:sp>
      <p:pic>
        <p:nvPicPr>
          <p:cNvPr id="4" name="Graphic 3" descr="Magic Wand Auto with solid fill">
            <a:extLst>
              <a:ext uri="{FF2B5EF4-FFF2-40B4-BE49-F238E27FC236}">
                <a16:creationId xmlns:a16="http://schemas.microsoft.com/office/drawing/2014/main" id="{6A593984-C5C4-950D-902C-CDEA2C9A8E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503360">
            <a:off x="5903764" y="1212781"/>
            <a:ext cx="1892712" cy="1892712"/>
          </a:xfrm>
          <a:prstGeom prst="rect">
            <a:avLst/>
          </a:prstGeom>
        </p:spPr>
      </p:pic>
    </p:spTree>
    <p:extLst>
      <p:ext uri="{BB962C8B-B14F-4D97-AF65-F5344CB8AC3E}">
        <p14:creationId xmlns:p14="http://schemas.microsoft.com/office/powerpoint/2010/main" val="1788223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nut-craft-banner">
            <a:hlinkClick r:id="" action="ppaction://media"/>
            <a:extLst>
              <a:ext uri="{FF2B5EF4-FFF2-40B4-BE49-F238E27FC236}">
                <a16:creationId xmlns:a16="http://schemas.microsoft.com/office/drawing/2014/main" id="{EC55F736-427B-45C8-EE7E-32DAAAAC108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208" t="-1" r="8355" b="16447"/>
          <a:stretch/>
        </p:blipFill>
        <p:spPr>
          <a:xfrm>
            <a:off x="-33786" y="-27432"/>
            <a:ext cx="12225786" cy="6885432"/>
          </a:xfrm>
          <a:prstGeom prst="rect">
            <a:avLst/>
          </a:prstGeom>
        </p:spPr>
      </p:pic>
    </p:spTree>
    <p:extLst>
      <p:ext uri="{BB962C8B-B14F-4D97-AF65-F5344CB8AC3E}">
        <p14:creationId xmlns:p14="http://schemas.microsoft.com/office/powerpoint/2010/main" val="118385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black and white screen with text&#10;&#10;Description automatically generated">
            <a:extLst>
              <a:ext uri="{FF2B5EF4-FFF2-40B4-BE49-F238E27FC236}">
                <a16:creationId xmlns:a16="http://schemas.microsoft.com/office/drawing/2014/main" id="{D819663E-1403-286E-42EA-937F6A56BB67}"/>
              </a:ext>
            </a:extLst>
          </p:cNvPr>
          <p:cNvPicPr>
            <a:picLocks noChangeAspect="1"/>
          </p:cNvPicPr>
          <p:nvPr/>
        </p:nvPicPr>
        <p:blipFill>
          <a:blip r:embed="rId2"/>
          <a:stretch>
            <a:fillRect/>
          </a:stretch>
        </p:blipFill>
        <p:spPr>
          <a:xfrm>
            <a:off x="-1" y="-1"/>
            <a:ext cx="12192001" cy="7505126"/>
          </a:xfrm>
          <a:prstGeom prst="rect">
            <a:avLst/>
          </a:prstGeom>
        </p:spPr>
      </p:pic>
      <p:sp>
        <p:nvSpPr>
          <p:cNvPr id="5" name="Rectangle 4">
            <a:extLst>
              <a:ext uri="{FF2B5EF4-FFF2-40B4-BE49-F238E27FC236}">
                <a16:creationId xmlns:a16="http://schemas.microsoft.com/office/drawing/2014/main" id="{C10CF6AF-BE32-3261-9656-56DFAA9F4280}"/>
              </a:ext>
            </a:extLst>
          </p:cNvPr>
          <p:cNvSpPr/>
          <p:nvPr/>
        </p:nvSpPr>
        <p:spPr>
          <a:xfrm>
            <a:off x="0" y="1604387"/>
            <a:ext cx="12192000" cy="5972175"/>
          </a:xfrm>
          <a:prstGeom prst="rect">
            <a:avLst/>
          </a:prstGeom>
          <a:solidFill>
            <a:schemeClr val="dk1">
              <a:alpha val="58178"/>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ysClr val="windowText" lastClr="000000"/>
              </a:solidFill>
            </a:endParaRPr>
          </a:p>
        </p:txBody>
      </p:sp>
    </p:spTree>
    <p:extLst>
      <p:ext uri="{BB962C8B-B14F-4D97-AF65-F5344CB8AC3E}">
        <p14:creationId xmlns:p14="http://schemas.microsoft.com/office/powerpoint/2010/main" val="37739302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black and white screen with text&#10;&#10;Description automatically generated">
            <a:extLst>
              <a:ext uri="{FF2B5EF4-FFF2-40B4-BE49-F238E27FC236}">
                <a16:creationId xmlns:a16="http://schemas.microsoft.com/office/drawing/2014/main" id="{D819663E-1403-286E-42EA-937F6A56BB67}"/>
              </a:ext>
            </a:extLst>
          </p:cNvPr>
          <p:cNvPicPr>
            <a:picLocks noChangeAspect="1"/>
          </p:cNvPicPr>
          <p:nvPr/>
        </p:nvPicPr>
        <p:blipFill>
          <a:blip r:embed="rId2"/>
          <a:stretch>
            <a:fillRect/>
          </a:stretch>
        </p:blipFill>
        <p:spPr>
          <a:xfrm>
            <a:off x="-1" y="-1"/>
            <a:ext cx="12192001" cy="7505126"/>
          </a:xfrm>
          <a:prstGeom prst="rect">
            <a:avLst/>
          </a:prstGeom>
        </p:spPr>
      </p:pic>
      <p:sp>
        <p:nvSpPr>
          <p:cNvPr id="5" name="Rectangle 4">
            <a:extLst>
              <a:ext uri="{FF2B5EF4-FFF2-40B4-BE49-F238E27FC236}">
                <a16:creationId xmlns:a16="http://schemas.microsoft.com/office/drawing/2014/main" id="{C10CF6AF-BE32-3261-9656-56DFAA9F4280}"/>
              </a:ext>
            </a:extLst>
          </p:cNvPr>
          <p:cNvSpPr/>
          <p:nvPr/>
        </p:nvSpPr>
        <p:spPr>
          <a:xfrm>
            <a:off x="0" y="1604387"/>
            <a:ext cx="12192000" cy="5972175"/>
          </a:xfrm>
          <a:prstGeom prst="rect">
            <a:avLst/>
          </a:prstGeom>
          <a:solidFill>
            <a:schemeClr val="dk1">
              <a:alpha val="65663"/>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solidFill>
                <a:sysClr val="windowText" lastClr="000000"/>
              </a:solidFill>
            </a:endParaRPr>
          </a:p>
        </p:txBody>
      </p:sp>
      <p:pic>
        <p:nvPicPr>
          <p:cNvPr id="1030" name="Picture 6" descr="Craft Conference">
            <a:extLst>
              <a:ext uri="{FF2B5EF4-FFF2-40B4-BE49-F238E27FC236}">
                <a16:creationId xmlns:a16="http://schemas.microsoft.com/office/drawing/2014/main" id="{E2336F83-5A4B-A1F5-946E-5ADD062716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2" t="13617" r="79492" b="46397"/>
          <a:stretch/>
        </p:blipFill>
        <p:spPr bwMode="auto">
          <a:xfrm>
            <a:off x="4197654" y="1863445"/>
            <a:ext cx="3796689" cy="4256895"/>
          </a:xfrm>
          <a:prstGeom prst="rect">
            <a:avLst/>
          </a:prstGeom>
          <a:noFill/>
          <a:effectLst>
            <a:glow>
              <a:schemeClr val="bg1">
                <a:alpha val="47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3380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3B0314-2AD4-BDA0-E7D2-D3F2A0A9B7F2}"/>
              </a:ext>
            </a:extLst>
          </p:cNvPr>
          <p:cNvSpPr>
            <a:spLocks noGrp="1"/>
          </p:cNvSpPr>
          <p:nvPr>
            <p:ph idx="1"/>
          </p:nvPr>
        </p:nvSpPr>
        <p:spPr>
          <a:xfrm>
            <a:off x="4047139" y="6279932"/>
            <a:ext cx="4822934" cy="428296"/>
          </a:xfrm>
        </p:spPr>
        <p:txBody>
          <a:bodyPr>
            <a:normAutofit fontScale="92500" lnSpcReduction="10000"/>
          </a:bodyPr>
          <a:lstStyle/>
          <a:p>
            <a:pPr marL="0" indent="0">
              <a:buNone/>
            </a:pPr>
            <a:r>
              <a:rPr lang="en-US" dirty="0" err="1"/>
              <a:t>github.com</a:t>
            </a:r>
            <a:r>
              <a:rPr lang="en-US" dirty="0"/>
              <a:t>/</a:t>
            </a:r>
            <a:r>
              <a:rPr lang="en-US" dirty="0" err="1"/>
              <a:t>raymyers</a:t>
            </a:r>
            <a:r>
              <a:rPr lang="en-US" dirty="0"/>
              <a:t>/Talks</a:t>
            </a:r>
          </a:p>
        </p:txBody>
      </p:sp>
      <p:pic>
        <p:nvPicPr>
          <p:cNvPr id="2" name="Graphic 1">
            <a:extLst>
              <a:ext uri="{FF2B5EF4-FFF2-40B4-BE49-F238E27FC236}">
                <a16:creationId xmlns:a16="http://schemas.microsoft.com/office/drawing/2014/main" id="{217E1755-2861-8F06-EA1D-408583F8BC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7000" y="0"/>
            <a:ext cx="6279932" cy="6279932"/>
          </a:xfrm>
          <a:prstGeom prst="rect">
            <a:avLst/>
          </a:prstGeom>
        </p:spPr>
      </p:pic>
    </p:spTree>
    <p:extLst>
      <p:ext uri="{BB962C8B-B14F-4D97-AF65-F5344CB8AC3E}">
        <p14:creationId xmlns:p14="http://schemas.microsoft.com/office/powerpoint/2010/main" val="39417272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0191B7-166C-9816-96CF-B260C6DE32BA}"/>
              </a:ext>
            </a:extLst>
          </p:cNvPr>
          <p:cNvSpPr txBox="1"/>
          <p:nvPr/>
        </p:nvSpPr>
        <p:spPr>
          <a:xfrm>
            <a:off x="3252651" y="1476103"/>
            <a:ext cx="5486400" cy="2585323"/>
          </a:xfrm>
          <a:prstGeom prst="rect">
            <a:avLst/>
          </a:prstGeom>
          <a:noFill/>
        </p:spPr>
        <p:txBody>
          <a:bodyPr wrap="square" rtlCol="0">
            <a:spAutoFit/>
          </a:bodyPr>
          <a:lstStyle/>
          <a:p>
            <a:r>
              <a:rPr lang="en-US" dirty="0"/>
              <a:t>Process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Human selects code block</a:t>
            </a:r>
          </a:p>
          <a:p>
            <a:pPr marL="285750" indent="-285750">
              <a:buFont typeface="Arial" panose="020B0604020202020204" pitchFamily="34" charset="0"/>
              <a:buChar char="•"/>
            </a:pPr>
            <a:r>
              <a:rPr lang="en-US" dirty="0"/>
              <a:t>Send to LLM, produce recommendations</a:t>
            </a:r>
          </a:p>
          <a:p>
            <a:pPr marL="285750" indent="-285750">
              <a:buFont typeface="Arial" panose="020B0604020202020204" pitchFamily="34" charset="0"/>
              <a:buChar char="•"/>
            </a:pPr>
            <a:r>
              <a:rPr lang="en-US" dirty="0"/>
              <a:t>Choose recommendations</a:t>
            </a:r>
          </a:p>
          <a:p>
            <a:pPr marL="285750" indent="-285750">
              <a:buFont typeface="Arial" panose="020B0604020202020204" pitchFamily="34" charset="0"/>
              <a:buChar char="•"/>
            </a:pPr>
            <a:r>
              <a:rPr lang="en-US" dirty="0"/>
              <a:t>Use IDE to execute change if possible</a:t>
            </a:r>
          </a:p>
          <a:p>
            <a:pPr marL="285750" indent="-285750">
              <a:buFont typeface="Arial" panose="020B0604020202020204" pitchFamily="34" charset="0"/>
              <a:buChar char="•"/>
            </a:pPr>
            <a:r>
              <a:rPr lang="en-US" dirty="0"/>
              <a:t>test &amp;&amp; commit || revert</a:t>
            </a:r>
          </a:p>
          <a:p>
            <a:pPr marL="285750" indent="-285750">
              <a:buFont typeface="Arial" panose="020B0604020202020204" pitchFamily="34" charset="0"/>
              <a:buChar char="•"/>
            </a:pPr>
            <a:r>
              <a:rPr lang="en-US" dirty="0"/>
              <a:t>Start over</a:t>
            </a:r>
          </a:p>
          <a:p>
            <a:pPr marL="285750" indent="-285750">
              <a:buFont typeface="Arial" panose="020B0604020202020204" pitchFamily="34" charset="0"/>
              <a:buChar char="•"/>
            </a:pPr>
            <a:endParaRPr lang="en-US" dirty="0"/>
          </a:p>
        </p:txBody>
      </p:sp>
      <p:sp>
        <p:nvSpPr>
          <p:cNvPr id="6" name="Curved Right Arrow 5">
            <a:extLst>
              <a:ext uri="{FF2B5EF4-FFF2-40B4-BE49-F238E27FC236}">
                <a16:creationId xmlns:a16="http://schemas.microsoft.com/office/drawing/2014/main" id="{C02260EF-3E37-ACF9-441A-D63FDCB3415B}"/>
              </a:ext>
            </a:extLst>
          </p:cNvPr>
          <p:cNvSpPr/>
          <p:nvPr/>
        </p:nvSpPr>
        <p:spPr>
          <a:xfrm rot="10800000" flipH="1">
            <a:off x="1844074" y="1879044"/>
            <a:ext cx="1264885" cy="1779439"/>
          </a:xfrm>
          <a:prstGeom prst="curvedRightArrow">
            <a:avLst>
              <a:gd name="adj1" fmla="val 20218"/>
              <a:gd name="adj2" fmla="val 47628"/>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96956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PT-4 can help data mining for energy management: Researchers">
            <a:extLst>
              <a:ext uri="{FF2B5EF4-FFF2-40B4-BE49-F238E27FC236}">
                <a16:creationId xmlns:a16="http://schemas.microsoft.com/office/drawing/2014/main" id="{73D9B89B-AC61-32EF-561E-BE21170E4A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4891" y="5022668"/>
            <a:ext cx="2447109" cy="18353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23FFDE-E872-40F6-BE78-BDC87AA5FEE6}"/>
              </a:ext>
            </a:extLst>
          </p:cNvPr>
          <p:cNvSpPr txBox="1"/>
          <p:nvPr/>
        </p:nvSpPr>
        <p:spPr>
          <a:xfrm>
            <a:off x="642258" y="587829"/>
            <a:ext cx="10147662" cy="15045144"/>
          </a:xfrm>
          <a:prstGeom prst="rect">
            <a:avLst/>
          </a:prstGeom>
          <a:noFill/>
        </p:spPr>
        <p:txBody>
          <a:bodyPr wrap="square" rtlCol="0">
            <a:spAutoFit/>
          </a:bodyPr>
          <a:lstStyle/>
          <a:p>
            <a:pPr rtl="0">
              <a:spcBef>
                <a:spcPts val="0"/>
              </a:spcBef>
              <a:spcAft>
                <a:spcPts val="1500"/>
              </a:spcAft>
            </a:pPr>
            <a:r>
              <a:rPr lang="en-US" sz="2000" b="0" i="0" u="sng" strike="noStrike" dirty="0">
                <a:solidFill>
                  <a:srgbClr val="000000"/>
                </a:solidFill>
                <a:effectLst/>
                <a:highlight>
                  <a:srgbClr val="FFFFFF"/>
                </a:highlight>
                <a:latin typeface="Roboto" panose="02000000000000000000" pitchFamily="2" charset="0"/>
              </a:rPr>
              <a:t>Global</a:t>
            </a: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t>
            </a:r>
            <a:r>
              <a:rPr lang="en-US" sz="2000" b="1" i="0" u="none" strike="noStrike" dirty="0">
                <a:solidFill>
                  <a:srgbClr val="000000"/>
                </a:solidFill>
                <a:effectLst/>
                <a:latin typeface="Roboto" panose="02000000000000000000" pitchFamily="2" charset="0"/>
              </a:rPr>
              <a:t>_, x, y, o, N → underscore, </a:t>
            </a:r>
            <a:r>
              <a:rPr lang="en-US" sz="2000" b="1" i="0" u="none" strike="noStrike" dirty="0" err="1">
                <a:solidFill>
                  <a:srgbClr val="000000"/>
                </a:solidFill>
                <a:effectLst/>
                <a:latin typeface="Roboto" panose="02000000000000000000" pitchFamily="2" charset="0"/>
              </a:rPr>
              <a:t>x_pos</a:t>
            </a:r>
            <a:r>
              <a:rPr lang="en-US" sz="2000" b="1" i="0" u="none" strike="noStrike" dirty="0">
                <a:solidFill>
                  <a:srgbClr val="000000"/>
                </a:solidFill>
                <a:effectLst/>
                <a:latin typeface="Roboto" panose="02000000000000000000" pitchFamily="2" charset="0"/>
              </a:rPr>
              <a:t>, </a:t>
            </a:r>
            <a:r>
              <a:rPr lang="en-US" sz="2000" b="1" i="0" u="none" strike="noStrike" dirty="0" err="1">
                <a:solidFill>
                  <a:srgbClr val="000000"/>
                </a:solidFill>
                <a:effectLst/>
                <a:latin typeface="Roboto" panose="02000000000000000000" pitchFamily="2" charset="0"/>
              </a:rPr>
              <a:t>y_pos</a:t>
            </a:r>
            <a:r>
              <a:rPr lang="en-US" sz="2000" b="1" i="0" u="none" strike="noStrike" dirty="0">
                <a:solidFill>
                  <a:srgbClr val="000000"/>
                </a:solidFill>
                <a:effectLst/>
                <a:latin typeface="Roboto" panose="02000000000000000000" pitchFamily="2" charset="0"/>
              </a:rPr>
              <a:t>, offset, </a:t>
            </a:r>
            <a:r>
              <a:rPr lang="en-US" sz="2000" b="1" i="0" u="none" strike="noStrike" dirty="0" err="1">
                <a:solidFill>
                  <a:srgbClr val="000000"/>
                </a:solidFill>
                <a:effectLst/>
                <a:latin typeface="Roboto" panose="02000000000000000000" pitchFamily="2" charset="0"/>
              </a:rPr>
              <a:t>N_value</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t>
            </a:r>
            <a:r>
              <a:rPr lang="en-US" sz="2000" b="1" i="0" u="none" strike="noStrike" dirty="0">
                <a:solidFill>
                  <a:srgbClr val="000000"/>
                </a:solidFill>
                <a:effectLst/>
                <a:latin typeface="Roboto" panose="02000000000000000000" pitchFamily="2" charset="0"/>
              </a:rPr>
              <a:t>A, B → </a:t>
            </a:r>
            <a:r>
              <a:rPr lang="en-US" sz="2000" b="1" i="0" u="none" strike="noStrike" dirty="0" err="1">
                <a:solidFill>
                  <a:srgbClr val="000000"/>
                </a:solidFill>
                <a:effectLst/>
                <a:latin typeface="Roboto" panose="02000000000000000000" pitchFamily="2" charset="0"/>
              </a:rPr>
              <a:t>angle_A</a:t>
            </a:r>
            <a:r>
              <a:rPr lang="en-US" sz="2000" b="1" i="0" u="none" strike="noStrike" dirty="0">
                <a:solidFill>
                  <a:srgbClr val="000000"/>
                </a:solidFill>
                <a:effectLst/>
                <a:latin typeface="Roboto" panose="02000000000000000000" pitchFamily="2" charset="0"/>
              </a:rPr>
              <a:t>, </a:t>
            </a:r>
            <a:r>
              <a:rPr lang="en-US" sz="2000" b="1" i="0" u="none" strike="noStrike" dirty="0" err="1">
                <a:solidFill>
                  <a:srgbClr val="000000"/>
                </a:solidFill>
                <a:effectLst/>
                <a:latin typeface="Roboto" panose="02000000000000000000" pitchFamily="2" charset="0"/>
              </a:rPr>
              <a:t>angle_B</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Add comment: Before the includes, add </a:t>
            </a:r>
            <a:r>
              <a:rPr lang="en-US" sz="2000" b="0" i="1" u="none" strike="noStrike" dirty="0">
                <a:solidFill>
                  <a:srgbClr val="000000"/>
                </a:solidFill>
                <a:effectLst/>
                <a:latin typeface="Roboto" panose="02000000000000000000" pitchFamily="2" charset="0"/>
              </a:rPr>
              <a:t>"// A simple 3D rotating donut program</a:t>
            </a:r>
            <a:r>
              <a:rPr lang="en-US" sz="2000" b="0" i="0" u="none" strike="noStrike" dirty="0">
                <a:solidFill>
                  <a:srgbClr val="000000"/>
                </a:solidFill>
                <a:effectLst/>
                <a:latin typeface="Roboto" panose="02000000000000000000" pitchFamily="2" charset="0"/>
              </a:rPr>
              <a:t>"</a:t>
            </a:r>
          </a:p>
          <a:p>
            <a:pPr rtl="0">
              <a:spcBef>
                <a:spcPts val="1500"/>
              </a:spcBef>
              <a:spcAft>
                <a:spcPts val="1500"/>
              </a:spcAft>
            </a:pPr>
            <a:r>
              <a:rPr lang="en-US" sz="2000" b="0" i="0" u="sng" strike="noStrike" dirty="0">
                <a:solidFill>
                  <a:srgbClr val="000000"/>
                </a:solidFill>
                <a:effectLst/>
                <a:highlight>
                  <a:srgbClr val="FFFFFF"/>
                </a:highlight>
                <a:latin typeface="Roboto" panose="02000000000000000000" pitchFamily="2" charset="0"/>
              </a:rPr>
              <a:t>p function</a:t>
            </a: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a:t>
            </a:r>
            <a:r>
              <a:rPr lang="en-US" sz="2000" b="1" i="0" u="none" strike="noStrike" dirty="0">
                <a:solidFill>
                  <a:srgbClr val="000000"/>
                </a:solidFill>
                <a:effectLst/>
                <a:latin typeface="Roboto" panose="02000000000000000000" pitchFamily="2" charset="0"/>
              </a:rPr>
              <a:t>p → </a:t>
            </a:r>
            <a:r>
              <a:rPr lang="en-US" sz="2000" b="1" i="0" u="none" strike="noStrike" dirty="0" err="1">
                <a:solidFill>
                  <a:srgbClr val="000000"/>
                </a:solidFill>
                <a:effectLst/>
                <a:latin typeface="Roboto" panose="02000000000000000000" pitchFamily="2" charset="0"/>
              </a:rPr>
              <a:t>render_glyph</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t>
            </a:r>
            <a:r>
              <a:rPr lang="en-US" sz="2000" b="1" i="0" u="none" strike="noStrike" dirty="0">
                <a:solidFill>
                  <a:srgbClr val="000000"/>
                </a:solidFill>
                <a:effectLst/>
                <a:latin typeface="Roboto" panose="02000000000000000000" pitchFamily="2" charset="0"/>
              </a:rPr>
              <a:t>n, c → </a:t>
            </a:r>
            <a:r>
              <a:rPr lang="en-US" sz="2000" b="1" i="0" u="none" strike="noStrike" dirty="0" err="1">
                <a:solidFill>
                  <a:srgbClr val="000000"/>
                </a:solidFill>
                <a:effectLst/>
                <a:latin typeface="Roboto" panose="02000000000000000000" pitchFamily="2" charset="0"/>
              </a:rPr>
              <a:t>num_glyphs</a:t>
            </a:r>
            <a:r>
              <a:rPr lang="en-US" sz="2000" b="1" i="0" u="none" strike="noStrike" dirty="0">
                <a:solidFill>
                  <a:srgbClr val="000000"/>
                </a:solidFill>
                <a:effectLst/>
                <a:latin typeface="Roboto" panose="02000000000000000000" pitchFamily="2" charset="0"/>
              </a:rPr>
              <a:t>, </a:t>
            </a:r>
            <a:r>
              <a:rPr lang="en-US" sz="2000" b="1" i="0" u="none" strike="noStrike" dirty="0" err="1">
                <a:solidFill>
                  <a:srgbClr val="000000"/>
                </a:solidFill>
                <a:effectLst/>
                <a:latin typeface="Roboto" panose="02000000000000000000" pitchFamily="2" charset="0"/>
              </a:rPr>
              <a:t>glyph_char</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Inline ternary operator, extract as separate function named 	</a:t>
            </a:r>
            <a:r>
              <a:rPr lang="en-US" sz="2000" b="1" i="0" u="none" strike="noStrike" dirty="0" err="1">
                <a:effectLst/>
                <a:latin typeface="Courier New" panose="02070309020205020404" pitchFamily="49" charset="0"/>
              </a:rPr>
              <a:t>write_to_buffer</a:t>
            </a:r>
            <a:endParaRPr lang="en-US" sz="2000" b="1" i="0" u="none" strike="noStrike" dirty="0">
              <a:effectLst/>
              <a:latin typeface="Roboto" panose="02000000000000000000" pitchFamily="2" charset="0"/>
            </a:endParaRPr>
          </a:p>
          <a:p>
            <a:pPr rtl="0">
              <a:spcBef>
                <a:spcPts val="1500"/>
              </a:spcBef>
              <a:spcAft>
                <a:spcPts val="1500"/>
              </a:spcAft>
            </a:pPr>
            <a:r>
              <a:rPr lang="en-US" sz="2000" b="0" i="0" u="sng" strike="noStrike" dirty="0">
                <a:solidFill>
                  <a:srgbClr val="000000"/>
                </a:solidFill>
                <a:effectLst/>
                <a:highlight>
                  <a:srgbClr val="FFFFFF"/>
                </a:highlight>
                <a:latin typeface="Roboto" panose="02000000000000000000" pitchFamily="2" charset="0"/>
              </a:rPr>
              <a:t>c function</a:t>
            </a: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a:t>
            </a:r>
            <a:r>
              <a:rPr lang="en-US" sz="2000" b="1" i="0" u="none" strike="noStrike" dirty="0">
                <a:solidFill>
                  <a:srgbClr val="000000"/>
                </a:solidFill>
                <a:effectLst/>
                <a:latin typeface="Roboto" panose="02000000000000000000" pitchFamily="2" charset="0"/>
              </a:rPr>
              <a:t>c → </a:t>
            </a:r>
            <a:r>
              <a:rPr lang="en-US" sz="2000" b="1" i="0" u="none" strike="noStrike" dirty="0" err="1">
                <a:solidFill>
                  <a:srgbClr val="000000"/>
                </a:solidFill>
                <a:effectLst/>
                <a:latin typeface="Roboto" panose="02000000000000000000" pitchFamily="2" charset="0"/>
              </a:rPr>
              <a:t>code_to_index</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a:t>
            </a:r>
            <a:r>
              <a:rPr lang="en-US" sz="2000" b="1" i="0" u="none" strike="noStrike" dirty="0">
                <a:solidFill>
                  <a:srgbClr val="000000"/>
                </a:solidFill>
                <a:effectLst/>
                <a:latin typeface="Roboto" panose="02000000000000000000" pitchFamily="2" charset="0"/>
              </a:rPr>
              <a:t>: q, l, r → code, left, right</a:t>
            </a:r>
          </a:p>
          <a:p>
            <a:pPr rtl="0">
              <a:spcBef>
                <a:spcPts val="1500"/>
              </a:spcBef>
              <a:spcAft>
                <a:spcPts val="1500"/>
              </a:spcAft>
            </a:pPr>
            <a:r>
              <a:rPr lang="en-US" sz="2000" b="0" i="0" u="none" strike="noStrike" dirty="0">
                <a:solidFill>
                  <a:srgbClr val="000000"/>
                </a:solidFill>
                <a:effectLst/>
                <a:highlight>
                  <a:srgbClr val="FFFFFF"/>
                </a:highlight>
                <a:latin typeface="Roboto" panose="02000000000000000000" pitchFamily="2" charset="0"/>
              </a:rPr>
              <a:t>E function:</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E → </a:t>
            </a:r>
            <a:r>
              <a:rPr lang="en-US" sz="2000" b="0" i="0" u="none" strike="noStrike" dirty="0" err="1">
                <a:solidFill>
                  <a:srgbClr val="000000"/>
                </a:solidFill>
                <a:effectLst/>
                <a:latin typeface="Roboto" panose="02000000000000000000" pitchFamily="2" charset="0"/>
              </a:rPr>
              <a:t>render_donut</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 → </a:t>
            </a:r>
            <a:r>
              <a:rPr lang="en-US" sz="2000" b="0" i="0" u="none" strike="noStrike" dirty="0" err="1">
                <a:solidFill>
                  <a:srgbClr val="000000"/>
                </a:solidFill>
                <a:effectLst/>
                <a:latin typeface="Roboto" panose="02000000000000000000" pitchFamily="2" charset="0"/>
              </a:rPr>
              <a:t>start_pos</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Add comment: At the beginning of the function, add "// Renders a donut"</a:t>
            </a:r>
          </a:p>
          <a:p>
            <a:pPr rtl="0">
              <a:spcBef>
                <a:spcPts val="1500"/>
              </a:spcBef>
              <a:spcAft>
                <a:spcPts val="1500"/>
              </a:spcAft>
            </a:pPr>
            <a:r>
              <a:rPr lang="en-US" sz="2000" b="0" i="0" u="none" strike="noStrike" dirty="0">
                <a:solidFill>
                  <a:srgbClr val="000000"/>
                </a:solidFill>
                <a:effectLst/>
                <a:highlight>
                  <a:srgbClr val="FFFFFF"/>
                </a:highlight>
                <a:latin typeface="Roboto" panose="02000000000000000000" pitchFamily="2" charset="0"/>
              </a:rPr>
              <a:t>main function:</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k → </a:t>
            </a:r>
            <a:r>
              <a:rPr lang="en-US" sz="2000" b="0" i="0" u="none" strike="noStrike" dirty="0" err="1">
                <a:solidFill>
                  <a:srgbClr val="000000"/>
                </a:solidFill>
                <a:effectLst/>
                <a:latin typeface="Roboto" panose="02000000000000000000" pitchFamily="2" charset="0"/>
              </a:rPr>
              <a:t>iter</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Z → </a:t>
            </a:r>
            <a:r>
              <a:rPr lang="en-US" sz="2000" b="0" i="0" u="none" strike="noStrike" dirty="0" err="1">
                <a:solidFill>
                  <a:srgbClr val="000000"/>
                </a:solidFill>
                <a:effectLst/>
                <a:latin typeface="Roboto" panose="02000000000000000000" pitchFamily="2" charset="0"/>
              </a:rPr>
              <a:t>args</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For loop that initializes the </a:t>
            </a:r>
            <a:r>
              <a:rPr lang="en-US" sz="2000" b="0" i="0" u="none" strike="noStrike" dirty="0">
                <a:solidFill>
                  <a:srgbClr val="188038"/>
                </a:solidFill>
                <a:effectLst/>
                <a:latin typeface="Courier New" panose="02070309020205020404" pitchFamily="49" charset="0"/>
              </a:rPr>
              <a:t>z</a:t>
            </a:r>
            <a:r>
              <a:rPr lang="en-US" sz="2000" b="0" i="0" u="none" strike="noStrike" dirty="0">
                <a:solidFill>
                  <a:srgbClr val="000000"/>
                </a:solidFill>
                <a:effectLst/>
                <a:latin typeface="Roboto" panose="02000000000000000000" pitchFamily="2" charset="0"/>
              </a:rPr>
              <a:t> array, extract to </a:t>
            </a:r>
            <a:r>
              <a:rPr lang="en-US" sz="2000" b="0" i="0" u="none" strike="noStrike" dirty="0" err="1">
                <a:solidFill>
                  <a:srgbClr val="188038"/>
                </a:solidFill>
                <a:effectLst/>
                <a:latin typeface="Courier New" panose="02070309020205020404" pitchFamily="49" charset="0"/>
              </a:rPr>
              <a:t>initialize_z_array</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For loop that updates </a:t>
            </a:r>
            <a:r>
              <a:rPr lang="en-US" sz="2000" b="0" i="0" u="none" strike="noStrike" dirty="0" err="1">
                <a:solidFill>
                  <a:srgbClr val="000000"/>
                </a:solidFill>
                <a:effectLst/>
                <a:latin typeface="Roboto" panose="02000000000000000000" pitchFamily="2" charset="0"/>
              </a:rPr>
              <a:t>angle_A</a:t>
            </a:r>
            <a:r>
              <a:rPr lang="en-US" sz="2000" b="0" i="0" u="none" strike="noStrike" dirty="0">
                <a:solidFill>
                  <a:srgbClr val="000000"/>
                </a:solidFill>
                <a:effectLst/>
                <a:latin typeface="Roboto" panose="02000000000000000000" pitchFamily="2" charset="0"/>
              </a:rPr>
              <a:t> and </a:t>
            </a:r>
            <a:r>
              <a:rPr lang="en-US" sz="2000" b="0" i="0" u="none" strike="noStrike" dirty="0" err="1">
                <a:solidFill>
                  <a:srgbClr val="000000"/>
                </a:solidFill>
                <a:effectLst/>
                <a:latin typeface="Roboto" panose="02000000000000000000" pitchFamily="2" charset="0"/>
              </a:rPr>
              <a:t>angle_B</a:t>
            </a:r>
            <a:r>
              <a:rPr lang="en-US" sz="2000" b="0" i="0" u="none" strike="noStrike" dirty="0">
                <a:solidFill>
                  <a:srgbClr val="000000"/>
                </a:solidFill>
                <a:effectLst/>
                <a:latin typeface="Roboto" panose="02000000000000000000" pitchFamily="2" charset="0"/>
              </a:rPr>
              <a:t>, extract to </a:t>
            </a:r>
            <a:r>
              <a:rPr lang="en-US" sz="2000" b="0" i="0" u="none" strike="noStrike" dirty="0" err="1">
                <a:solidFill>
                  <a:srgbClr val="188038"/>
                </a:solidFill>
                <a:effectLst/>
                <a:latin typeface="Courier New" panose="02070309020205020404" pitchFamily="49" charset="0"/>
              </a:rPr>
              <a:t>update_angles</a:t>
            </a:r>
            <a:endParaRPr lang="en-US" sz="2000" b="0" i="0" u="none" strike="noStrike" dirty="0">
              <a:solidFill>
                <a:srgbClr val="000000"/>
              </a:solidFill>
              <a:effectLst/>
              <a:latin typeface="Roboto" panose="02000000000000000000" pitchFamily="2" charset="0"/>
            </a:endParaRPr>
          </a:p>
          <a:p>
            <a:pPr rtl="0">
              <a:spcBef>
                <a:spcPts val="1500"/>
              </a:spcBef>
              <a:spcAft>
                <a:spcPts val="0"/>
              </a:spcAft>
            </a:pPr>
            <a:r>
              <a:rPr lang="en-US" sz="2000" b="0" i="0" u="none" strike="noStrike" dirty="0">
                <a:solidFill>
                  <a:srgbClr val="000000"/>
                </a:solidFill>
                <a:effectLst/>
                <a:highlight>
                  <a:srgbClr val="FFFFFF"/>
                </a:highlight>
                <a:latin typeface="Roboto" panose="02000000000000000000" pitchFamily="2" charset="0"/>
              </a:rPr>
              <a:t>Note: Since the code is obfuscated and uses a single-character naming convention for variables, there might be variable name conflicts after renaming. Please make sure to update the renamed variables consistently throughout the code.</a:t>
            </a:r>
            <a:endParaRPr lang="en-US" sz="2000" b="0" dirty="0">
              <a:effectLst/>
              <a:highlight>
                <a:srgbClr val="FFFFFF"/>
              </a:highligh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void </a:t>
            </a:r>
            <a:r>
              <a:rPr lang="en-US" sz="2000" b="0" i="0" u="none" strike="noStrike" dirty="0" err="1">
                <a:solidFill>
                  <a:srgbClr val="000000"/>
                </a:solidFill>
                <a:effectLst/>
                <a:latin typeface="Roboto" panose="02000000000000000000" pitchFamily="2" charset="0"/>
              </a:rPr>
              <a:t>render_glyph</a:t>
            </a:r>
            <a:r>
              <a:rPr lang="en-US" sz="2000" b="0" i="0" u="none" strike="noStrike" dirty="0">
                <a:solidFill>
                  <a:srgbClr val="000000"/>
                </a:solidFill>
                <a:effectLst/>
                <a:latin typeface="Roboto" panose="02000000000000000000" pitchFamily="2" charset="0"/>
              </a:rPr>
              <a:t>(int </a:t>
            </a:r>
            <a:r>
              <a:rPr lang="en-US" sz="2000" b="0" i="0" u="none" strike="noStrike" dirty="0" err="1">
                <a:solidFill>
                  <a:srgbClr val="000000"/>
                </a:solidFill>
                <a:effectLst/>
                <a:latin typeface="Roboto" panose="02000000000000000000" pitchFamily="2" charset="0"/>
              </a:rPr>
              <a:t>num_glyphs</a:t>
            </a:r>
            <a:r>
              <a:rPr lang="en-US" sz="2000" b="0" i="0" u="none" strike="noStrike" dirty="0">
                <a:solidFill>
                  <a:srgbClr val="000000"/>
                </a:solidFill>
                <a:effectLst/>
                <a:latin typeface="Roboto" panose="02000000000000000000" pitchFamily="2" charset="0"/>
              </a:rPr>
              <a:t>, int </a:t>
            </a:r>
            <a:r>
              <a:rPr lang="en-US" sz="2000" b="0" i="0" u="none" strike="noStrike" dirty="0" err="1">
                <a:solidFill>
                  <a:srgbClr val="000000"/>
                </a:solidFill>
                <a:effectLst/>
                <a:latin typeface="Roboto" panose="02000000000000000000" pitchFamily="2" charset="0"/>
              </a:rPr>
              <a:t>glyph_char</a:t>
            </a:r>
            <a:r>
              <a:rPr lang="en-US" sz="2000" b="0" i="0" u="none" strike="noStrike" dirty="0">
                <a:solidFill>
                  <a:srgbClr val="000000"/>
                </a:solidFill>
                <a:effectLst/>
                <a:latin typeface="Roboto" panose="02000000000000000000" pitchFamily="2" charset="0"/>
              </a:rPr>
              <a:t>) {</a:t>
            </a:r>
            <a:endParaRPr lang="en-US" sz="2000" b="0" dirty="0">
              <a:effectLs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  for (; </a:t>
            </a:r>
            <a:r>
              <a:rPr lang="en-US" sz="2000" b="0" i="0" u="none" strike="noStrike" dirty="0" err="1">
                <a:solidFill>
                  <a:srgbClr val="000000"/>
                </a:solidFill>
                <a:effectLst/>
                <a:latin typeface="Roboto" panose="02000000000000000000" pitchFamily="2" charset="0"/>
              </a:rPr>
              <a:t>num_glyphs</a:t>
            </a:r>
            <a:r>
              <a:rPr lang="en-US" sz="2000" b="0" i="0" u="none" strike="noStrike" dirty="0">
                <a:solidFill>
                  <a:srgbClr val="000000"/>
                </a:solidFill>
                <a:effectLst/>
                <a:latin typeface="Roboto" panose="02000000000000000000" pitchFamily="2" charset="0"/>
              </a:rPr>
              <a:t>--; x++) {</a:t>
            </a:r>
            <a:endParaRPr lang="en-US" sz="2000" b="0" dirty="0">
              <a:effectLs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    </a:t>
            </a:r>
            <a:r>
              <a:rPr lang="en-US" sz="2000" b="0" i="0" u="none" strike="noStrike" dirty="0" err="1">
                <a:solidFill>
                  <a:srgbClr val="000000"/>
                </a:solidFill>
                <a:effectLst/>
                <a:latin typeface="Roboto" panose="02000000000000000000" pitchFamily="2" charset="0"/>
              </a:rPr>
              <a:t>glyph_char</a:t>
            </a:r>
            <a:r>
              <a:rPr lang="en-US" sz="2000" b="0" i="0" u="none" strike="noStrike" dirty="0">
                <a:solidFill>
                  <a:srgbClr val="000000"/>
                </a:solidFill>
                <a:effectLst/>
                <a:latin typeface="Roboto" panose="02000000000000000000" pitchFamily="2" charset="0"/>
              </a:rPr>
              <a:t> == 10 ? y += 80, x = offset - 1</a:t>
            </a:r>
            <a:endParaRPr lang="en-US" sz="2000" b="0" dirty="0">
              <a:effectLs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                     : x &gt;= 0 ? 80 &gt; x ? </a:t>
            </a:r>
            <a:r>
              <a:rPr lang="en-US" sz="2000" b="0" i="0" u="none" strike="noStrike" dirty="0" err="1">
                <a:solidFill>
                  <a:srgbClr val="000000"/>
                </a:solidFill>
                <a:effectLst/>
                <a:latin typeface="Roboto" panose="02000000000000000000" pitchFamily="2" charset="0"/>
              </a:rPr>
              <a:t>glyph_char</a:t>
            </a:r>
            <a:r>
              <a:rPr lang="en-US" sz="2000" b="0" i="0" u="none" strike="noStrike" dirty="0">
                <a:solidFill>
                  <a:srgbClr val="000000"/>
                </a:solidFill>
                <a:effectLst/>
                <a:latin typeface="Roboto" panose="02000000000000000000" pitchFamily="2" charset="0"/>
              </a:rPr>
              <a:t> != '~' ? b[y + x] = </a:t>
            </a:r>
            <a:r>
              <a:rPr lang="en-US" sz="2000" b="0" i="0" u="none" strike="noStrike" dirty="0" err="1">
                <a:solidFill>
                  <a:srgbClr val="000000"/>
                </a:solidFill>
                <a:effectLst/>
                <a:latin typeface="Roboto" panose="02000000000000000000" pitchFamily="2" charset="0"/>
              </a:rPr>
              <a:t>glyph_char</a:t>
            </a:r>
            <a:r>
              <a:rPr lang="en-US" sz="2000" b="0" i="0" u="none" strike="noStrike" dirty="0">
                <a:solidFill>
                  <a:srgbClr val="000000"/>
                </a:solidFill>
                <a:effectLst/>
                <a:latin typeface="Roboto" panose="02000000000000000000" pitchFamily="2" charset="0"/>
              </a:rPr>
              <a:t> : 0 : 0</a:t>
            </a:r>
            <a:endParaRPr lang="en-US" sz="2000" b="0" dirty="0">
              <a:effectLs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                              : 0;</a:t>
            </a:r>
            <a:endParaRPr lang="en-US" sz="2000" b="0" dirty="0">
              <a:effectLst/>
            </a:endParaRPr>
          </a:p>
          <a:p>
            <a:pPr rtl="0">
              <a:spcBef>
                <a:spcPts val="0"/>
              </a:spcBef>
              <a:spcAft>
                <a:spcPts val="0"/>
              </a:spcAft>
            </a:pPr>
            <a:r>
              <a:rPr lang="en-US" sz="2000" b="0" i="0" u="none" strike="noStrike" dirty="0">
                <a:solidFill>
                  <a:srgbClr val="000000"/>
                </a:solidFill>
                <a:effectLst/>
                <a:latin typeface="Roboto" panose="02000000000000000000" pitchFamily="2" charset="0"/>
              </a:rPr>
              <a:t>  }</a:t>
            </a:r>
            <a:endParaRPr lang="en-US" sz="2000" b="0" dirty="0">
              <a:effectLst/>
            </a:endParaRPr>
          </a:p>
          <a:p>
            <a:pPr rtl="0">
              <a:spcBef>
                <a:spcPts val="0"/>
              </a:spcBef>
              <a:spcAft>
                <a:spcPts val="0"/>
              </a:spcAft>
            </a:pP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br>
              <a:rPr lang="en-US" sz="2000" b="0" dirty="0">
                <a:effectLst/>
              </a:rPr>
            </a:br>
            <a:endParaRPr lang="en-US" sz="2000" dirty="0"/>
          </a:p>
        </p:txBody>
      </p:sp>
      <p:sp>
        <p:nvSpPr>
          <p:cNvPr id="4" name="TextBox 3">
            <a:extLst>
              <a:ext uri="{FF2B5EF4-FFF2-40B4-BE49-F238E27FC236}">
                <a16:creationId xmlns:a16="http://schemas.microsoft.com/office/drawing/2014/main" id="{45D9E898-7CFA-4A3A-332A-38878137993F}"/>
              </a:ext>
            </a:extLst>
          </p:cNvPr>
          <p:cNvSpPr txBox="1"/>
          <p:nvPr/>
        </p:nvSpPr>
        <p:spPr>
          <a:xfrm>
            <a:off x="3540033" y="104502"/>
            <a:ext cx="4545875" cy="584775"/>
          </a:xfrm>
          <a:prstGeom prst="rect">
            <a:avLst/>
          </a:prstGeom>
          <a:noFill/>
        </p:spPr>
        <p:txBody>
          <a:bodyPr wrap="square" rtlCol="0">
            <a:spAutoFit/>
          </a:bodyPr>
          <a:lstStyle/>
          <a:p>
            <a:r>
              <a:rPr lang="en-US" sz="3200" b="1" dirty="0"/>
              <a:t>Full Program Suggestions</a:t>
            </a:r>
          </a:p>
        </p:txBody>
      </p:sp>
    </p:spTree>
    <p:extLst>
      <p:ext uri="{BB962C8B-B14F-4D97-AF65-F5344CB8AC3E}">
        <p14:creationId xmlns:p14="http://schemas.microsoft.com/office/powerpoint/2010/main" val="3764710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PT-4 can help data mining for energy management: Researchers">
            <a:extLst>
              <a:ext uri="{FF2B5EF4-FFF2-40B4-BE49-F238E27FC236}">
                <a16:creationId xmlns:a16="http://schemas.microsoft.com/office/drawing/2014/main" id="{331C5566-9BD6-A8FE-C937-CFAD330E7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4891" y="5022668"/>
            <a:ext cx="2447109" cy="18353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23FFDE-E872-40F6-BE78-BDC87AA5FEE6}"/>
              </a:ext>
            </a:extLst>
          </p:cNvPr>
          <p:cNvSpPr txBox="1"/>
          <p:nvPr/>
        </p:nvSpPr>
        <p:spPr>
          <a:xfrm>
            <a:off x="668382" y="-5930555"/>
            <a:ext cx="10265229" cy="15237505"/>
          </a:xfrm>
          <a:prstGeom prst="rect">
            <a:avLst/>
          </a:prstGeom>
          <a:noFill/>
        </p:spPr>
        <p:txBody>
          <a:bodyPr wrap="square" rtlCol="0">
            <a:spAutoFit/>
          </a:bodyPr>
          <a:lstStyle/>
          <a:p>
            <a:pPr rtl="0">
              <a:spcBef>
                <a:spcPts val="0"/>
              </a:spcBef>
              <a:spcAft>
                <a:spcPts val="1500"/>
              </a:spcAft>
            </a:pPr>
            <a:r>
              <a:rPr lang="en-US" sz="2000" b="0" i="0" u="none" strike="noStrike" dirty="0">
                <a:solidFill>
                  <a:srgbClr val="000000"/>
                </a:solidFill>
                <a:effectLst/>
                <a:highlight>
                  <a:srgbClr val="FFFFFF"/>
                </a:highlight>
                <a:latin typeface="Roboto" panose="02000000000000000000" pitchFamily="2" charset="0"/>
              </a:rPr>
              <a:t>Global:</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_, x, y, o, N → underscore, </a:t>
            </a:r>
            <a:r>
              <a:rPr lang="en-US" sz="2000" b="0" i="0" u="none" strike="noStrike" dirty="0" err="1">
                <a:solidFill>
                  <a:srgbClr val="000000"/>
                </a:solidFill>
                <a:effectLst/>
                <a:latin typeface="Roboto" panose="02000000000000000000" pitchFamily="2" charset="0"/>
              </a:rPr>
              <a:t>x_pos</a:t>
            </a:r>
            <a:r>
              <a:rPr lang="en-US" sz="2000" b="0" i="0" u="none" strike="noStrike" dirty="0">
                <a:solidFill>
                  <a:srgbClr val="000000"/>
                </a:solidFill>
                <a:effectLst/>
                <a:latin typeface="Roboto" panose="02000000000000000000" pitchFamily="2" charset="0"/>
              </a:rPr>
              <a:t>, </a:t>
            </a:r>
            <a:r>
              <a:rPr lang="en-US" sz="2000" b="0" i="0" u="none" strike="noStrike" dirty="0" err="1">
                <a:solidFill>
                  <a:srgbClr val="000000"/>
                </a:solidFill>
                <a:effectLst/>
                <a:latin typeface="Roboto" panose="02000000000000000000" pitchFamily="2" charset="0"/>
              </a:rPr>
              <a:t>y_pos</a:t>
            </a:r>
            <a:r>
              <a:rPr lang="en-US" sz="2000" b="0" i="0" u="none" strike="noStrike" dirty="0">
                <a:solidFill>
                  <a:srgbClr val="000000"/>
                </a:solidFill>
                <a:effectLst/>
                <a:latin typeface="Roboto" panose="02000000000000000000" pitchFamily="2" charset="0"/>
              </a:rPr>
              <a:t>, offset, </a:t>
            </a:r>
            <a:r>
              <a:rPr lang="en-US" sz="2000" b="0" i="0" u="none" strike="noStrike" dirty="0" err="1">
                <a:solidFill>
                  <a:srgbClr val="000000"/>
                </a:solidFill>
                <a:effectLst/>
                <a:latin typeface="Roboto" panose="02000000000000000000" pitchFamily="2" charset="0"/>
              </a:rPr>
              <a:t>N_value</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 B → </a:t>
            </a:r>
            <a:r>
              <a:rPr lang="en-US" sz="2000" b="0" i="0" u="none" strike="noStrike" dirty="0" err="1">
                <a:solidFill>
                  <a:srgbClr val="000000"/>
                </a:solidFill>
                <a:effectLst/>
                <a:latin typeface="Roboto" panose="02000000000000000000" pitchFamily="2" charset="0"/>
              </a:rPr>
              <a:t>angle_A</a:t>
            </a:r>
            <a:r>
              <a:rPr lang="en-US" sz="2000" b="0" i="0" u="none" strike="noStrike" dirty="0">
                <a:solidFill>
                  <a:srgbClr val="000000"/>
                </a:solidFill>
                <a:effectLst/>
                <a:latin typeface="Roboto" panose="02000000000000000000" pitchFamily="2" charset="0"/>
              </a:rPr>
              <a:t>, </a:t>
            </a:r>
            <a:r>
              <a:rPr lang="en-US" sz="2000" b="0" i="0" u="none" strike="noStrike" dirty="0" err="1">
                <a:solidFill>
                  <a:srgbClr val="000000"/>
                </a:solidFill>
                <a:effectLst/>
                <a:latin typeface="Roboto" panose="02000000000000000000" pitchFamily="2" charset="0"/>
              </a:rPr>
              <a:t>angle_B</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Add comment: Before the includes, add "// A simple 3D rotating donut program"</a:t>
            </a:r>
          </a:p>
          <a:p>
            <a:pPr rtl="0">
              <a:spcBef>
                <a:spcPts val="1500"/>
              </a:spcBef>
              <a:spcAft>
                <a:spcPts val="1500"/>
              </a:spcAft>
            </a:pPr>
            <a:r>
              <a:rPr lang="en-US" sz="2000" b="0" i="0" u="none" strike="noStrike" dirty="0">
                <a:solidFill>
                  <a:srgbClr val="000000"/>
                </a:solidFill>
                <a:effectLst/>
                <a:highlight>
                  <a:srgbClr val="FFFFFF"/>
                </a:highlight>
                <a:latin typeface="Roboto" panose="02000000000000000000" pitchFamily="2" charset="0"/>
              </a:rPr>
              <a:t>p function:</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p → </a:t>
            </a:r>
            <a:r>
              <a:rPr lang="en-US" sz="2000" b="0" i="0" u="none" strike="noStrike" dirty="0" err="1">
                <a:solidFill>
                  <a:srgbClr val="000000"/>
                </a:solidFill>
                <a:effectLst/>
                <a:latin typeface="Roboto" panose="02000000000000000000" pitchFamily="2" charset="0"/>
              </a:rPr>
              <a:t>render_glyph</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n, c → </a:t>
            </a:r>
            <a:r>
              <a:rPr lang="en-US" sz="2000" b="0" i="0" u="none" strike="noStrike" dirty="0" err="1">
                <a:solidFill>
                  <a:srgbClr val="000000"/>
                </a:solidFill>
                <a:effectLst/>
                <a:latin typeface="Roboto" panose="02000000000000000000" pitchFamily="2" charset="0"/>
              </a:rPr>
              <a:t>num_glyphs</a:t>
            </a:r>
            <a:r>
              <a:rPr lang="en-US" sz="2000" b="0" i="0" u="none" strike="noStrike" dirty="0">
                <a:solidFill>
                  <a:srgbClr val="000000"/>
                </a:solidFill>
                <a:effectLst/>
                <a:latin typeface="Roboto" panose="02000000000000000000" pitchFamily="2" charset="0"/>
              </a:rPr>
              <a:t>, </a:t>
            </a:r>
            <a:r>
              <a:rPr lang="en-US" sz="2000" b="0" i="0" u="none" strike="noStrike" dirty="0" err="1">
                <a:solidFill>
                  <a:srgbClr val="000000"/>
                </a:solidFill>
                <a:effectLst/>
                <a:latin typeface="Roboto" panose="02000000000000000000" pitchFamily="2" charset="0"/>
              </a:rPr>
              <a:t>glyph_char</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Inline ternary operator, extract as separate function named </a:t>
            </a:r>
            <a:r>
              <a:rPr lang="en-US" sz="2000" b="0" i="0" u="none" strike="noStrike" dirty="0" err="1">
                <a:solidFill>
                  <a:srgbClr val="188038"/>
                </a:solidFill>
                <a:effectLst/>
                <a:latin typeface="Courier New" panose="02070309020205020404" pitchFamily="49" charset="0"/>
              </a:rPr>
              <a:t>write_to_buffer</a:t>
            </a:r>
            <a:endParaRPr lang="en-US" sz="2000" b="0" i="0" u="none" strike="noStrike" dirty="0">
              <a:solidFill>
                <a:srgbClr val="000000"/>
              </a:solidFill>
              <a:effectLst/>
              <a:latin typeface="Roboto" panose="02000000000000000000" pitchFamily="2" charset="0"/>
            </a:endParaRPr>
          </a:p>
          <a:p>
            <a:pPr rtl="0">
              <a:spcBef>
                <a:spcPts val="1500"/>
              </a:spcBef>
              <a:spcAft>
                <a:spcPts val="1500"/>
              </a:spcAft>
            </a:pPr>
            <a:r>
              <a:rPr lang="en-US" sz="2000" b="0" i="0" u="none" strike="noStrike" dirty="0">
                <a:solidFill>
                  <a:srgbClr val="000000"/>
                </a:solidFill>
                <a:effectLst/>
                <a:highlight>
                  <a:srgbClr val="FFFFFF"/>
                </a:highlight>
                <a:latin typeface="Roboto" panose="02000000000000000000" pitchFamily="2" charset="0"/>
              </a:rPr>
              <a:t>c function:</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c → </a:t>
            </a:r>
            <a:r>
              <a:rPr lang="en-US" sz="2000" b="0" i="0" u="none" strike="noStrike" dirty="0" err="1">
                <a:solidFill>
                  <a:srgbClr val="000000"/>
                </a:solidFill>
                <a:effectLst/>
                <a:latin typeface="Roboto" panose="02000000000000000000" pitchFamily="2" charset="0"/>
              </a:rPr>
              <a:t>code_to_index</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q, l, r → code, left, right</a:t>
            </a:r>
          </a:p>
          <a:p>
            <a:pPr rtl="0">
              <a:spcBef>
                <a:spcPts val="1500"/>
              </a:spcBef>
              <a:spcAft>
                <a:spcPts val="1500"/>
              </a:spcAft>
            </a:pPr>
            <a:r>
              <a:rPr lang="en-US" sz="2000" b="0" i="0" u="sng" strike="noStrike" dirty="0">
                <a:solidFill>
                  <a:srgbClr val="000000"/>
                </a:solidFill>
                <a:effectLst/>
                <a:highlight>
                  <a:srgbClr val="FFFFFF"/>
                </a:highlight>
                <a:latin typeface="Roboto" panose="02000000000000000000" pitchFamily="2" charset="0"/>
              </a:rPr>
              <a:t>E function</a:t>
            </a: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function: </a:t>
            </a:r>
            <a:r>
              <a:rPr lang="en-US" sz="2000" b="1" i="0" u="none" strike="noStrike" dirty="0">
                <a:solidFill>
                  <a:srgbClr val="000000"/>
                </a:solidFill>
                <a:effectLst/>
                <a:latin typeface="Roboto" panose="02000000000000000000" pitchFamily="2" charset="0"/>
              </a:rPr>
              <a:t>E → </a:t>
            </a:r>
            <a:r>
              <a:rPr lang="en-US" sz="2000" b="1" i="0" u="none" strike="noStrike" dirty="0" err="1">
                <a:solidFill>
                  <a:srgbClr val="000000"/>
                </a:solidFill>
                <a:effectLst/>
                <a:latin typeface="Roboto" panose="02000000000000000000" pitchFamily="2" charset="0"/>
              </a:rPr>
              <a:t>render_donut</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t>
            </a:r>
            <a:r>
              <a:rPr lang="en-US" sz="2000" b="1" i="0" u="none" strike="noStrike" dirty="0">
                <a:solidFill>
                  <a:srgbClr val="000000"/>
                </a:solidFill>
                <a:effectLst/>
                <a:latin typeface="Roboto" panose="02000000000000000000" pitchFamily="2" charset="0"/>
              </a:rPr>
              <a:t>a </a:t>
            </a:r>
            <a:r>
              <a:rPr lang="en-US" sz="2000" i="0" u="none" strike="noStrike" dirty="0">
                <a:solidFill>
                  <a:srgbClr val="000000"/>
                </a:solidFill>
                <a:effectLst/>
                <a:latin typeface="Roboto" panose="02000000000000000000" pitchFamily="2" charset="0"/>
              </a:rPr>
              <a:t>→</a:t>
            </a:r>
            <a:r>
              <a:rPr lang="en-US" sz="2000" b="1" i="0" u="none" strike="noStrike" dirty="0">
                <a:solidFill>
                  <a:srgbClr val="000000"/>
                </a:solidFill>
                <a:effectLst/>
                <a:latin typeface="Roboto" panose="02000000000000000000" pitchFamily="2" charset="0"/>
              </a:rPr>
              <a:t> </a:t>
            </a:r>
            <a:r>
              <a:rPr lang="en-US" sz="2000" b="1" i="0" u="none" strike="noStrike" dirty="0" err="1">
                <a:solidFill>
                  <a:srgbClr val="000000"/>
                </a:solidFill>
                <a:effectLst/>
                <a:latin typeface="Roboto" panose="02000000000000000000" pitchFamily="2" charset="0"/>
              </a:rPr>
              <a:t>start_pos</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Add comment: At the beginning of the function, add </a:t>
            </a:r>
            <a:r>
              <a:rPr lang="en-US" sz="2000" b="0" i="1" u="none" strike="noStrike" dirty="0">
                <a:solidFill>
                  <a:srgbClr val="000000"/>
                </a:solidFill>
                <a:effectLst/>
                <a:latin typeface="Roboto" panose="02000000000000000000" pitchFamily="2" charset="0"/>
              </a:rPr>
              <a:t>"// Renders a donut</a:t>
            </a:r>
            <a:r>
              <a:rPr lang="en-US" sz="2000" b="0" i="0" u="none" strike="noStrike" dirty="0">
                <a:solidFill>
                  <a:srgbClr val="000000"/>
                </a:solidFill>
                <a:effectLst/>
                <a:latin typeface="Roboto" panose="02000000000000000000" pitchFamily="2" charset="0"/>
              </a:rPr>
              <a:t>"</a:t>
            </a:r>
          </a:p>
          <a:p>
            <a:pPr rtl="0">
              <a:spcBef>
                <a:spcPts val="1500"/>
              </a:spcBef>
              <a:spcAft>
                <a:spcPts val="1500"/>
              </a:spcAft>
            </a:pPr>
            <a:r>
              <a:rPr lang="en-US" sz="2000" b="0" i="0" u="sng" strike="noStrike" dirty="0">
                <a:solidFill>
                  <a:srgbClr val="000000"/>
                </a:solidFill>
                <a:effectLst/>
                <a:highlight>
                  <a:srgbClr val="FFFFFF"/>
                </a:highlight>
                <a:latin typeface="Roboto" panose="02000000000000000000" pitchFamily="2" charset="0"/>
              </a:rPr>
              <a:t>main function</a:t>
            </a:r>
            <a:r>
              <a:rPr lang="en-US" sz="2000" b="0" i="0" u="none" strike="noStrike" dirty="0">
                <a:solidFill>
                  <a:srgbClr val="000000"/>
                </a:solidFill>
                <a:effectLst/>
                <a:highlight>
                  <a:srgbClr val="FFFFFF"/>
                </a:highlight>
                <a:latin typeface="Roboto" panose="02000000000000000000" pitchFamily="2" charset="0"/>
              </a:rPr>
              <a:t>:</a:t>
            </a:r>
            <a:endParaRPr lang="en-US" sz="2000" b="0" dirty="0">
              <a:effectLst/>
              <a:highlight>
                <a:srgbClr val="FFFFFF"/>
              </a:highlight>
            </a:endParaRPr>
          </a:p>
          <a:p>
            <a:pPr rtl="0" fontAlgn="base">
              <a:spcBef>
                <a:spcPts val="200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a:t>
            </a:r>
            <a:r>
              <a:rPr lang="en-US" sz="2000" i="0" u="none" strike="noStrike" dirty="0">
                <a:solidFill>
                  <a:srgbClr val="000000"/>
                </a:solidFill>
                <a:effectLst/>
                <a:latin typeface="Roboto" panose="02000000000000000000" pitchFamily="2" charset="0"/>
              </a:rPr>
              <a:t>: </a:t>
            </a:r>
            <a:r>
              <a:rPr lang="en-US" sz="2000" b="1" i="0" u="none" strike="noStrike" dirty="0">
                <a:solidFill>
                  <a:srgbClr val="000000"/>
                </a:solidFill>
                <a:effectLst/>
                <a:latin typeface="Roboto" panose="02000000000000000000" pitchFamily="2" charset="0"/>
              </a:rPr>
              <a:t>k → </a:t>
            </a:r>
            <a:r>
              <a:rPr lang="en-US" sz="2000" b="1" i="0" u="none" strike="noStrike" dirty="0" err="1">
                <a:solidFill>
                  <a:srgbClr val="000000"/>
                </a:solidFill>
                <a:effectLst/>
                <a:latin typeface="Roboto" panose="02000000000000000000" pitchFamily="2" charset="0"/>
              </a:rPr>
              <a:t>iter</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Rename variable or parameter: </a:t>
            </a:r>
            <a:r>
              <a:rPr lang="en-US" sz="2000" b="1" i="0" u="none" strike="noStrike" dirty="0">
                <a:solidFill>
                  <a:srgbClr val="000000"/>
                </a:solidFill>
                <a:effectLst/>
                <a:latin typeface="Roboto" panose="02000000000000000000" pitchFamily="2" charset="0"/>
              </a:rPr>
              <a:t>Z → </a:t>
            </a:r>
            <a:r>
              <a:rPr lang="en-US" sz="2000" b="1" i="0" u="none" strike="noStrike" dirty="0" err="1">
                <a:solidFill>
                  <a:srgbClr val="000000"/>
                </a:solidFill>
                <a:effectLst/>
                <a:latin typeface="Roboto" panose="02000000000000000000" pitchFamily="2" charset="0"/>
              </a:rPr>
              <a:t>args</a:t>
            </a:r>
            <a:endParaRPr lang="en-US" sz="2000" b="1" i="0" u="none" strike="noStrike" dirty="0">
              <a:solidFill>
                <a:srgbClr val="000000"/>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For loop that initializes the </a:t>
            </a:r>
            <a:r>
              <a:rPr lang="en-US" sz="2000" b="0" i="0" u="none" strike="noStrike" dirty="0">
                <a:solidFill>
                  <a:srgbClr val="188038"/>
                </a:solidFill>
                <a:effectLst/>
                <a:latin typeface="Courier New" panose="02070309020205020404" pitchFamily="49" charset="0"/>
              </a:rPr>
              <a:t>z</a:t>
            </a:r>
            <a:r>
              <a:rPr lang="en-US" sz="2000" b="0" i="0" u="none" strike="noStrike" dirty="0">
                <a:solidFill>
                  <a:srgbClr val="000000"/>
                </a:solidFill>
                <a:effectLst/>
                <a:latin typeface="Roboto" panose="02000000000000000000" pitchFamily="2" charset="0"/>
              </a:rPr>
              <a:t> array, extract to </a:t>
            </a:r>
            <a:r>
              <a:rPr lang="en-US" sz="2000" b="0" i="0" u="none" strike="noStrike" dirty="0" err="1">
                <a:solidFill>
                  <a:srgbClr val="188038"/>
                </a:solidFill>
                <a:effectLst/>
                <a:latin typeface="Courier New" panose="02070309020205020404" pitchFamily="49" charset="0"/>
              </a:rPr>
              <a:t>initialize_z_array</a:t>
            </a:r>
            <a:endParaRPr lang="en-US" sz="2000" b="0" i="0" u="none" strike="noStrike" dirty="0">
              <a:solidFill>
                <a:srgbClr val="000000"/>
              </a:solidFill>
              <a:effectLst/>
              <a:latin typeface="Roboto" panose="02000000000000000000" pitchFamily="2" charset="0"/>
            </a:endParaRPr>
          </a:p>
          <a:p>
            <a:pPr rtl="0" fontAlgn="base">
              <a:spcBef>
                <a:spcPts val="0"/>
              </a:spcBef>
              <a:spcAft>
                <a:spcPts val="2000"/>
              </a:spcAft>
              <a:buFont typeface="Arial" panose="020B0604020202020204" pitchFamily="34" charset="0"/>
              <a:buChar char="•"/>
            </a:pPr>
            <a:r>
              <a:rPr lang="en-US" sz="2000" b="0" i="0" u="none" strike="noStrike" dirty="0">
                <a:solidFill>
                  <a:srgbClr val="000000"/>
                </a:solidFill>
                <a:effectLst/>
                <a:latin typeface="Roboto" panose="02000000000000000000" pitchFamily="2" charset="0"/>
              </a:rPr>
              <a:t>Extract function: For loop that updates </a:t>
            </a:r>
            <a:r>
              <a:rPr lang="en-US" sz="2000" b="1" i="0" u="none" strike="noStrike" dirty="0" err="1">
                <a:solidFill>
                  <a:srgbClr val="000000"/>
                </a:solidFill>
                <a:effectLst/>
                <a:latin typeface="Roboto" panose="02000000000000000000" pitchFamily="2" charset="0"/>
              </a:rPr>
              <a:t>angle_A</a:t>
            </a:r>
            <a:r>
              <a:rPr lang="en-US" sz="2000" b="0" i="0" u="none" strike="noStrike" dirty="0">
                <a:solidFill>
                  <a:srgbClr val="000000"/>
                </a:solidFill>
                <a:effectLst/>
                <a:latin typeface="Roboto" panose="02000000000000000000" pitchFamily="2" charset="0"/>
              </a:rPr>
              <a:t> and </a:t>
            </a:r>
            <a:r>
              <a:rPr lang="en-US" sz="2000" b="1" i="0" u="none" strike="noStrike" dirty="0" err="1">
                <a:solidFill>
                  <a:srgbClr val="000000"/>
                </a:solidFill>
                <a:effectLst/>
                <a:latin typeface="Roboto" panose="02000000000000000000" pitchFamily="2" charset="0"/>
              </a:rPr>
              <a:t>angle_B</a:t>
            </a:r>
            <a:r>
              <a:rPr lang="en-US" sz="2000" b="0" i="0" u="none" strike="noStrike" dirty="0">
                <a:solidFill>
                  <a:srgbClr val="000000"/>
                </a:solidFill>
                <a:effectLst/>
                <a:latin typeface="Roboto" panose="02000000000000000000" pitchFamily="2" charset="0"/>
              </a:rPr>
              <a:t>, extract to </a:t>
            </a:r>
            <a:r>
              <a:rPr lang="en-US" sz="2000" b="0" i="0" u="none" strike="noStrike" dirty="0" err="1">
                <a:solidFill>
                  <a:srgbClr val="188038"/>
                </a:solidFill>
                <a:effectLst/>
                <a:latin typeface="Courier New" panose="02070309020205020404" pitchFamily="49" charset="0"/>
              </a:rPr>
              <a:t>update_angles</a:t>
            </a:r>
            <a:endParaRPr lang="en-US" sz="2000" b="0" i="0" u="none" strike="noStrike" dirty="0">
              <a:solidFill>
                <a:srgbClr val="000000"/>
              </a:solidFill>
              <a:effectLst/>
              <a:latin typeface="Roboto" panose="02000000000000000000" pitchFamily="2" charset="0"/>
            </a:endParaRPr>
          </a:p>
          <a:p>
            <a:pPr rtl="0">
              <a:spcBef>
                <a:spcPts val="1500"/>
              </a:spcBef>
              <a:spcAft>
                <a:spcPts val="0"/>
              </a:spcAft>
            </a:pPr>
            <a:r>
              <a:rPr lang="en-US" sz="2000" b="0" i="0" u="none" strike="noStrike" dirty="0">
                <a:solidFill>
                  <a:srgbClr val="000000"/>
                </a:solidFill>
                <a:effectLst/>
                <a:highlight>
                  <a:srgbClr val="FFFFFF"/>
                </a:highlight>
                <a:latin typeface="Roboto" panose="02000000000000000000" pitchFamily="2" charset="0"/>
              </a:rPr>
              <a:t>Note: Since the code is obfuscated and uses a single-character naming convention for variables, there might be variable name conflicts after renaming. Please make sure to update the renamed variables consistently throughout the code.</a:t>
            </a:r>
          </a:p>
          <a:p>
            <a:pPr rtl="0">
              <a:spcBef>
                <a:spcPts val="1500"/>
              </a:spcBef>
              <a:spcAft>
                <a:spcPts val="0"/>
              </a:spcAft>
            </a:pPr>
            <a:endParaRPr lang="en-US" sz="2000" b="0" dirty="0">
              <a:effectLst/>
              <a:highlight>
                <a:srgbClr val="FFFFFF"/>
              </a:highligh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void </a:t>
            </a:r>
            <a:r>
              <a:rPr lang="en-US" sz="2000" b="0" i="1" u="none" strike="noStrike" dirty="0" err="1">
                <a:solidFill>
                  <a:schemeClr val="accent3"/>
                </a:solidFill>
                <a:effectLst/>
                <a:latin typeface="Roboto" panose="02000000000000000000" pitchFamily="2" charset="0"/>
              </a:rPr>
              <a:t>render_glyph</a:t>
            </a:r>
            <a:r>
              <a:rPr lang="en-US" sz="2000" b="0" i="1" u="none" strike="noStrike" dirty="0">
                <a:solidFill>
                  <a:schemeClr val="accent3"/>
                </a:solidFill>
                <a:effectLst/>
                <a:latin typeface="Roboto" panose="02000000000000000000" pitchFamily="2" charset="0"/>
              </a:rPr>
              <a:t>(int </a:t>
            </a:r>
            <a:r>
              <a:rPr lang="en-US" sz="2000" b="0" i="1" u="none" strike="noStrike" dirty="0" err="1">
                <a:solidFill>
                  <a:schemeClr val="accent3"/>
                </a:solidFill>
                <a:effectLst/>
                <a:latin typeface="Roboto" panose="02000000000000000000" pitchFamily="2" charset="0"/>
              </a:rPr>
              <a:t>num_glyphs</a:t>
            </a:r>
            <a:r>
              <a:rPr lang="en-US" sz="2000" b="0" i="1" u="none" strike="noStrike" dirty="0">
                <a:solidFill>
                  <a:schemeClr val="accent3"/>
                </a:solidFill>
                <a:effectLst/>
                <a:latin typeface="Roboto" panose="02000000000000000000" pitchFamily="2" charset="0"/>
              </a:rPr>
              <a:t>, int </a:t>
            </a:r>
            <a:r>
              <a:rPr lang="en-US" sz="2000" b="0" i="1" u="none" strike="noStrike" dirty="0" err="1">
                <a:solidFill>
                  <a:schemeClr val="accent3"/>
                </a:solidFill>
                <a:effectLst/>
                <a:latin typeface="Roboto" panose="02000000000000000000" pitchFamily="2" charset="0"/>
              </a:rPr>
              <a:t>glyph_char</a:t>
            </a:r>
            <a:r>
              <a:rPr lang="en-US" sz="2000" b="0" i="1" u="none" strike="noStrike" dirty="0">
                <a:solidFill>
                  <a:schemeClr val="accent3"/>
                </a:solidFill>
                <a:effectLst/>
                <a:latin typeface="Roboto" panose="02000000000000000000" pitchFamily="2" charset="0"/>
              </a:rPr>
              <a:t>) {</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  for (; </a:t>
            </a:r>
            <a:r>
              <a:rPr lang="en-US" sz="2000" b="0" i="1" u="none" strike="noStrike" dirty="0" err="1">
                <a:solidFill>
                  <a:schemeClr val="accent3"/>
                </a:solidFill>
                <a:effectLst/>
                <a:latin typeface="Roboto" panose="02000000000000000000" pitchFamily="2" charset="0"/>
              </a:rPr>
              <a:t>num_glyphs</a:t>
            </a:r>
            <a:r>
              <a:rPr lang="en-US" sz="2000" b="0" i="1" u="none" strike="noStrike" dirty="0">
                <a:solidFill>
                  <a:schemeClr val="accent3"/>
                </a:solidFill>
                <a:effectLst/>
                <a:latin typeface="Roboto" panose="02000000000000000000" pitchFamily="2" charset="0"/>
              </a:rPr>
              <a:t>--; x++) {</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    </a:t>
            </a:r>
            <a:r>
              <a:rPr lang="en-US" sz="2000" b="0" i="1" u="none" strike="noStrike" dirty="0" err="1">
                <a:solidFill>
                  <a:schemeClr val="accent3"/>
                </a:solidFill>
                <a:effectLst/>
                <a:latin typeface="Roboto" panose="02000000000000000000" pitchFamily="2" charset="0"/>
              </a:rPr>
              <a:t>glyph_char</a:t>
            </a:r>
            <a:r>
              <a:rPr lang="en-US" sz="2000" b="0" i="1" u="none" strike="noStrike" dirty="0">
                <a:solidFill>
                  <a:schemeClr val="accent3"/>
                </a:solidFill>
                <a:effectLst/>
                <a:latin typeface="Roboto" panose="02000000000000000000" pitchFamily="2" charset="0"/>
              </a:rPr>
              <a:t> == 10 ? y += 80, x = offset - 1</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                     : x &gt;= 0 ? 80 &gt; x ? </a:t>
            </a:r>
            <a:r>
              <a:rPr lang="en-US" sz="2000" b="0" i="1" u="none" strike="noStrike" dirty="0" err="1">
                <a:solidFill>
                  <a:schemeClr val="accent3"/>
                </a:solidFill>
                <a:effectLst/>
                <a:latin typeface="Roboto" panose="02000000000000000000" pitchFamily="2" charset="0"/>
              </a:rPr>
              <a:t>glyph_char</a:t>
            </a:r>
            <a:r>
              <a:rPr lang="en-US" sz="2000" b="0" i="1" u="none" strike="noStrike" dirty="0">
                <a:solidFill>
                  <a:schemeClr val="accent3"/>
                </a:solidFill>
                <a:effectLst/>
                <a:latin typeface="Roboto" panose="02000000000000000000" pitchFamily="2" charset="0"/>
              </a:rPr>
              <a:t> != '~' ? b[y + x] = </a:t>
            </a:r>
            <a:r>
              <a:rPr lang="en-US" sz="2000" b="0" i="1" u="none" strike="noStrike" dirty="0" err="1">
                <a:solidFill>
                  <a:schemeClr val="accent3"/>
                </a:solidFill>
                <a:effectLst/>
                <a:latin typeface="Roboto" panose="02000000000000000000" pitchFamily="2" charset="0"/>
              </a:rPr>
              <a:t>glyph_char</a:t>
            </a:r>
            <a:r>
              <a:rPr lang="en-US" sz="2000" b="0" i="1" u="none" strike="noStrike" dirty="0">
                <a:solidFill>
                  <a:schemeClr val="accent3"/>
                </a:solidFill>
                <a:effectLst/>
                <a:latin typeface="Roboto" panose="02000000000000000000" pitchFamily="2" charset="0"/>
              </a:rPr>
              <a:t> : 0 : 0</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                              : 0;</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latin typeface="Roboto" panose="02000000000000000000" pitchFamily="2" charset="0"/>
              </a:rPr>
              <a:t>  }</a:t>
            </a:r>
            <a:endParaRPr lang="en-US" sz="2000" b="0" i="1" dirty="0">
              <a:solidFill>
                <a:schemeClr val="accent3"/>
              </a:solidFill>
              <a:effectLst/>
            </a:endParaRPr>
          </a:p>
          <a:p>
            <a:pPr rtl="0">
              <a:spcBef>
                <a:spcPts val="0"/>
              </a:spcBef>
              <a:spcAft>
                <a:spcPts val="0"/>
              </a:spcAft>
            </a:pPr>
            <a:r>
              <a:rPr lang="en-US" sz="2000" b="0" i="1" u="none" strike="noStrike" dirty="0">
                <a:solidFill>
                  <a:schemeClr val="accent3"/>
                </a:solidFill>
                <a:effectLst/>
                <a:highlight>
                  <a:srgbClr val="FFFFFF"/>
                </a:highlight>
                <a:latin typeface="Roboto" panose="02000000000000000000" pitchFamily="2" charset="0"/>
              </a:rPr>
              <a:t>}</a:t>
            </a:r>
            <a:endParaRPr lang="en-US" sz="2000" b="0" i="1" dirty="0">
              <a:solidFill>
                <a:schemeClr val="accent3"/>
              </a:solidFill>
              <a:effectLst/>
              <a:highlight>
                <a:srgbClr val="FFFFFF"/>
              </a:highlight>
            </a:endParaRPr>
          </a:p>
          <a:p>
            <a:br>
              <a:rPr lang="en-US" sz="2000" b="0" i="1" dirty="0">
                <a:solidFill>
                  <a:schemeClr val="accent3"/>
                </a:solidFill>
                <a:effectLst/>
              </a:rPr>
            </a:br>
            <a:endParaRPr lang="en-US" sz="2000" i="1" dirty="0">
              <a:solidFill>
                <a:schemeClr val="accent3"/>
              </a:solidFill>
            </a:endParaRPr>
          </a:p>
        </p:txBody>
      </p:sp>
    </p:spTree>
    <p:extLst>
      <p:ext uri="{BB962C8B-B14F-4D97-AF65-F5344CB8AC3E}">
        <p14:creationId xmlns:p14="http://schemas.microsoft.com/office/powerpoint/2010/main" val="905471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12417</TotalTime>
  <Words>32491</Words>
  <Application>Microsoft Macintosh PowerPoint</Application>
  <PresentationFormat>Widescreen</PresentationFormat>
  <Paragraphs>3385</Paragraphs>
  <Slides>103</Slides>
  <Notes>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103</vt:i4>
      </vt:variant>
    </vt:vector>
  </HeadingPairs>
  <TitlesOfParts>
    <vt:vector size="114" baseType="lpstr">
      <vt:lpstr>Andale Mono</vt:lpstr>
      <vt:lpstr>Aptos</vt:lpstr>
      <vt:lpstr>Arial</vt:lpstr>
      <vt:lpstr>Calibri</vt:lpstr>
      <vt:lpstr>Calibri Light</vt:lpstr>
      <vt:lpstr>Consolas</vt:lpstr>
      <vt:lpstr>Courier New</vt:lpstr>
      <vt:lpstr>Menlo</vt:lpstr>
      <vt:lpstr>Roboto</vt:lpstr>
      <vt:lpstr>Söhne</vt:lpstr>
      <vt:lpstr>Office Theme</vt:lpstr>
      <vt:lpstr>Code Mending in the AI 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Ray Myers</dc:creator>
  <cp:lastModifiedBy>Ray Myers</cp:lastModifiedBy>
  <cp:revision>2</cp:revision>
  <dcterms:created xsi:type="dcterms:W3CDTF">2024-05-18T14:14:44Z</dcterms:created>
  <dcterms:modified xsi:type="dcterms:W3CDTF">2024-05-30T08:17:31Z</dcterms:modified>
</cp:coreProperties>
</file>